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9" r:id="rId3"/>
    <p:sldId id="268" r:id="rId4"/>
    <p:sldId id="277" r:id="rId5"/>
    <p:sldId id="261" r:id="rId6"/>
    <p:sldId id="262" r:id="rId7"/>
    <p:sldId id="270" r:id="rId8"/>
    <p:sldId id="257" r:id="rId9"/>
    <p:sldId id="260" r:id="rId10"/>
    <p:sldId id="269" r:id="rId11"/>
    <p:sldId id="263" r:id="rId12"/>
    <p:sldId id="264" r:id="rId13"/>
    <p:sldId id="265" r:id="rId14"/>
    <p:sldId id="266" r:id="rId15"/>
    <p:sldId id="278" r:id="rId16"/>
    <p:sldId id="267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5A69"/>
    <a:srgbClr val="1C4B58"/>
    <a:srgbClr val="0099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011" y="-8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180D5-B9CA-448C-8E09-AB2A04C17A60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60671-4FC5-416B-936D-81E77830FF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6CA66B-1AAE-40B4-832E-1D967DD4FB86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5E2D9-157F-4020-9EE5-E9F64C43C28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A8742-D95C-4A0C-A1CE-E4A8E9EFA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5786" y="836613"/>
            <a:ext cx="7531127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 eaLnBrk="1" hangingPunct="1"/>
            <a:r>
              <a:rPr lang="ru-RU" sz="6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Типы химических реакций</a:t>
            </a:r>
          </a:p>
        </p:txBody>
      </p:sp>
      <p:pic>
        <p:nvPicPr>
          <p:cNvPr id="1026" name="Picture 2" descr="D:\ЮЛИЯ - документы\ШКОЛА\РИСУНКИ. Химия\Хим.посуда\Колба-с-пробиркой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140968"/>
            <a:ext cx="2161046" cy="3286148"/>
          </a:xfrm>
          <a:prstGeom prst="rect">
            <a:avLst/>
          </a:prstGeom>
          <a:noFill/>
        </p:spPr>
      </p:pic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395536" y="3645024"/>
            <a:ext cx="46085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Comic Sans MS" pitchFamily="66" charset="0"/>
              </a:rPr>
              <a:t>Автор презентации</a:t>
            </a:r>
          </a:p>
          <a:p>
            <a:r>
              <a:rPr lang="ru-RU" sz="2400" b="1" dirty="0">
                <a:latin typeface="Comic Sans MS" pitchFamily="66" charset="0"/>
              </a:rPr>
              <a:t>Анисимова</a:t>
            </a:r>
          </a:p>
          <a:p>
            <a:r>
              <a:rPr lang="ru-RU" sz="2400" b="1" dirty="0">
                <a:latin typeface="Comic Sans MS" pitchFamily="66" charset="0"/>
              </a:rPr>
              <a:t>Юлия Владимировна, </a:t>
            </a:r>
          </a:p>
          <a:p>
            <a:r>
              <a:rPr lang="ru-RU" sz="2400" b="1" dirty="0">
                <a:latin typeface="Comic Sans MS" pitchFamily="66" charset="0"/>
              </a:rPr>
              <a:t>учитель химии</a:t>
            </a:r>
          </a:p>
          <a:p>
            <a:r>
              <a:rPr lang="ru-RU" sz="2400" b="1" dirty="0">
                <a:latin typeface="Comic Sans MS" pitchFamily="66" charset="0"/>
              </a:rPr>
              <a:t>ГОУ № 115</a:t>
            </a:r>
          </a:p>
          <a:p>
            <a:r>
              <a:rPr lang="ru-RU" sz="2400" b="1" dirty="0">
                <a:latin typeface="Comic Sans MS" pitchFamily="66" charset="0"/>
              </a:rPr>
              <a:t>Санкт-Петербург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285720" y="476251"/>
            <a:ext cx="8572559" cy="88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>
              <a:spcBef>
                <a:spcPct val="0"/>
              </a:spcBef>
            </a:pP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ea typeface="+mj-ea"/>
                <a:cs typeface="+mj-cs"/>
              </a:rPr>
              <a:t>ТИПЫ ХИМИЧЕСКИХ РЕАКЦИЙ</a:t>
            </a:r>
          </a:p>
        </p:txBody>
      </p:sp>
      <p:sp>
        <p:nvSpPr>
          <p:cNvPr id="12291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642910" y="2571744"/>
            <a:ext cx="2665412" cy="830997"/>
          </a:xfrm>
          <a:prstGeom prst="rect">
            <a:avLst/>
          </a:prstGeom>
          <a:solidFill>
            <a:schemeClr val="bg2"/>
          </a:solidFill>
          <a:ln w="571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РЕАКЦИЯ СОЕДИНЕНИЯ</a:t>
            </a:r>
          </a:p>
        </p:txBody>
      </p:sp>
      <p:sp>
        <p:nvSpPr>
          <p:cNvPr id="12292" name="Text 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6072198" y="2571744"/>
            <a:ext cx="2665412" cy="830997"/>
          </a:xfrm>
          <a:prstGeom prst="rect">
            <a:avLst/>
          </a:prstGeom>
          <a:solidFill>
            <a:schemeClr val="bg2"/>
          </a:solidFill>
          <a:ln w="571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РЕАКЦИЯ РАЗЛОЖЕНИЯ</a:t>
            </a:r>
          </a:p>
        </p:txBody>
      </p:sp>
      <p:sp>
        <p:nvSpPr>
          <p:cNvPr id="12293" name="Text Box 7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643042" y="3857628"/>
            <a:ext cx="2665413" cy="830997"/>
          </a:xfrm>
          <a:prstGeom prst="rect">
            <a:avLst/>
          </a:prstGeom>
          <a:solidFill>
            <a:schemeClr val="bg2"/>
          </a:solidFill>
          <a:ln w="571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РЕАКЦИЯ ЗАМЕЩЕНИЯ</a:t>
            </a:r>
          </a:p>
        </p:txBody>
      </p:sp>
      <p:sp>
        <p:nvSpPr>
          <p:cNvPr id="12294" name="Text Box 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072066" y="3857628"/>
            <a:ext cx="2233613" cy="830997"/>
          </a:xfrm>
          <a:prstGeom prst="rect">
            <a:avLst/>
          </a:prstGeom>
          <a:solidFill>
            <a:schemeClr val="bg2"/>
          </a:solidFill>
          <a:ln w="571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РЕАКЦИЯ ОБМЕНА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2555776" y="1412776"/>
            <a:ext cx="1224136" cy="936104"/>
          </a:xfrm>
          <a:prstGeom prst="straightConnector1">
            <a:avLst/>
          </a:prstGeom>
          <a:ln w="34925">
            <a:solidFill>
              <a:srgbClr val="215A6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076056" y="1412776"/>
            <a:ext cx="1872208" cy="936104"/>
          </a:xfrm>
          <a:prstGeom prst="straightConnector1">
            <a:avLst/>
          </a:prstGeom>
          <a:ln w="34925">
            <a:solidFill>
              <a:srgbClr val="215A6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3779912" y="1484784"/>
            <a:ext cx="648072" cy="2160240"/>
          </a:xfrm>
          <a:prstGeom prst="straightConnector1">
            <a:avLst/>
          </a:prstGeom>
          <a:ln w="34925">
            <a:solidFill>
              <a:srgbClr val="215A6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572000" y="1484784"/>
            <a:ext cx="936104" cy="1944216"/>
          </a:xfrm>
          <a:prstGeom prst="straightConnector1">
            <a:avLst/>
          </a:prstGeom>
          <a:ln w="34925">
            <a:solidFill>
              <a:srgbClr val="215A6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nimBg="1"/>
      <p:bldP spid="12292" grpId="0" animBg="1"/>
      <p:bldP spid="12293" grpId="0" animBg="1"/>
      <p:bldP spid="1229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4664"/>
          <a:stretch>
            <a:fillRect/>
          </a:stretch>
        </p:blipFill>
        <p:spPr bwMode="auto">
          <a:xfrm>
            <a:off x="4716016" y="332656"/>
            <a:ext cx="4152398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TextBox 2"/>
          <p:cNvSpPr txBox="1"/>
          <p:nvPr/>
        </p:nvSpPr>
        <p:spPr>
          <a:xfrm>
            <a:off x="251520" y="692696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П.П. Бажов</a:t>
            </a:r>
          </a:p>
          <a:p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«Малахитовая шкатулка»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140968"/>
            <a:ext cx="4104456" cy="337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764704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Реакция разложения малахита: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51520" y="2132856"/>
            <a:ext cx="8640960" cy="2177083"/>
            <a:chOff x="251520" y="1412776"/>
            <a:chExt cx="8640960" cy="2177083"/>
          </a:xfrm>
        </p:grpSpPr>
        <p:sp>
          <p:nvSpPr>
            <p:cNvPr id="8" name="TextBox 7"/>
            <p:cNvSpPr txBox="1"/>
            <p:nvPr/>
          </p:nvSpPr>
          <p:spPr>
            <a:xfrm>
              <a:off x="6588224" y="2204864"/>
              <a:ext cx="194421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1C4B58"/>
                  </a:solidFill>
                  <a:latin typeface="Comic Sans MS" pitchFamily="66" charset="0"/>
                </a:rPr>
                <a:t>оксид меди </a:t>
              </a:r>
            </a:p>
            <a:p>
              <a:pPr algn="ctr"/>
              <a:r>
                <a:rPr lang="ru-RU" sz="2800" b="1" dirty="0" smtClean="0">
                  <a:solidFill>
                    <a:srgbClr val="1C4B58"/>
                  </a:solidFill>
                  <a:latin typeface="Comic Sans MS" pitchFamily="66" charset="0"/>
                </a:rPr>
                <a:t>(</a:t>
              </a:r>
              <a:r>
                <a:rPr lang="en-US" sz="2800" b="1" dirty="0" smtClean="0">
                  <a:solidFill>
                    <a:srgbClr val="1C4B58"/>
                  </a:solidFill>
                  <a:latin typeface="Comic Sans MS" pitchFamily="66" charset="0"/>
                </a:rPr>
                <a:t>II)</a:t>
              </a:r>
              <a:endParaRPr lang="ru-RU" sz="2800" b="1" dirty="0">
                <a:solidFill>
                  <a:srgbClr val="1C4B58"/>
                </a:solidFill>
                <a:latin typeface="Comic Sans MS" pitchFamily="66" charset="0"/>
              </a:endParaRPr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251520" y="1412776"/>
              <a:ext cx="8640960" cy="2105075"/>
              <a:chOff x="251520" y="1412776"/>
              <a:chExt cx="8640960" cy="2105075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251520" y="1412776"/>
                <a:ext cx="864096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b="1" dirty="0" smtClean="0">
                    <a:solidFill>
                      <a:srgbClr val="1C4B58"/>
                    </a:solidFill>
                    <a:latin typeface="Comic Sans MS" pitchFamily="66" charset="0"/>
                  </a:rPr>
                  <a:t>(</a:t>
                </a:r>
                <a:r>
                  <a:rPr lang="en-US" sz="3600" b="1" dirty="0" err="1" smtClean="0">
                    <a:solidFill>
                      <a:srgbClr val="1C4B58"/>
                    </a:solidFill>
                    <a:latin typeface="Comic Sans MS" pitchFamily="66" charset="0"/>
                  </a:rPr>
                  <a:t>CuOH</a:t>
                </a:r>
                <a:r>
                  <a:rPr lang="en-US" sz="3600" b="1" dirty="0" smtClean="0">
                    <a:solidFill>
                      <a:srgbClr val="1C4B58"/>
                    </a:solidFill>
                    <a:latin typeface="Comic Sans MS" pitchFamily="66" charset="0"/>
                  </a:rPr>
                  <a:t>)</a:t>
                </a:r>
                <a:r>
                  <a:rPr lang="en-US" sz="3600" b="1" baseline="-25000" dirty="0" smtClean="0">
                    <a:solidFill>
                      <a:srgbClr val="1C4B58"/>
                    </a:solidFill>
                    <a:latin typeface="Comic Sans MS" pitchFamily="66" charset="0"/>
                  </a:rPr>
                  <a:t>2</a:t>
                </a:r>
                <a:r>
                  <a:rPr lang="en-US" sz="3600" b="1" dirty="0" smtClean="0">
                    <a:solidFill>
                      <a:srgbClr val="1C4B58"/>
                    </a:solidFill>
                    <a:latin typeface="Comic Sans MS" pitchFamily="66" charset="0"/>
                  </a:rPr>
                  <a:t>CO</a:t>
                </a:r>
                <a:r>
                  <a:rPr lang="en-US" sz="3600" b="1" baseline="-25000" dirty="0" smtClean="0">
                    <a:solidFill>
                      <a:srgbClr val="1C4B58"/>
                    </a:solidFill>
                    <a:latin typeface="Comic Sans MS" pitchFamily="66" charset="0"/>
                  </a:rPr>
                  <a:t>3</a:t>
                </a:r>
                <a:r>
                  <a:rPr lang="en-US" sz="3600" b="1" dirty="0" smtClean="0">
                    <a:solidFill>
                      <a:srgbClr val="1C4B58"/>
                    </a:solidFill>
                    <a:latin typeface="Comic Sans MS" pitchFamily="66" charset="0"/>
                  </a:rPr>
                  <a:t> = 2CuO + H</a:t>
                </a:r>
                <a:r>
                  <a:rPr lang="en-US" sz="3600" b="1" baseline="-25000" dirty="0" smtClean="0">
                    <a:solidFill>
                      <a:srgbClr val="1C4B58"/>
                    </a:solidFill>
                    <a:latin typeface="Comic Sans MS" pitchFamily="66" charset="0"/>
                  </a:rPr>
                  <a:t>2</a:t>
                </a:r>
                <a:r>
                  <a:rPr lang="en-US" sz="3600" b="1" dirty="0" smtClean="0">
                    <a:solidFill>
                      <a:srgbClr val="1C4B58"/>
                    </a:solidFill>
                    <a:latin typeface="Comic Sans MS" pitchFamily="66" charset="0"/>
                  </a:rPr>
                  <a:t>O + CO</a:t>
                </a:r>
                <a:r>
                  <a:rPr lang="en-US" sz="3600" b="1" baseline="-25000" dirty="0" smtClean="0">
                    <a:solidFill>
                      <a:srgbClr val="1C4B58"/>
                    </a:solidFill>
                    <a:latin typeface="Comic Sans MS" pitchFamily="66" charset="0"/>
                  </a:rPr>
                  <a:t>2</a:t>
                </a:r>
                <a:endParaRPr lang="ru-RU" sz="3600" b="1" baseline="-25000" dirty="0" smtClean="0">
                  <a:solidFill>
                    <a:srgbClr val="1C4B58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39552" y="2636912"/>
                <a:ext cx="1800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b="1" dirty="0" smtClean="0">
                    <a:solidFill>
                      <a:srgbClr val="1C4B58"/>
                    </a:solidFill>
                    <a:latin typeface="Comic Sans MS" pitchFamily="66" charset="0"/>
                  </a:rPr>
                  <a:t>малахит</a:t>
                </a:r>
                <a:endParaRPr lang="ru-RU" sz="2800" b="1" dirty="0">
                  <a:solidFill>
                    <a:srgbClr val="1C4B58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220072" y="2636912"/>
                <a:ext cx="11521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 dirty="0" smtClean="0">
                    <a:solidFill>
                      <a:srgbClr val="1C4B58"/>
                    </a:solidFill>
                    <a:latin typeface="Comic Sans MS" pitchFamily="66" charset="0"/>
                  </a:rPr>
                  <a:t>вода</a:t>
                </a:r>
                <a:endParaRPr lang="ru-RU" sz="2800" b="1" dirty="0">
                  <a:solidFill>
                    <a:srgbClr val="1C4B58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771800" y="2132856"/>
                <a:ext cx="273630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 dirty="0" smtClean="0">
                    <a:solidFill>
                      <a:srgbClr val="1C4B58"/>
                    </a:solidFill>
                    <a:latin typeface="Comic Sans MS" pitchFamily="66" charset="0"/>
                  </a:rPr>
                  <a:t>оксид углерода </a:t>
                </a:r>
              </a:p>
              <a:p>
                <a:pPr algn="ctr"/>
                <a:r>
                  <a:rPr lang="ru-RU" sz="2800" b="1" dirty="0" smtClean="0">
                    <a:solidFill>
                      <a:srgbClr val="1C4B58"/>
                    </a:solidFill>
                    <a:latin typeface="Comic Sans MS" pitchFamily="66" charset="0"/>
                  </a:rPr>
                  <a:t>(</a:t>
                </a:r>
                <a:r>
                  <a:rPr lang="en-US" sz="2800" b="1" dirty="0" smtClean="0">
                    <a:solidFill>
                      <a:srgbClr val="1C4B58"/>
                    </a:solidFill>
                    <a:latin typeface="Comic Sans MS" pitchFamily="66" charset="0"/>
                  </a:rPr>
                  <a:t>IV)</a:t>
                </a:r>
                <a:endParaRPr lang="ru-RU" sz="2800" b="1" dirty="0">
                  <a:solidFill>
                    <a:srgbClr val="1C4B58"/>
                  </a:solidFill>
                  <a:latin typeface="Comic Sans MS" pitchFamily="66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653136"/>
            <a:ext cx="2160240" cy="202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1571612"/>
            <a:ext cx="864399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– это реакции, в результате которых сложное вещество разлагается на несколько других, более</a:t>
            </a:r>
            <a:r>
              <a:rPr lang="en-US" sz="3200" b="1" dirty="0" smtClean="0">
                <a:solidFill>
                  <a:srgbClr val="1C4B58"/>
                </a:solidFill>
                <a:latin typeface="Comic Sans MS" pitchFamily="66" charset="0"/>
              </a:rPr>
              <a:t> </a:t>
            </a:r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простых  веществ.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500042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Реакции разложения -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642910" y="4143380"/>
            <a:ext cx="7429552" cy="1323439"/>
            <a:chOff x="857224" y="1714488"/>
            <a:chExt cx="7429552" cy="1323439"/>
          </a:xfrm>
        </p:grpSpPr>
        <p:sp>
          <p:nvSpPr>
            <p:cNvPr id="8" name="Овал 7"/>
            <p:cNvSpPr/>
            <p:nvPr/>
          </p:nvSpPr>
          <p:spPr>
            <a:xfrm>
              <a:off x="5143504" y="2000240"/>
              <a:ext cx="928694" cy="928694"/>
            </a:xfrm>
            <a:prstGeom prst="ellipse">
              <a:avLst/>
            </a:prstGeom>
            <a:gradFill flip="none" rotWithShape="1">
              <a:gsLst>
                <a:gs pos="68000">
                  <a:schemeClr val="accent3">
                    <a:lumMod val="75000"/>
                    <a:shade val="30000"/>
                    <a:satMod val="115000"/>
                  </a:schemeClr>
                </a:gs>
                <a:gs pos="37000">
                  <a:schemeClr val="accent3">
                    <a:lumMod val="75000"/>
                    <a:shade val="67500"/>
                    <a:satMod val="115000"/>
                  </a:schemeClr>
                </a:gs>
                <a:gs pos="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7358082" y="2000240"/>
              <a:ext cx="928694" cy="928694"/>
            </a:xfrm>
            <a:prstGeom prst="ellipse">
              <a:avLst/>
            </a:prstGeom>
            <a:gradFill flip="none" rotWithShape="1">
              <a:gsLst>
                <a:gs pos="72000">
                  <a:schemeClr val="accent6">
                    <a:shade val="30000"/>
                    <a:satMod val="115000"/>
                  </a:schemeClr>
                </a:gs>
                <a:gs pos="37000">
                  <a:schemeClr val="accent6">
                    <a:shade val="67500"/>
                    <a:satMod val="115000"/>
                  </a:schemeClr>
                </a:gs>
                <a:gs pos="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" name="Группа 10"/>
            <p:cNvGrpSpPr/>
            <p:nvPr/>
          </p:nvGrpSpPr>
          <p:grpSpPr>
            <a:xfrm>
              <a:off x="857224" y="2000240"/>
              <a:ext cx="1428760" cy="928694"/>
              <a:chOff x="6143636" y="500042"/>
              <a:chExt cx="1428760" cy="928694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6143636" y="500042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72000">
                    <a:schemeClr val="accent6">
                      <a:shade val="30000"/>
                      <a:satMod val="115000"/>
                    </a:schemeClr>
                  </a:gs>
                  <a:gs pos="37000">
                    <a:schemeClr val="accent6">
                      <a:shade val="67500"/>
                      <a:satMod val="115000"/>
                    </a:schemeClr>
                  </a:gs>
                  <a:gs pos="0">
                    <a:schemeClr val="accent6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6643702" y="500042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68000">
                    <a:schemeClr val="accent3">
                      <a:lumMod val="75000"/>
                      <a:shade val="30000"/>
                      <a:satMod val="115000"/>
                    </a:schemeClr>
                  </a:gs>
                  <a:gs pos="37000">
                    <a:schemeClr val="accent3">
                      <a:lumMod val="75000"/>
                      <a:shade val="67500"/>
                      <a:satMod val="115000"/>
                    </a:schemeClr>
                  </a:gs>
                  <a:gs pos="0">
                    <a:schemeClr val="accent3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6357950" y="1714488"/>
              <a:ext cx="85725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dirty="0"/>
                <a:t>+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86116" y="1714488"/>
              <a:ext cx="100013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dirty="0"/>
                <a:t>=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500042"/>
            <a:ext cx="864399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Подавляющее большинство реакций разложения </a:t>
            </a:r>
            <a:r>
              <a:rPr lang="ru-RU" sz="3200" b="1" dirty="0" err="1" smtClean="0">
                <a:solidFill>
                  <a:srgbClr val="1C4B58"/>
                </a:solidFill>
                <a:latin typeface="Comic Sans MS" pitchFamily="66" charset="0"/>
              </a:rPr>
              <a:t>эндотермичны</a:t>
            </a:r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 и требуют для своего проведения повышенной температуры. Например: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472" y="2643182"/>
            <a:ext cx="814393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Comic Sans MS" pitchFamily="66" charset="0"/>
                <a:cs typeface="Tahoma" pitchFamily="34" charset="0"/>
              </a:rPr>
              <a:t>HgO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–</a:t>
            </a:r>
            <a:r>
              <a:rPr lang="ru-RU" sz="4800" b="1" dirty="0" smtClean="0">
                <a:latin typeface="Comic Sans MS" pitchFamily="66" charset="0"/>
                <a:cs typeface="Tahoma" pitchFamily="34" charset="0"/>
              </a:rPr>
              <a:t>  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Hg + O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</a:p>
          <a:p>
            <a:endParaRPr lang="en-US" sz="1000" b="1" dirty="0" smtClean="0">
              <a:latin typeface="Comic Sans MS" pitchFamily="66" charset="0"/>
              <a:cs typeface="Tahoma" pitchFamily="34" charset="0"/>
            </a:endParaRPr>
          </a:p>
          <a:p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CaCO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3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– </a:t>
            </a:r>
            <a:r>
              <a:rPr lang="en-US" sz="4800" b="1" dirty="0" err="1" smtClean="0">
                <a:latin typeface="Comic Sans MS" pitchFamily="66" charset="0"/>
                <a:cs typeface="Tahoma" pitchFamily="34" charset="0"/>
              </a:rPr>
              <a:t>CaO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+ CO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</a:p>
          <a:p>
            <a:endParaRPr lang="en-US" sz="1000" b="1" dirty="0" smtClean="0">
              <a:latin typeface="Comic Sans MS" pitchFamily="66" charset="0"/>
              <a:cs typeface="Tahoma" pitchFamily="34" charset="0"/>
            </a:endParaRPr>
          </a:p>
          <a:p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Cu(OH)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– </a:t>
            </a:r>
            <a:r>
              <a:rPr lang="en-US" sz="4800" b="1" dirty="0" err="1" smtClean="0">
                <a:latin typeface="Comic Sans MS" pitchFamily="66" charset="0"/>
                <a:cs typeface="Tahoma" pitchFamily="34" charset="0"/>
              </a:rPr>
              <a:t>CuO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+ H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O</a:t>
            </a:r>
          </a:p>
          <a:p>
            <a:endParaRPr lang="en-US" sz="1000" b="1" dirty="0" smtClean="0">
              <a:latin typeface="Comic Sans MS" pitchFamily="66" charset="0"/>
              <a:cs typeface="Tahoma" pitchFamily="34" charset="0"/>
            </a:endParaRPr>
          </a:p>
          <a:p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Al(OH)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3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– Al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O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3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+  H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O</a:t>
            </a:r>
            <a:endParaRPr lang="ru-RU" sz="4800" b="1" dirty="0" smtClean="0">
              <a:latin typeface="Comic Sans MS" pitchFamily="66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2643182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2</a:t>
            </a:r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3372" y="2714620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5286388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2</a:t>
            </a:r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0760" y="5286388"/>
            <a:ext cx="571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3</a:t>
            </a:r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8860" y="2643182"/>
            <a:ext cx="857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92" name="Group 40"/>
          <p:cNvGraphicFramePr>
            <a:graphicFrameLocks noGrp="1"/>
          </p:cNvGraphicFramePr>
          <p:nvPr/>
        </p:nvGraphicFramePr>
        <p:xfrm>
          <a:off x="323528" y="332656"/>
          <a:ext cx="7525072" cy="1066800"/>
        </p:xfrm>
        <a:graphic>
          <a:graphicData uri="http://schemas.openxmlformats.org/drawingml/2006/table">
            <a:tbl>
              <a:tblPr/>
              <a:tblGrid>
                <a:gridCol w="7525072"/>
              </a:tblGrid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32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mic Sans MS" pitchFamily="66" charset="0"/>
                          <a:ea typeface="+mj-ea"/>
                          <a:cs typeface="+mj-cs"/>
                        </a:rPr>
                        <a:t>Выберите уравнения реакций разложения: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214282" y="1539708"/>
            <a:ext cx="857094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1)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CaO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+ CO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 = CaCO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3</a:t>
            </a:r>
          </a:p>
          <a:p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2) CO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+ 2NaOH = Na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CO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3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 + H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O</a:t>
            </a:r>
          </a:p>
          <a:p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3)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Fe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+ S = </a:t>
            </a:r>
            <a:r>
              <a:rPr lang="ru-RU" sz="3600" b="1" dirty="0" err="1">
                <a:latin typeface="Comic Sans MS" pitchFamily="66" charset="0"/>
                <a:cs typeface="Tahoma" pitchFamily="34" charset="0"/>
              </a:rPr>
              <a:t>FeS</a:t>
            </a:r>
            <a:endParaRPr lang="ru-RU" sz="3600" b="1" dirty="0">
              <a:latin typeface="Comic Sans MS" pitchFamily="66" charset="0"/>
              <a:cs typeface="Tahoma" pitchFamily="34" charset="0"/>
            </a:endParaRPr>
          </a:p>
          <a:p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4) 2H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O 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= 2H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 + O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↑</a:t>
            </a:r>
          </a:p>
          <a:p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5)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CuO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+ H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 = </a:t>
            </a:r>
            <a:r>
              <a:rPr lang="ru-RU" sz="3600" b="1" dirty="0" err="1">
                <a:latin typeface="Comic Sans MS" pitchFamily="66" charset="0"/>
                <a:cs typeface="Tahoma" pitchFamily="34" charset="0"/>
              </a:rPr>
              <a:t>Cu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 + H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O</a:t>
            </a:r>
          </a:p>
          <a:p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6)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Zn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+ 2HCl = ZnCl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 + H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↑</a:t>
            </a:r>
          </a:p>
          <a:p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7)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ZnO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+ H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SO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4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 = ZnSO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4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 + H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O</a:t>
            </a:r>
          </a:p>
          <a:p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8)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Cu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(OH)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= </a:t>
            </a:r>
            <a:r>
              <a:rPr lang="ru-RU" sz="3600" b="1" dirty="0" err="1">
                <a:latin typeface="Comic Sans MS" pitchFamily="66" charset="0"/>
                <a:cs typeface="Tahoma" pitchFamily="34" charset="0"/>
              </a:rPr>
              <a:t>CuO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 + H</a:t>
            </a:r>
            <a:r>
              <a:rPr lang="ru-RU" sz="3600" b="1" baseline="-25000" dirty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>
                <a:latin typeface="Comic Sans MS" pitchFamily="66" charset="0"/>
                <a:cs typeface="Tahoma" pitchFamily="34" charset="0"/>
              </a:rPr>
              <a:t>O </a:t>
            </a:r>
          </a:p>
        </p:txBody>
      </p:sp>
      <p:sp>
        <p:nvSpPr>
          <p:cNvPr id="3086" name="Rectangle 9"/>
          <p:cNvSpPr>
            <a:spLocks noChangeArrowheads="1"/>
          </p:cNvSpPr>
          <p:nvPr/>
        </p:nvSpPr>
        <p:spPr bwMode="auto">
          <a:xfrm>
            <a:off x="0" y="484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285860"/>
            <a:ext cx="864399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– это реакции, в которых из нескольких простых  или сложных  веществ образуется одно более сложное  вещество. 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500042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Реакции соединения -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57224" y="3571876"/>
            <a:ext cx="7215238" cy="1323439"/>
            <a:chOff x="714348" y="285728"/>
            <a:chExt cx="7215238" cy="1323439"/>
          </a:xfrm>
        </p:grpSpPr>
        <p:sp>
          <p:nvSpPr>
            <p:cNvPr id="5" name="Овал 4"/>
            <p:cNvSpPr/>
            <p:nvPr/>
          </p:nvSpPr>
          <p:spPr>
            <a:xfrm>
              <a:off x="714348" y="571480"/>
              <a:ext cx="928694" cy="928694"/>
            </a:xfrm>
            <a:prstGeom prst="ellipse">
              <a:avLst/>
            </a:prstGeom>
            <a:gradFill flip="none" rotWithShape="1">
              <a:gsLst>
                <a:gs pos="68000">
                  <a:schemeClr val="accent3">
                    <a:lumMod val="75000"/>
                    <a:shade val="30000"/>
                    <a:satMod val="115000"/>
                  </a:schemeClr>
                </a:gs>
                <a:gs pos="37000">
                  <a:schemeClr val="accent3">
                    <a:lumMod val="75000"/>
                    <a:shade val="67500"/>
                    <a:satMod val="115000"/>
                  </a:schemeClr>
                </a:gs>
                <a:gs pos="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928926" y="571480"/>
              <a:ext cx="928694" cy="928694"/>
            </a:xfrm>
            <a:prstGeom prst="ellipse">
              <a:avLst/>
            </a:prstGeom>
            <a:gradFill flip="none" rotWithShape="1">
              <a:gsLst>
                <a:gs pos="72000">
                  <a:schemeClr val="accent6">
                    <a:shade val="30000"/>
                    <a:satMod val="115000"/>
                  </a:schemeClr>
                </a:gs>
                <a:gs pos="37000">
                  <a:schemeClr val="accent6">
                    <a:shade val="67500"/>
                    <a:satMod val="115000"/>
                  </a:schemeClr>
                </a:gs>
                <a:gs pos="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9"/>
            <p:cNvGrpSpPr/>
            <p:nvPr/>
          </p:nvGrpSpPr>
          <p:grpSpPr>
            <a:xfrm>
              <a:off x="6500826" y="571480"/>
              <a:ext cx="1428760" cy="928694"/>
              <a:chOff x="6143636" y="500042"/>
              <a:chExt cx="1428760" cy="928694"/>
            </a:xfrm>
          </p:grpSpPr>
          <p:sp>
            <p:nvSpPr>
              <p:cNvPr id="10" name="Овал 9"/>
              <p:cNvSpPr/>
              <p:nvPr/>
            </p:nvSpPr>
            <p:spPr>
              <a:xfrm>
                <a:off x="6143636" y="500042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72000">
                    <a:schemeClr val="accent6">
                      <a:shade val="30000"/>
                      <a:satMod val="115000"/>
                    </a:schemeClr>
                  </a:gs>
                  <a:gs pos="37000">
                    <a:schemeClr val="accent6">
                      <a:shade val="67500"/>
                      <a:satMod val="115000"/>
                    </a:schemeClr>
                  </a:gs>
                  <a:gs pos="0">
                    <a:schemeClr val="accent6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6643702" y="500042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68000">
                    <a:schemeClr val="accent3">
                      <a:lumMod val="75000"/>
                      <a:shade val="30000"/>
                      <a:satMod val="115000"/>
                    </a:schemeClr>
                  </a:gs>
                  <a:gs pos="37000">
                    <a:schemeClr val="accent3">
                      <a:lumMod val="75000"/>
                      <a:shade val="67500"/>
                      <a:satMod val="115000"/>
                    </a:schemeClr>
                  </a:gs>
                  <a:gs pos="0">
                    <a:schemeClr val="accent3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928794" y="285728"/>
              <a:ext cx="85725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dirty="0"/>
                <a:t>+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00628" y="285728"/>
              <a:ext cx="100013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dirty="0"/>
                <a:t>=</a:t>
              </a: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14282" y="5429264"/>
            <a:ext cx="8643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Подавляющее большинство реакций соединения </a:t>
            </a:r>
            <a:r>
              <a:rPr lang="ru-RU" sz="3200" b="1" dirty="0" err="1" smtClean="0">
                <a:solidFill>
                  <a:srgbClr val="1C4B58"/>
                </a:solidFill>
                <a:latin typeface="Comic Sans MS" pitchFamily="66" charset="0"/>
              </a:rPr>
              <a:t>экзотермичны</a:t>
            </a:r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00042"/>
            <a:ext cx="792961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Fe + S - </a:t>
            </a:r>
            <a:r>
              <a:rPr lang="en-US" sz="4800" b="1" dirty="0" err="1" smtClean="0">
                <a:latin typeface="Comic Sans MS" pitchFamily="66" charset="0"/>
                <a:cs typeface="Tahoma" pitchFamily="34" charset="0"/>
              </a:rPr>
              <a:t>FeS</a:t>
            </a:r>
            <a:endParaRPr lang="en-US" sz="4800" b="1" dirty="0" smtClean="0">
              <a:latin typeface="Comic Sans MS" pitchFamily="66" charset="0"/>
              <a:cs typeface="Tahoma" pitchFamily="34" charset="0"/>
            </a:endParaRPr>
          </a:p>
          <a:p>
            <a:endParaRPr lang="en-US" sz="4800" b="1" dirty="0" smtClean="0">
              <a:latin typeface="Comic Sans MS" pitchFamily="66" charset="0"/>
              <a:cs typeface="Tahoma" pitchFamily="34" charset="0"/>
            </a:endParaRPr>
          </a:p>
          <a:p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Zn + O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-  </a:t>
            </a:r>
            <a:r>
              <a:rPr lang="en-US" sz="4800" b="1" dirty="0" err="1" smtClean="0">
                <a:latin typeface="Comic Sans MS" pitchFamily="66" charset="0"/>
                <a:cs typeface="Tahoma" pitchFamily="34" charset="0"/>
              </a:rPr>
              <a:t>ZnO</a:t>
            </a:r>
            <a:endParaRPr lang="en-US" sz="4800" b="1" dirty="0" smtClean="0">
              <a:latin typeface="Comic Sans MS" pitchFamily="66" charset="0"/>
              <a:cs typeface="Tahoma" pitchFamily="34" charset="0"/>
            </a:endParaRPr>
          </a:p>
          <a:p>
            <a:endParaRPr lang="en-US" sz="4800" b="1" dirty="0" smtClean="0">
              <a:latin typeface="Comic Sans MS" pitchFamily="66" charset="0"/>
              <a:cs typeface="Tahoma" pitchFamily="34" charset="0"/>
            </a:endParaRPr>
          </a:p>
          <a:p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Fe + O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-  Fe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O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3</a:t>
            </a:r>
            <a:endParaRPr lang="en-US" sz="4800" b="1" dirty="0" smtClean="0">
              <a:latin typeface="Comic Sans MS" pitchFamily="66" charset="0"/>
              <a:cs typeface="Tahoma" pitchFamily="34" charset="0"/>
            </a:endParaRPr>
          </a:p>
          <a:p>
            <a:endParaRPr lang="en-US" sz="4800" b="1" baseline="-25000" dirty="0" smtClean="0">
              <a:latin typeface="Comic Sans MS" pitchFamily="66" charset="0"/>
              <a:cs typeface="Tahoma" pitchFamily="34" charset="0"/>
            </a:endParaRPr>
          </a:p>
          <a:p>
            <a:r>
              <a:rPr lang="ru-RU" sz="4800" b="1" dirty="0" err="1" smtClean="0">
                <a:latin typeface="Comic Sans MS" pitchFamily="66" charset="0"/>
                <a:cs typeface="Tahoma" pitchFamily="34" charset="0"/>
              </a:rPr>
              <a:t>CaO</a:t>
            </a:r>
            <a:r>
              <a:rPr lang="ru-RU" sz="4800" b="1" dirty="0" smtClean="0">
                <a:latin typeface="Comic Sans MS" pitchFamily="66" charset="0"/>
                <a:cs typeface="Tahoma" pitchFamily="34" charset="0"/>
              </a:rPr>
              <a:t> + H</a:t>
            </a:r>
            <a:r>
              <a:rPr lang="ru-RU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4800" b="1" dirty="0" smtClean="0">
                <a:latin typeface="Comic Sans MS" pitchFamily="66" charset="0"/>
                <a:cs typeface="Tahoma" pitchFamily="34" charset="0"/>
              </a:rPr>
              <a:t>O 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-</a:t>
            </a:r>
            <a:r>
              <a:rPr lang="ru-RU" sz="4800" b="1" dirty="0" smtClean="0">
                <a:latin typeface="Comic Sans MS" pitchFamily="66" charset="0"/>
                <a:cs typeface="Tahoma" pitchFamily="34" charset="0"/>
              </a:rPr>
              <a:t> </a:t>
            </a:r>
            <a:r>
              <a:rPr lang="ru-RU" sz="4800" b="1" dirty="0" err="1" smtClean="0">
                <a:latin typeface="Comic Sans MS" pitchFamily="66" charset="0"/>
                <a:cs typeface="Tahoma" pitchFamily="34" charset="0"/>
              </a:rPr>
              <a:t>Ca</a:t>
            </a:r>
            <a:r>
              <a:rPr lang="ru-RU" sz="4800" b="1" dirty="0" smtClean="0">
                <a:latin typeface="Comic Sans MS" pitchFamily="66" charset="0"/>
                <a:cs typeface="Tahoma" pitchFamily="34" charset="0"/>
              </a:rPr>
              <a:t>(OH)</a:t>
            </a:r>
            <a:r>
              <a:rPr lang="ru-RU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</a:p>
          <a:p>
            <a:endParaRPr lang="ru-RU" sz="4800" b="1" dirty="0">
              <a:latin typeface="Comic Sans MS" pitchFamily="66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3500438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4</a:t>
            </a:r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4744" y="3429000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2</a:t>
            </a:r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496" y="2000240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2</a:t>
            </a:r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000240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2</a:t>
            </a:r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3429000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3</a:t>
            </a:r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16" name="Group 20"/>
          <p:cNvGraphicFramePr>
            <a:graphicFrameLocks noGrp="1"/>
          </p:cNvGraphicFramePr>
          <p:nvPr/>
        </p:nvGraphicFramePr>
        <p:xfrm>
          <a:off x="357158" y="260350"/>
          <a:ext cx="7959755" cy="1066800"/>
        </p:xfrm>
        <a:graphic>
          <a:graphicData uri="http://schemas.openxmlformats.org/drawingml/2006/table">
            <a:tbl>
              <a:tblPr/>
              <a:tblGrid>
                <a:gridCol w="7959755"/>
              </a:tblGrid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32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mic Sans MS" pitchFamily="66" charset="0"/>
                          <a:ea typeface="+mj-ea"/>
                          <a:cs typeface="+mj-cs"/>
                        </a:rPr>
                        <a:t>Выберите уравнения реакций соединения: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214282" y="1377713"/>
            <a:ext cx="8678893" cy="478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1) 2HgO = 2Hg + 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</a:p>
          <a:p>
            <a:pPr>
              <a:lnSpc>
                <a:spcPct val="110000"/>
              </a:lnSpc>
            </a:pP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2) CaCO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3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=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CaO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+ CO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</a:p>
          <a:p>
            <a:pPr>
              <a:lnSpc>
                <a:spcPct val="110000"/>
              </a:lnSpc>
            </a:pP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3) CuSO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4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+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Fe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=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Cu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+ FeSO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4</a:t>
            </a:r>
          </a:p>
          <a:p>
            <a:pPr>
              <a:lnSpc>
                <a:spcPct val="110000"/>
              </a:lnSpc>
            </a:pP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4)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CuO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+ H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=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Cu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+ H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O</a:t>
            </a:r>
          </a:p>
          <a:p>
            <a:pPr>
              <a:lnSpc>
                <a:spcPct val="110000"/>
              </a:lnSpc>
            </a:pP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5) 2H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+ 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= 2H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O</a:t>
            </a:r>
          </a:p>
          <a:p>
            <a:pPr>
              <a:lnSpc>
                <a:spcPct val="110000"/>
              </a:lnSpc>
            </a:pP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6) H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SO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4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+ 2KOH = K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SO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4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+ 2H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O</a:t>
            </a:r>
            <a:endParaRPr lang="en-US" sz="3600" b="1" dirty="0" smtClean="0">
              <a:latin typeface="Comic Sans MS" pitchFamily="66" charset="0"/>
              <a:cs typeface="Tahoma" pitchFamily="34" charset="0"/>
            </a:endParaRPr>
          </a:p>
          <a:p>
            <a:pPr>
              <a:lnSpc>
                <a:spcPct val="110000"/>
              </a:lnSpc>
            </a:pP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7) </a:t>
            </a:r>
            <a:r>
              <a:rPr lang="ru-RU" sz="3600" b="1" dirty="0" err="1" smtClean="0">
                <a:latin typeface="Comic Sans MS" pitchFamily="66" charset="0"/>
                <a:cs typeface="Tahoma" pitchFamily="34" charset="0"/>
              </a:rPr>
              <a:t>BaO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+ SO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ru-RU" sz="3600" b="1" dirty="0" smtClean="0">
                <a:latin typeface="Comic Sans MS" pitchFamily="66" charset="0"/>
                <a:cs typeface="Tahoma" pitchFamily="34" charset="0"/>
              </a:rPr>
              <a:t> = BaSO</a:t>
            </a:r>
            <a:r>
              <a:rPr lang="ru-RU" sz="3600" b="1" baseline="-25000" dirty="0" smtClean="0">
                <a:latin typeface="Comic Sans MS" pitchFamily="66" charset="0"/>
                <a:cs typeface="Tahoma" pitchFamily="34" charset="0"/>
              </a:rPr>
              <a:t>3</a:t>
            </a:r>
          </a:p>
          <a:p>
            <a:endParaRPr lang="ru-RU" sz="2800" dirty="0">
              <a:latin typeface="Verdana" pitchFamily="34" charset="0"/>
            </a:endParaRPr>
          </a:p>
        </p:txBody>
      </p:sp>
      <p:sp>
        <p:nvSpPr>
          <p:cNvPr id="1037" name="Rectangle 9"/>
          <p:cNvSpPr>
            <a:spLocks noChangeArrowheads="1"/>
          </p:cNvSpPr>
          <p:nvPr/>
        </p:nvSpPr>
        <p:spPr bwMode="auto">
          <a:xfrm>
            <a:off x="0" y="484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214422"/>
            <a:ext cx="878687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Реакции между простым и сложным веществом, в результате которых атомы простого вещества замещают атомы одного из элементов сложного вещества, называются реакциями замещения.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20" y="357166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Реакции замещения -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428596" y="4357694"/>
            <a:ext cx="8501090" cy="1323439"/>
            <a:chOff x="642910" y="3143248"/>
            <a:chExt cx="8501090" cy="1323439"/>
          </a:xfrm>
        </p:grpSpPr>
        <p:sp>
          <p:nvSpPr>
            <p:cNvPr id="5" name="Овал 4"/>
            <p:cNvSpPr/>
            <p:nvPr/>
          </p:nvSpPr>
          <p:spPr>
            <a:xfrm>
              <a:off x="8215306" y="3429000"/>
              <a:ext cx="928694" cy="928694"/>
            </a:xfrm>
            <a:prstGeom prst="ellipse">
              <a:avLst/>
            </a:prstGeom>
            <a:gradFill flip="none" rotWithShape="1">
              <a:gsLst>
                <a:gs pos="68000">
                  <a:schemeClr val="accent3">
                    <a:lumMod val="75000"/>
                    <a:shade val="30000"/>
                    <a:satMod val="115000"/>
                  </a:schemeClr>
                </a:gs>
                <a:gs pos="37000">
                  <a:schemeClr val="accent3">
                    <a:lumMod val="75000"/>
                    <a:shade val="67500"/>
                    <a:satMod val="115000"/>
                  </a:schemeClr>
                </a:gs>
                <a:gs pos="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1"/>
            <p:cNvGrpSpPr/>
            <p:nvPr/>
          </p:nvGrpSpPr>
          <p:grpSpPr>
            <a:xfrm>
              <a:off x="642910" y="3143248"/>
              <a:ext cx="7572428" cy="1323439"/>
              <a:chOff x="642910" y="3143248"/>
              <a:chExt cx="7572428" cy="1323439"/>
            </a:xfrm>
          </p:grpSpPr>
          <p:grpSp>
            <p:nvGrpSpPr>
              <p:cNvPr id="7" name="Группа 22"/>
              <p:cNvGrpSpPr/>
              <p:nvPr/>
            </p:nvGrpSpPr>
            <p:grpSpPr>
              <a:xfrm>
                <a:off x="2571736" y="3429000"/>
                <a:ext cx="1428760" cy="928694"/>
                <a:chOff x="1785918" y="3929066"/>
                <a:chExt cx="1428760" cy="928694"/>
              </a:xfrm>
            </p:grpSpPr>
            <p:sp>
              <p:nvSpPr>
                <p:cNvPr id="15" name="Овал 14"/>
                <p:cNvSpPr/>
                <p:nvPr/>
              </p:nvSpPr>
              <p:spPr>
                <a:xfrm rot="10800000">
                  <a:off x="1785918" y="3929066"/>
                  <a:ext cx="928694" cy="928694"/>
                </a:xfrm>
                <a:prstGeom prst="ellipse">
                  <a:avLst/>
                </a:prstGeom>
                <a:gradFill flip="none" rotWithShape="1">
                  <a:gsLst>
                    <a:gs pos="68000">
                      <a:schemeClr val="accent3">
                        <a:lumMod val="75000"/>
                        <a:shade val="30000"/>
                        <a:satMod val="115000"/>
                      </a:schemeClr>
                    </a:gs>
                    <a:gs pos="37000">
                      <a:schemeClr val="accent3">
                        <a:lumMod val="75000"/>
                        <a:shade val="67500"/>
                        <a:satMod val="115000"/>
                      </a:schemeClr>
                    </a:gs>
                    <a:gs pos="0">
                      <a:schemeClr val="accent3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" name="Овал 15"/>
                <p:cNvSpPr/>
                <p:nvPr/>
              </p:nvSpPr>
              <p:spPr>
                <a:xfrm rot="10800000">
                  <a:off x="2285984" y="3929066"/>
                  <a:ext cx="928694" cy="928694"/>
                </a:xfrm>
                <a:prstGeom prst="ellipse">
                  <a:avLst/>
                </a:prstGeom>
                <a:gradFill flip="none" rotWithShape="1">
                  <a:gsLst>
                    <a:gs pos="72000">
                      <a:schemeClr val="accent6">
                        <a:shade val="30000"/>
                        <a:satMod val="115000"/>
                      </a:schemeClr>
                    </a:gs>
                    <a:gs pos="37000">
                      <a:schemeClr val="accent6">
                        <a:shade val="67500"/>
                        <a:satMod val="115000"/>
                      </a:schemeClr>
                    </a:gs>
                    <a:gs pos="0">
                      <a:schemeClr val="accent6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" name="Группа 31"/>
              <p:cNvGrpSpPr/>
              <p:nvPr/>
            </p:nvGrpSpPr>
            <p:grpSpPr>
              <a:xfrm>
                <a:off x="5643570" y="3429000"/>
                <a:ext cx="1500198" cy="928694"/>
                <a:chOff x="5072066" y="3929066"/>
                <a:chExt cx="1500198" cy="928694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5072066" y="3929066"/>
                  <a:ext cx="928694" cy="928694"/>
                </a:xfrm>
                <a:prstGeom prst="ellipse">
                  <a:avLst/>
                </a:prstGeom>
                <a:gradFill flip="none" rotWithShape="1">
                  <a:gsLst>
                    <a:gs pos="81000">
                      <a:schemeClr val="tx2">
                        <a:lumMod val="60000"/>
                        <a:lumOff val="40000"/>
                        <a:shade val="30000"/>
                        <a:satMod val="115000"/>
                      </a:schemeClr>
                    </a:gs>
                    <a:gs pos="39000">
                      <a:schemeClr val="tx2">
                        <a:lumMod val="60000"/>
                        <a:lumOff val="40000"/>
                        <a:shade val="67500"/>
                        <a:satMod val="115000"/>
                      </a:schemeClr>
                    </a:gs>
                    <a:gs pos="0">
                      <a:schemeClr val="tx2">
                        <a:lumMod val="60000"/>
                        <a:lumOff val="40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5643570" y="3929066"/>
                  <a:ext cx="928694" cy="928694"/>
                </a:xfrm>
                <a:prstGeom prst="ellipse">
                  <a:avLst/>
                </a:prstGeom>
                <a:gradFill flip="none" rotWithShape="1">
                  <a:gsLst>
                    <a:gs pos="72000">
                      <a:schemeClr val="accent6">
                        <a:shade val="30000"/>
                        <a:satMod val="115000"/>
                      </a:schemeClr>
                    </a:gs>
                    <a:gs pos="37000">
                      <a:schemeClr val="accent6">
                        <a:shade val="67500"/>
                        <a:satMod val="115000"/>
                      </a:schemeClr>
                    </a:gs>
                    <a:gs pos="0">
                      <a:schemeClr val="accent6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7358082" y="3143248"/>
                <a:ext cx="85725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8000" dirty="0"/>
                  <a:t>+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785918" y="3143248"/>
                <a:ext cx="85725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8000" dirty="0"/>
                  <a:t>+</a:t>
                </a:r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642910" y="3429000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81000">
                    <a:schemeClr val="tx2">
                      <a:lumMod val="60000"/>
                      <a:lumOff val="40000"/>
                      <a:shade val="30000"/>
                      <a:satMod val="115000"/>
                    </a:schemeClr>
                  </a:gs>
                  <a:gs pos="39000">
                    <a:schemeClr val="tx2">
                      <a:lumMod val="60000"/>
                      <a:lumOff val="40000"/>
                      <a:shade val="67500"/>
                      <a:satMod val="115000"/>
                    </a:schemeClr>
                  </a:gs>
                  <a:gs pos="0">
                    <a:schemeClr val="tx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500562" y="3143248"/>
                <a:ext cx="100013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8000" dirty="0"/>
                  <a:t>=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00042"/>
            <a:ext cx="85725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Zn +  </a:t>
            </a:r>
            <a:r>
              <a:rPr lang="en-US" sz="4800" b="1" dirty="0" err="1" smtClean="0">
                <a:latin typeface="Comic Sans MS" pitchFamily="66" charset="0"/>
                <a:cs typeface="Tahoma" pitchFamily="34" charset="0"/>
              </a:rPr>
              <a:t>HCl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– ZnCl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+ H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</a:p>
          <a:p>
            <a:endParaRPr lang="en-US" sz="4800" b="1" dirty="0" smtClean="0">
              <a:latin typeface="Comic Sans MS" pitchFamily="66" charset="0"/>
              <a:cs typeface="Tahoma" pitchFamily="34" charset="0"/>
            </a:endParaRPr>
          </a:p>
          <a:p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Fe + CuCl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– FeCl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+ Cu</a:t>
            </a:r>
          </a:p>
          <a:p>
            <a:endParaRPr lang="en-US" sz="4800" b="1" dirty="0" smtClean="0">
              <a:latin typeface="Comic Sans MS" pitchFamily="66" charset="0"/>
              <a:cs typeface="Tahoma" pitchFamily="34" charset="0"/>
            </a:endParaRPr>
          </a:p>
          <a:p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Cu + HgSO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4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– CuSO</a:t>
            </a:r>
            <a:r>
              <a:rPr lang="en-US" sz="4800" b="1" baseline="-25000" dirty="0" smtClean="0">
                <a:latin typeface="Comic Sans MS" pitchFamily="66" charset="0"/>
                <a:cs typeface="Tahoma" pitchFamily="34" charset="0"/>
              </a:rPr>
              <a:t>4</a:t>
            </a:r>
            <a:r>
              <a:rPr lang="en-US" sz="4800" b="1" dirty="0" smtClean="0">
                <a:latin typeface="Comic Sans MS" pitchFamily="66" charset="0"/>
                <a:cs typeface="Tahoma" pitchFamily="34" charset="0"/>
              </a:rPr>
              <a:t> + Hg </a:t>
            </a:r>
            <a:endParaRPr lang="ru-RU" sz="4800" b="1" dirty="0" smtClean="0">
              <a:latin typeface="Comic Sans MS" pitchFamily="66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4480" y="500042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2</a:t>
            </a:r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857364"/>
            <a:ext cx="85725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Реакции между двумя сложными веществами, в результате которых они обмениваются своими составными частями называются реакциями обмена.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58" y="571480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Реакции обмена -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42844" y="4429132"/>
            <a:ext cx="8858312" cy="1323439"/>
            <a:chOff x="142844" y="5214950"/>
            <a:chExt cx="8858312" cy="1323439"/>
          </a:xfrm>
        </p:grpSpPr>
        <p:grpSp>
          <p:nvGrpSpPr>
            <p:cNvPr id="5" name="Группа 32"/>
            <p:cNvGrpSpPr/>
            <p:nvPr/>
          </p:nvGrpSpPr>
          <p:grpSpPr>
            <a:xfrm>
              <a:off x="142844" y="5500702"/>
              <a:ext cx="1428760" cy="928694"/>
              <a:chOff x="642910" y="5429264"/>
              <a:chExt cx="1428760" cy="928694"/>
            </a:xfrm>
          </p:grpSpPr>
          <p:sp>
            <p:nvSpPr>
              <p:cNvPr id="18" name="Овал 17"/>
              <p:cNvSpPr/>
              <p:nvPr/>
            </p:nvSpPr>
            <p:spPr>
              <a:xfrm rot="10800000">
                <a:off x="642910" y="542926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68000">
                    <a:schemeClr val="accent3">
                      <a:lumMod val="75000"/>
                      <a:shade val="30000"/>
                      <a:satMod val="115000"/>
                    </a:schemeClr>
                  </a:gs>
                  <a:gs pos="37000">
                    <a:schemeClr val="accent3">
                      <a:lumMod val="75000"/>
                      <a:shade val="67500"/>
                      <a:satMod val="115000"/>
                    </a:schemeClr>
                  </a:gs>
                  <a:gs pos="0">
                    <a:schemeClr val="accent3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Овал 18"/>
              <p:cNvSpPr/>
              <p:nvPr/>
            </p:nvSpPr>
            <p:spPr>
              <a:xfrm rot="10800000">
                <a:off x="1142976" y="542926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72000">
                    <a:schemeClr val="accent6">
                      <a:shade val="30000"/>
                      <a:satMod val="115000"/>
                    </a:schemeClr>
                  </a:gs>
                  <a:gs pos="37000">
                    <a:schemeClr val="accent6">
                      <a:shade val="67500"/>
                      <a:satMod val="115000"/>
                    </a:schemeClr>
                  </a:gs>
                  <a:gs pos="0">
                    <a:schemeClr val="accent6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" name="Группа 36"/>
            <p:cNvGrpSpPr/>
            <p:nvPr/>
          </p:nvGrpSpPr>
          <p:grpSpPr>
            <a:xfrm>
              <a:off x="2857488" y="5500702"/>
              <a:ext cx="1428760" cy="928694"/>
              <a:chOff x="3286116" y="5429264"/>
              <a:chExt cx="1428760" cy="928694"/>
            </a:xfrm>
          </p:grpSpPr>
          <p:sp>
            <p:nvSpPr>
              <p:cNvPr id="16" name="Овал 15"/>
              <p:cNvSpPr/>
              <p:nvPr/>
            </p:nvSpPr>
            <p:spPr>
              <a:xfrm>
                <a:off x="3286116" y="542926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81000">
                    <a:schemeClr val="tx2">
                      <a:lumMod val="60000"/>
                      <a:lumOff val="40000"/>
                      <a:shade val="30000"/>
                      <a:satMod val="115000"/>
                    </a:schemeClr>
                  </a:gs>
                  <a:gs pos="39000">
                    <a:schemeClr val="tx2">
                      <a:lumMod val="60000"/>
                      <a:lumOff val="40000"/>
                      <a:shade val="67500"/>
                      <a:satMod val="115000"/>
                    </a:schemeClr>
                  </a:gs>
                  <a:gs pos="0">
                    <a:schemeClr val="tx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Овал 16"/>
              <p:cNvSpPr/>
              <p:nvPr/>
            </p:nvSpPr>
            <p:spPr>
              <a:xfrm>
                <a:off x="3786182" y="542926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75000">
                    <a:srgbClr val="FFFF00">
                      <a:shade val="30000"/>
                      <a:satMod val="115000"/>
                    </a:srgbClr>
                  </a:gs>
                  <a:gs pos="34000">
                    <a:srgbClr val="FFFF00">
                      <a:shade val="67500"/>
                      <a:satMod val="115000"/>
                    </a:srgbClr>
                  </a:gs>
                  <a:gs pos="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" name="Группа 34"/>
            <p:cNvGrpSpPr/>
            <p:nvPr/>
          </p:nvGrpSpPr>
          <p:grpSpPr>
            <a:xfrm>
              <a:off x="5214942" y="5500702"/>
              <a:ext cx="1428760" cy="928694"/>
              <a:chOff x="5214942" y="5072074"/>
              <a:chExt cx="1428760" cy="928694"/>
            </a:xfrm>
          </p:grpSpPr>
          <p:sp>
            <p:nvSpPr>
              <p:cNvPr id="14" name="Овал 13"/>
              <p:cNvSpPr/>
              <p:nvPr/>
            </p:nvSpPr>
            <p:spPr>
              <a:xfrm rot="10800000">
                <a:off x="5214942" y="507207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68000">
                    <a:schemeClr val="accent3">
                      <a:lumMod val="75000"/>
                      <a:shade val="30000"/>
                      <a:satMod val="115000"/>
                    </a:schemeClr>
                  </a:gs>
                  <a:gs pos="37000">
                    <a:schemeClr val="accent3">
                      <a:lumMod val="75000"/>
                      <a:shade val="67500"/>
                      <a:satMod val="115000"/>
                    </a:schemeClr>
                  </a:gs>
                  <a:gs pos="0">
                    <a:schemeClr val="accent3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Овал 14"/>
              <p:cNvSpPr/>
              <p:nvPr/>
            </p:nvSpPr>
            <p:spPr>
              <a:xfrm>
                <a:off x="5715008" y="507207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75000">
                    <a:srgbClr val="FFFF00">
                      <a:shade val="30000"/>
                      <a:satMod val="115000"/>
                    </a:srgbClr>
                  </a:gs>
                  <a:gs pos="34000">
                    <a:srgbClr val="FFFF00">
                      <a:shade val="67500"/>
                      <a:satMod val="115000"/>
                    </a:srgbClr>
                  </a:gs>
                  <a:gs pos="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8" name="Группа 35"/>
            <p:cNvGrpSpPr/>
            <p:nvPr/>
          </p:nvGrpSpPr>
          <p:grpSpPr>
            <a:xfrm rot="10800000">
              <a:off x="7500958" y="5500702"/>
              <a:ext cx="1500198" cy="928694"/>
              <a:chOff x="6858016" y="5572140"/>
              <a:chExt cx="1500198" cy="928694"/>
            </a:xfrm>
          </p:grpSpPr>
          <p:sp>
            <p:nvSpPr>
              <p:cNvPr id="12" name="Овал 11"/>
              <p:cNvSpPr/>
              <p:nvPr/>
            </p:nvSpPr>
            <p:spPr>
              <a:xfrm>
                <a:off x="7429520" y="5572140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81000">
                    <a:schemeClr val="tx2">
                      <a:lumMod val="60000"/>
                      <a:lumOff val="40000"/>
                      <a:shade val="30000"/>
                      <a:satMod val="115000"/>
                    </a:schemeClr>
                  </a:gs>
                  <a:gs pos="39000">
                    <a:schemeClr val="tx2">
                      <a:lumMod val="60000"/>
                      <a:lumOff val="40000"/>
                      <a:shade val="67500"/>
                      <a:satMod val="115000"/>
                    </a:schemeClr>
                  </a:gs>
                  <a:gs pos="0">
                    <a:schemeClr val="tx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Овал 12"/>
              <p:cNvSpPr/>
              <p:nvPr/>
            </p:nvSpPr>
            <p:spPr>
              <a:xfrm rot="10800000">
                <a:off x="6858016" y="5572140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72000">
                    <a:schemeClr val="accent6">
                      <a:shade val="30000"/>
                      <a:satMod val="115000"/>
                    </a:schemeClr>
                  </a:gs>
                  <a:gs pos="37000">
                    <a:schemeClr val="accent6">
                      <a:shade val="67500"/>
                      <a:satMod val="115000"/>
                    </a:schemeClr>
                  </a:gs>
                  <a:gs pos="0">
                    <a:schemeClr val="accent6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6715140" y="5214950"/>
              <a:ext cx="85725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dirty="0"/>
                <a:t>+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57356" y="5214950"/>
              <a:ext cx="85725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dirty="0"/>
                <a:t>+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57686" y="5214950"/>
              <a:ext cx="100013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dirty="0"/>
                <a:t>=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500042"/>
            <a:ext cx="878687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atin typeface="Comic Sans MS" pitchFamily="66" charset="0"/>
                <a:cs typeface="Tahoma" pitchFamily="34" charset="0"/>
              </a:rPr>
              <a:t>CuO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 +  </a:t>
            </a:r>
            <a:r>
              <a:rPr lang="en-US" sz="4400" b="1" dirty="0" err="1" smtClean="0">
                <a:latin typeface="Comic Sans MS" pitchFamily="66" charset="0"/>
                <a:cs typeface="Tahoma" pitchFamily="34" charset="0"/>
              </a:rPr>
              <a:t>HCl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 – CuCl</a:t>
            </a:r>
            <a:r>
              <a:rPr lang="en-US" sz="44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 + H</a:t>
            </a:r>
            <a:r>
              <a:rPr lang="en-US" sz="44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O</a:t>
            </a:r>
            <a:endParaRPr lang="en-US" sz="4400" b="1" baseline="-25000" dirty="0" smtClean="0">
              <a:latin typeface="Comic Sans MS" pitchFamily="66" charset="0"/>
              <a:cs typeface="Tahoma" pitchFamily="34" charset="0"/>
            </a:endParaRPr>
          </a:p>
          <a:p>
            <a:endParaRPr lang="en-US" sz="4400" b="1" dirty="0" smtClean="0">
              <a:latin typeface="Comic Sans MS" pitchFamily="66" charset="0"/>
              <a:cs typeface="Tahoma" pitchFamily="34" charset="0"/>
            </a:endParaRPr>
          </a:p>
          <a:p>
            <a:r>
              <a:rPr lang="en-US" sz="4400" b="1" dirty="0" err="1" smtClean="0">
                <a:latin typeface="Comic Sans MS" pitchFamily="66" charset="0"/>
                <a:cs typeface="Tahoma" pitchFamily="34" charset="0"/>
              </a:rPr>
              <a:t>MgO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 + H</a:t>
            </a:r>
            <a:r>
              <a:rPr lang="en-US" sz="44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SO</a:t>
            </a:r>
            <a:r>
              <a:rPr lang="en-US" sz="4400" b="1" baseline="-25000" dirty="0" smtClean="0">
                <a:latin typeface="Comic Sans MS" pitchFamily="66" charset="0"/>
                <a:cs typeface="Tahoma" pitchFamily="34" charset="0"/>
              </a:rPr>
              <a:t>4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 – MgSO</a:t>
            </a:r>
            <a:r>
              <a:rPr lang="en-US" sz="4400" b="1" baseline="-25000" dirty="0" smtClean="0">
                <a:latin typeface="Comic Sans MS" pitchFamily="66" charset="0"/>
                <a:cs typeface="Tahoma" pitchFamily="34" charset="0"/>
              </a:rPr>
              <a:t>4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 + H</a:t>
            </a:r>
            <a:r>
              <a:rPr lang="en-US" sz="4400" b="1" baseline="-25000" dirty="0" smtClean="0">
                <a:latin typeface="Comic Sans MS" pitchFamily="66" charset="0"/>
                <a:cs typeface="Tahoma" pitchFamily="34" charset="0"/>
              </a:rPr>
              <a:t>2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O</a:t>
            </a:r>
            <a:endParaRPr lang="en-US" sz="4400" b="1" baseline="-25000" dirty="0" smtClean="0">
              <a:latin typeface="Comic Sans MS" pitchFamily="66" charset="0"/>
              <a:cs typeface="Tahoma" pitchFamily="34" charset="0"/>
            </a:endParaRPr>
          </a:p>
          <a:p>
            <a:endParaRPr lang="en-US" sz="4400" b="1" dirty="0" smtClean="0">
              <a:latin typeface="Comic Sans MS" pitchFamily="66" charset="0"/>
              <a:cs typeface="Tahoma" pitchFamily="34" charset="0"/>
            </a:endParaRPr>
          </a:p>
          <a:p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AgNO</a:t>
            </a:r>
            <a:r>
              <a:rPr lang="en-US" sz="4400" b="1" baseline="-25000" dirty="0" smtClean="0">
                <a:latin typeface="Comic Sans MS" pitchFamily="66" charset="0"/>
                <a:cs typeface="Tahoma" pitchFamily="34" charset="0"/>
              </a:rPr>
              <a:t>3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 + </a:t>
            </a:r>
            <a:r>
              <a:rPr lang="en-US" sz="4400" b="1" dirty="0" err="1" smtClean="0">
                <a:latin typeface="Comic Sans MS" pitchFamily="66" charset="0"/>
                <a:cs typeface="Tahoma" pitchFamily="34" charset="0"/>
              </a:rPr>
              <a:t>HCl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 – </a:t>
            </a:r>
            <a:r>
              <a:rPr lang="en-US" sz="4400" b="1" dirty="0" err="1" smtClean="0">
                <a:latin typeface="Comic Sans MS" pitchFamily="66" charset="0"/>
                <a:cs typeface="Tahoma" pitchFamily="34" charset="0"/>
              </a:rPr>
              <a:t>AgCl</a:t>
            </a:r>
            <a:r>
              <a:rPr lang="en-US" sz="4400" b="1" dirty="0" smtClean="0">
                <a:latin typeface="Comic Sans MS" pitchFamily="66" charset="0"/>
                <a:cs typeface="Tahoma" pitchFamily="34" charset="0"/>
              </a:rPr>
              <a:t> + HNO</a:t>
            </a:r>
            <a:r>
              <a:rPr lang="en-US" sz="4400" b="1" baseline="-25000" dirty="0" smtClean="0">
                <a:latin typeface="Comic Sans MS" pitchFamily="66" charset="0"/>
                <a:cs typeface="Tahoma" pitchFamily="34" charset="0"/>
              </a:rPr>
              <a:t>3</a:t>
            </a:r>
            <a:endParaRPr lang="ru-RU" sz="4400" b="1" baseline="-25000" dirty="0" smtClean="0">
              <a:latin typeface="Comic Sans MS" pitchFamily="66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7356" y="500042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2</a:t>
            </a:r>
            <a:endParaRPr lang="ru-RU" sz="4800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14480"/>
                <a:gridCol w="3643338"/>
                <a:gridCol w="3786182"/>
              </a:tblGrid>
              <a:tr h="1714500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/>
                        <a:t>Реакция</a:t>
                      </a:r>
                    </a:p>
                    <a:p>
                      <a:pPr algn="ctr"/>
                      <a:r>
                        <a:rPr lang="ru-RU" sz="2200" b="1" dirty="0" smtClean="0"/>
                        <a:t>соединения</a:t>
                      </a:r>
                      <a:endParaRPr lang="ru-RU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А + В = АВ</a:t>
                      </a:r>
                      <a:endParaRPr lang="ru-RU" sz="5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1714500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/>
                        <a:t>Реакция разложения</a:t>
                      </a:r>
                      <a:endParaRPr lang="ru-RU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 = А + В</a:t>
                      </a:r>
                      <a:endParaRPr lang="ru-RU" sz="5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1714500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/>
                        <a:t>Реакция замещения</a:t>
                      </a:r>
                      <a:endParaRPr lang="ru-RU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5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А+ВС=АС+В</a:t>
                      </a:r>
                      <a:endParaRPr lang="ru-RU" sz="5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1714500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/>
                        <a:t>Реакция обмена</a:t>
                      </a:r>
                      <a:endParaRPr lang="ru-RU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АВ+СД=АД+СВ</a:t>
                      </a:r>
                      <a:endParaRPr lang="ru-RU" sz="43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2" name="Группа 48"/>
          <p:cNvGrpSpPr/>
          <p:nvPr/>
        </p:nvGrpSpPr>
        <p:grpSpPr>
          <a:xfrm>
            <a:off x="5572132" y="428604"/>
            <a:ext cx="3443877" cy="830998"/>
            <a:chOff x="714348" y="285726"/>
            <a:chExt cx="6211279" cy="1498764"/>
          </a:xfrm>
        </p:grpSpPr>
        <p:sp>
          <p:nvSpPr>
            <p:cNvPr id="6" name="Овал 5"/>
            <p:cNvSpPr/>
            <p:nvPr/>
          </p:nvSpPr>
          <p:spPr>
            <a:xfrm>
              <a:off x="714348" y="571480"/>
              <a:ext cx="928694" cy="928694"/>
            </a:xfrm>
            <a:prstGeom prst="ellipse">
              <a:avLst/>
            </a:prstGeom>
            <a:gradFill flip="none" rotWithShape="1">
              <a:gsLst>
                <a:gs pos="68000">
                  <a:schemeClr val="accent3">
                    <a:lumMod val="75000"/>
                    <a:shade val="30000"/>
                    <a:satMod val="115000"/>
                  </a:schemeClr>
                </a:gs>
                <a:gs pos="37000">
                  <a:schemeClr val="accent3">
                    <a:lumMod val="75000"/>
                    <a:shade val="67500"/>
                    <a:satMod val="115000"/>
                  </a:schemeClr>
                </a:gs>
                <a:gs pos="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2928926" y="571480"/>
              <a:ext cx="928694" cy="928694"/>
            </a:xfrm>
            <a:prstGeom prst="ellipse">
              <a:avLst/>
            </a:prstGeom>
            <a:gradFill flip="none" rotWithShape="1">
              <a:gsLst>
                <a:gs pos="72000">
                  <a:schemeClr val="accent6">
                    <a:shade val="30000"/>
                    <a:satMod val="115000"/>
                  </a:schemeClr>
                </a:gs>
                <a:gs pos="37000">
                  <a:schemeClr val="accent6">
                    <a:shade val="67500"/>
                    <a:satMod val="115000"/>
                  </a:schemeClr>
                </a:gs>
                <a:gs pos="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9"/>
            <p:cNvGrpSpPr/>
            <p:nvPr/>
          </p:nvGrpSpPr>
          <p:grpSpPr>
            <a:xfrm>
              <a:off x="5481560" y="543413"/>
              <a:ext cx="1444067" cy="928694"/>
              <a:chOff x="5124370" y="471975"/>
              <a:chExt cx="1444067" cy="928694"/>
            </a:xfrm>
          </p:grpSpPr>
          <p:sp>
            <p:nvSpPr>
              <p:cNvPr id="11" name="Овал 10"/>
              <p:cNvSpPr/>
              <p:nvPr/>
            </p:nvSpPr>
            <p:spPr>
              <a:xfrm>
                <a:off x="5124370" y="471975"/>
                <a:ext cx="928695" cy="928692"/>
              </a:xfrm>
              <a:prstGeom prst="ellipse">
                <a:avLst/>
              </a:prstGeom>
              <a:gradFill flip="none" rotWithShape="1">
                <a:gsLst>
                  <a:gs pos="72000">
                    <a:schemeClr val="accent6">
                      <a:shade val="30000"/>
                      <a:satMod val="115000"/>
                    </a:schemeClr>
                  </a:gs>
                  <a:gs pos="37000">
                    <a:schemeClr val="accent6">
                      <a:shade val="67500"/>
                      <a:satMod val="115000"/>
                    </a:schemeClr>
                  </a:gs>
                  <a:gs pos="0">
                    <a:schemeClr val="accent6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Овал 11"/>
              <p:cNvSpPr/>
              <p:nvPr/>
            </p:nvSpPr>
            <p:spPr>
              <a:xfrm>
                <a:off x="5639742" y="471975"/>
                <a:ext cx="928695" cy="928694"/>
              </a:xfrm>
              <a:prstGeom prst="ellipse">
                <a:avLst/>
              </a:prstGeom>
              <a:gradFill flip="none" rotWithShape="1">
                <a:gsLst>
                  <a:gs pos="68000">
                    <a:schemeClr val="accent3">
                      <a:lumMod val="75000"/>
                      <a:shade val="30000"/>
                      <a:satMod val="115000"/>
                    </a:schemeClr>
                  </a:gs>
                  <a:gs pos="37000">
                    <a:schemeClr val="accent3">
                      <a:lumMod val="75000"/>
                      <a:shade val="67500"/>
                      <a:satMod val="115000"/>
                    </a:schemeClr>
                  </a:gs>
                  <a:gs pos="0">
                    <a:schemeClr val="accent3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928794" y="285728"/>
              <a:ext cx="857256" cy="149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dirty="0"/>
                <a:t>+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93123" y="285726"/>
              <a:ext cx="1000133" cy="149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dirty="0"/>
                <a:t>=</a:t>
              </a:r>
            </a:p>
          </p:txBody>
        </p:sp>
      </p:grpSp>
      <p:grpSp>
        <p:nvGrpSpPr>
          <p:cNvPr id="5" name="Группа 49"/>
          <p:cNvGrpSpPr/>
          <p:nvPr/>
        </p:nvGrpSpPr>
        <p:grpSpPr>
          <a:xfrm>
            <a:off x="5572132" y="2143116"/>
            <a:ext cx="3429024" cy="855310"/>
            <a:chOff x="2440571" y="1714488"/>
            <a:chExt cx="5846205" cy="1458234"/>
          </a:xfrm>
        </p:grpSpPr>
        <p:sp>
          <p:nvSpPr>
            <p:cNvPr id="14" name="Овал 13"/>
            <p:cNvSpPr/>
            <p:nvPr/>
          </p:nvSpPr>
          <p:spPr>
            <a:xfrm>
              <a:off x="5143504" y="2000240"/>
              <a:ext cx="928694" cy="928694"/>
            </a:xfrm>
            <a:prstGeom prst="ellipse">
              <a:avLst/>
            </a:prstGeom>
            <a:gradFill flip="none" rotWithShape="1">
              <a:gsLst>
                <a:gs pos="68000">
                  <a:schemeClr val="accent3">
                    <a:lumMod val="75000"/>
                    <a:shade val="30000"/>
                    <a:satMod val="115000"/>
                  </a:schemeClr>
                </a:gs>
                <a:gs pos="37000">
                  <a:schemeClr val="accent3">
                    <a:lumMod val="75000"/>
                    <a:shade val="67500"/>
                    <a:satMod val="115000"/>
                  </a:schemeClr>
                </a:gs>
                <a:gs pos="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7358082" y="2000240"/>
              <a:ext cx="928694" cy="928694"/>
            </a:xfrm>
            <a:prstGeom prst="ellipse">
              <a:avLst/>
            </a:prstGeom>
            <a:gradFill flip="none" rotWithShape="1">
              <a:gsLst>
                <a:gs pos="72000">
                  <a:schemeClr val="accent6">
                    <a:shade val="30000"/>
                    <a:satMod val="115000"/>
                  </a:schemeClr>
                </a:gs>
                <a:gs pos="37000">
                  <a:schemeClr val="accent6">
                    <a:shade val="67500"/>
                    <a:satMod val="115000"/>
                  </a:schemeClr>
                </a:gs>
                <a:gs pos="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10"/>
            <p:cNvGrpSpPr/>
            <p:nvPr/>
          </p:nvGrpSpPr>
          <p:grpSpPr>
            <a:xfrm>
              <a:off x="2440571" y="1999531"/>
              <a:ext cx="1415877" cy="928694"/>
              <a:chOff x="7726983" y="499333"/>
              <a:chExt cx="1415877" cy="928694"/>
            </a:xfrm>
          </p:grpSpPr>
          <p:sp>
            <p:nvSpPr>
              <p:cNvPr id="19" name="Овал 18"/>
              <p:cNvSpPr/>
              <p:nvPr/>
            </p:nvSpPr>
            <p:spPr>
              <a:xfrm>
                <a:off x="7726983" y="499333"/>
                <a:ext cx="928695" cy="928694"/>
              </a:xfrm>
              <a:prstGeom prst="ellipse">
                <a:avLst/>
              </a:prstGeom>
              <a:gradFill flip="none" rotWithShape="1">
                <a:gsLst>
                  <a:gs pos="72000">
                    <a:schemeClr val="accent6">
                      <a:shade val="30000"/>
                      <a:satMod val="115000"/>
                    </a:schemeClr>
                  </a:gs>
                  <a:gs pos="37000">
                    <a:schemeClr val="accent6">
                      <a:shade val="67500"/>
                      <a:satMod val="115000"/>
                    </a:schemeClr>
                  </a:gs>
                  <a:gs pos="0">
                    <a:schemeClr val="accent6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Овал 19"/>
              <p:cNvSpPr/>
              <p:nvPr/>
            </p:nvSpPr>
            <p:spPr>
              <a:xfrm>
                <a:off x="8214166" y="499333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68000">
                    <a:schemeClr val="accent3">
                      <a:lumMod val="75000"/>
                      <a:shade val="30000"/>
                      <a:satMod val="115000"/>
                    </a:schemeClr>
                  </a:gs>
                  <a:gs pos="37000">
                    <a:schemeClr val="accent3">
                      <a:lumMod val="75000"/>
                      <a:shade val="67500"/>
                      <a:satMod val="115000"/>
                    </a:schemeClr>
                  </a:gs>
                  <a:gs pos="0">
                    <a:schemeClr val="accent3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6357949" y="1714488"/>
              <a:ext cx="857257" cy="1416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dirty="0"/>
                <a:t>+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2122" y="1755940"/>
              <a:ext cx="1000132" cy="1416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dirty="0"/>
                <a:t>=</a:t>
              </a:r>
            </a:p>
          </p:txBody>
        </p:sp>
      </p:grpSp>
      <p:grpSp>
        <p:nvGrpSpPr>
          <p:cNvPr id="13" name="Группа 52"/>
          <p:cNvGrpSpPr/>
          <p:nvPr/>
        </p:nvGrpSpPr>
        <p:grpSpPr>
          <a:xfrm>
            <a:off x="5429256" y="3929066"/>
            <a:ext cx="3571868" cy="650385"/>
            <a:chOff x="1193124" y="3143248"/>
            <a:chExt cx="7504441" cy="1366448"/>
          </a:xfrm>
        </p:grpSpPr>
        <p:sp>
          <p:nvSpPr>
            <p:cNvPr id="22" name="Овал 21"/>
            <p:cNvSpPr/>
            <p:nvPr/>
          </p:nvSpPr>
          <p:spPr>
            <a:xfrm>
              <a:off x="7768871" y="3393282"/>
              <a:ext cx="928694" cy="928694"/>
            </a:xfrm>
            <a:prstGeom prst="ellipse">
              <a:avLst/>
            </a:prstGeom>
            <a:gradFill flip="none" rotWithShape="1">
              <a:gsLst>
                <a:gs pos="68000">
                  <a:schemeClr val="accent3">
                    <a:lumMod val="75000"/>
                    <a:shade val="30000"/>
                    <a:satMod val="115000"/>
                  </a:schemeClr>
                </a:gs>
                <a:gs pos="37000">
                  <a:schemeClr val="accent3">
                    <a:lumMod val="75000"/>
                    <a:shade val="67500"/>
                    <a:satMod val="115000"/>
                  </a:schemeClr>
                </a:gs>
                <a:gs pos="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6" name="Группа 51"/>
            <p:cNvGrpSpPr/>
            <p:nvPr/>
          </p:nvGrpSpPr>
          <p:grpSpPr>
            <a:xfrm>
              <a:off x="1193124" y="3143248"/>
              <a:ext cx="6557885" cy="1366448"/>
              <a:chOff x="1193124" y="3143248"/>
              <a:chExt cx="6557885" cy="1366448"/>
            </a:xfrm>
          </p:grpSpPr>
          <p:grpSp>
            <p:nvGrpSpPr>
              <p:cNvPr id="21" name="Группа 22"/>
              <p:cNvGrpSpPr/>
              <p:nvPr/>
            </p:nvGrpSpPr>
            <p:grpSpPr>
              <a:xfrm>
                <a:off x="2844116" y="3451945"/>
                <a:ext cx="1378965" cy="928694"/>
                <a:chOff x="2058298" y="3952011"/>
                <a:chExt cx="1378965" cy="928694"/>
              </a:xfrm>
            </p:grpSpPr>
            <p:sp>
              <p:nvSpPr>
                <p:cNvPr id="32" name="Овал 31"/>
                <p:cNvSpPr/>
                <p:nvPr/>
              </p:nvSpPr>
              <p:spPr>
                <a:xfrm rot="10800000">
                  <a:off x="2058298" y="3952011"/>
                  <a:ext cx="928694" cy="928694"/>
                </a:xfrm>
                <a:prstGeom prst="ellipse">
                  <a:avLst/>
                </a:prstGeom>
                <a:gradFill flip="none" rotWithShape="1">
                  <a:gsLst>
                    <a:gs pos="68000">
                      <a:schemeClr val="accent3">
                        <a:lumMod val="75000"/>
                        <a:shade val="30000"/>
                        <a:satMod val="115000"/>
                      </a:schemeClr>
                    </a:gs>
                    <a:gs pos="37000">
                      <a:schemeClr val="accent3">
                        <a:lumMod val="75000"/>
                        <a:shade val="67500"/>
                        <a:satMod val="115000"/>
                      </a:schemeClr>
                    </a:gs>
                    <a:gs pos="0">
                      <a:schemeClr val="accent3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3" name="Овал 32"/>
                <p:cNvSpPr/>
                <p:nvPr/>
              </p:nvSpPr>
              <p:spPr>
                <a:xfrm rot="10800000">
                  <a:off x="2508569" y="3952011"/>
                  <a:ext cx="928694" cy="928694"/>
                </a:xfrm>
                <a:prstGeom prst="ellipse">
                  <a:avLst/>
                </a:prstGeom>
                <a:gradFill flip="none" rotWithShape="1">
                  <a:gsLst>
                    <a:gs pos="72000">
                      <a:schemeClr val="accent6">
                        <a:shade val="30000"/>
                        <a:satMod val="115000"/>
                      </a:schemeClr>
                    </a:gs>
                    <a:gs pos="37000">
                      <a:schemeClr val="accent6">
                        <a:shade val="67500"/>
                        <a:satMod val="115000"/>
                      </a:schemeClr>
                    </a:gs>
                    <a:gs pos="0">
                      <a:schemeClr val="accent6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23" name="Группа 31"/>
              <p:cNvGrpSpPr/>
              <p:nvPr/>
            </p:nvGrpSpPr>
            <p:grpSpPr>
              <a:xfrm>
                <a:off x="5268534" y="3393282"/>
                <a:ext cx="1428761" cy="928694"/>
                <a:chOff x="4697030" y="3893348"/>
                <a:chExt cx="1428761" cy="928694"/>
              </a:xfrm>
            </p:grpSpPr>
            <p:sp>
              <p:nvSpPr>
                <p:cNvPr id="30" name="Овал 29"/>
                <p:cNvSpPr/>
                <p:nvPr/>
              </p:nvSpPr>
              <p:spPr>
                <a:xfrm>
                  <a:off x="4697030" y="3893348"/>
                  <a:ext cx="928692" cy="928694"/>
                </a:xfrm>
                <a:prstGeom prst="ellipse">
                  <a:avLst/>
                </a:prstGeom>
                <a:gradFill flip="none" rotWithShape="1">
                  <a:gsLst>
                    <a:gs pos="81000">
                      <a:schemeClr val="tx2">
                        <a:lumMod val="60000"/>
                        <a:lumOff val="40000"/>
                        <a:shade val="30000"/>
                        <a:satMod val="115000"/>
                      </a:schemeClr>
                    </a:gs>
                    <a:gs pos="39000">
                      <a:schemeClr val="tx2">
                        <a:lumMod val="60000"/>
                        <a:lumOff val="40000"/>
                        <a:shade val="67500"/>
                        <a:satMod val="115000"/>
                      </a:schemeClr>
                    </a:gs>
                    <a:gs pos="0">
                      <a:schemeClr val="tx2">
                        <a:lumMod val="60000"/>
                        <a:lumOff val="40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1" name="Овал 30"/>
                <p:cNvSpPr/>
                <p:nvPr/>
              </p:nvSpPr>
              <p:spPr>
                <a:xfrm>
                  <a:off x="5197098" y="3893348"/>
                  <a:ext cx="928693" cy="928694"/>
                </a:xfrm>
                <a:prstGeom prst="ellipse">
                  <a:avLst/>
                </a:prstGeom>
                <a:gradFill flip="none" rotWithShape="1">
                  <a:gsLst>
                    <a:gs pos="72000">
                      <a:schemeClr val="accent6">
                        <a:shade val="30000"/>
                        <a:satMod val="115000"/>
                      </a:schemeClr>
                    </a:gs>
                    <a:gs pos="37000">
                      <a:schemeClr val="accent6">
                        <a:shade val="67500"/>
                        <a:satMod val="115000"/>
                      </a:schemeClr>
                    </a:gs>
                    <a:gs pos="0">
                      <a:schemeClr val="accent6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6893752" y="3143248"/>
                <a:ext cx="857257" cy="1357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dirty="0"/>
                  <a:t>+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943575" y="3151765"/>
                <a:ext cx="857257" cy="1357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dirty="0"/>
                  <a:t>+</a:t>
                </a:r>
              </a:p>
            </p:txBody>
          </p:sp>
          <p:sp>
            <p:nvSpPr>
              <p:cNvPr id="28" name="Овал 27"/>
              <p:cNvSpPr/>
              <p:nvPr/>
            </p:nvSpPr>
            <p:spPr>
              <a:xfrm>
                <a:off x="1193124" y="3451945"/>
                <a:ext cx="928694" cy="928693"/>
              </a:xfrm>
              <a:prstGeom prst="ellipse">
                <a:avLst/>
              </a:prstGeom>
              <a:gradFill flip="none" rotWithShape="1">
                <a:gsLst>
                  <a:gs pos="81000">
                    <a:schemeClr val="tx2">
                      <a:lumMod val="60000"/>
                      <a:lumOff val="40000"/>
                      <a:shade val="30000"/>
                      <a:satMod val="115000"/>
                    </a:schemeClr>
                  </a:gs>
                  <a:gs pos="39000">
                    <a:schemeClr val="tx2">
                      <a:lumMod val="60000"/>
                      <a:lumOff val="40000"/>
                      <a:shade val="67500"/>
                      <a:satMod val="115000"/>
                    </a:schemeClr>
                  </a:gs>
                  <a:gs pos="0">
                    <a:schemeClr val="tx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268399" y="3143248"/>
                <a:ext cx="1000132" cy="1357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dirty="0"/>
                  <a:t>=</a:t>
                </a:r>
              </a:p>
            </p:txBody>
          </p:sp>
        </p:grpSp>
      </p:grpSp>
      <p:grpSp>
        <p:nvGrpSpPr>
          <p:cNvPr id="24" name="Группа 50"/>
          <p:cNvGrpSpPr/>
          <p:nvPr/>
        </p:nvGrpSpPr>
        <p:grpSpPr>
          <a:xfrm>
            <a:off x="5500694" y="5715016"/>
            <a:ext cx="3429024" cy="646331"/>
            <a:chOff x="142844" y="5214950"/>
            <a:chExt cx="8858312" cy="1669688"/>
          </a:xfrm>
        </p:grpSpPr>
        <p:grpSp>
          <p:nvGrpSpPr>
            <p:cNvPr id="25" name="Группа 32"/>
            <p:cNvGrpSpPr/>
            <p:nvPr/>
          </p:nvGrpSpPr>
          <p:grpSpPr>
            <a:xfrm>
              <a:off x="142844" y="5500702"/>
              <a:ext cx="1428760" cy="928694"/>
              <a:chOff x="642910" y="5429264"/>
              <a:chExt cx="1428760" cy="928694"/>
            </a:xfrm>
          </p:grpSpPr>
          <p:sp>
            <p:nvSpPr>
              <p:cNvPr id="48" name="Овал 47"/>
              <p:cNvSpPr/>
              <p:nvPr/>
            </p:nvSpPr>
            <p:spPr>
              <a:xfrm rot="10800000">
                <a:off x="642910" y="542926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68000">
                    <a:schemeClr val="accent3">
                      <a:lumMod val="75000"/>
                      <a:shade val="30000"/>
                      <a:satMod val="115000"/>
                    </a:schemeClr>
                  </a:gs>
                  <a:gs pos="37000">
                    <a:schemeClr val="accent3">
                      <a:lumMod val="75000"/>
                      <a:shade val="67500"/>
                      <a:satMod val="115000"/>
                    </a:schemeClr>
                  </a:gs>
                  <a:gs pos="0">
                    <a:schemeClr val="accent3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9" name="Овал 48"/>
              <p:cNvSpPr/>
              <p:nvPr/>
            </p:nvSpPr>
            <p:spPr>
              <a:xfrm rot="10800000">
                <a:off x="1142976" y="542926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72000">
                    <a:schemeClr val="accent6">
                      <a:shade val="30000"/>
                      <a:satMod val="115000"/>
                    </a:schemeClr>
                  </a:gs>
                  <a:gs pos="37000">
                    <a:schemeClr val="accent6">
                      <a:shade val="67500"/>
                      <a:satMod val="115000"/>
                    </a:schemeClr>
                  </a:gs>
                  <a:gs pos="0">
                    <a:schemeClr val="accent6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4" name="Группа 36"/>
            <p:cNvGrpSpPr/>
            <p:nvPr/>
          </p:nvGrpSpPr>
          <p:grpSpPr>
            <a:xfrm>
              <a:off x="2857488" y="5500702"/>
              <a:ext cx="1428760" cy="928694"/>
              <a:chOff x="3286116" y="5429264"/>
              <a:chExt cx="1428760" cy="928694"/>
            </a:xfrm>
          </p:grpSpPr>
          <p:sp>
            <p:nvSpPr>
              <p:cNvPr id="46" name="Овал 45"/>
              <p:cNvSpPr/>
              <p:nvPr/>
            </p:nvSpPr>
            <p:spPr>
              <a:xfrm>
                <a:off x="3286116" y="542926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81000">
                    <a:schemeClr val="tx2">
                      <a:lumMod val="60000"/>
                      <a:lumOff val="40000"/>
                      <a:shade val="30000"/>
                      <a:satMod val="115000"/>
                    </a:schemeClr>
                  </a:gs>
                  <a:gs pos="39000">
                    <a:schemeClr val="tx2">
                      <a:lumMod val="60000"/>
                      <a:lumOff val="40000"/>
                      <a:shade val="67500"/>
                      <a:satMod val="115000"/>
                    </a:schemeClr>
                  </a:gs>
                  <a:gs pos="0">
                    <a:schemeClr val="tx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7" name="Овал 46"/>
              <p:cNvSpPr/>
              <p:nvPr/>
            </p:nvSpPr>
            <p:spPr>
              <a:xfrm>
                <a:off x="3786182" y="542926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75000">
                    <a:srgbClr val="FFFF00">
                      <a:shade val="30000"/>
                      <a:satMod val="115000"/>
                    </a:srgbClr>
                  </a:gs>
                  <a:gs pos="34000">
                    <a:srgbClr val="FFFF00">
                      <a:shade val="67500"/>
                      <a:satMod val="115000"/>
                    </a:srgbClr>
                  </a:gs>
                  <a:gs pos="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5214942" y="5500702"/>
              <a:ext cx="1428760" cy="928694"/>
              <a:chOff x="5214942" y="5072074"/>
              <a:chExt cx="1428760" cy="928694"/>
            </a:xfrm>
          </p:grpSpPr>
          <p:sp>
            <p:nvSpPr>
              <p:cNvPr id="44" name="Овал 43"/>
              <p:cNvSpPr/>
              <p:nvPr/>
            </p:nvSpPr>
            <p:spPr>
              <a:xfrm rot="10800000">
                <a:off x="5214942" y="507207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68000">
                    <a:schemeClr val="accent3">
                      <a:lumMod val="75000"/>
                      <a:shade val="30000"/>
                      <a:satMod val="115000"/>
                    </a:schemeClr>
                  </a:gs>
                  <a:gs pos="37000">
                    <a:schemeClr val="accent3">
                      <a:lumMod val="75000"/>
                      <a:shade val="67500"/>
                      <a:satMod val="115000"/>
                    </a:schemeClr>
                  </a:gs>
                  <a:gs pos="0">
                    <a:schemeClr val="accent3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Овал 44"/>
              <p:cNvSpPr/>
              <p:nvPr/>
            </p:nvSpPr>
            <p:spPr>
              <a:xfrm>
                <a:off x="5715008" y="5072074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75000">
                    <a:srgbClr val="FFFF00">
                      <a:shade val="30000"/>
                      <a:satMod val="115000"/>
                    </a:srgbClr>
                  </a:gs>
                  <a:gs pos="34000">
                    <a:srgbClr val="FFFF00">
                      <a:shade val="67500"/>
                      <a:satMod val="115000"/>
                    </a:srgbClr>
                  </a:gs>
                  <a:gs pos="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6" name="Группа 35"/>
            <p:cNvGrpSpPr/>
            <p:nvPr/>
          </p:nvGrpSpPr>
          <p:grpSpPr>
            <a:xfrm rot="10800000">
              <a:off x="7500958" y="5500702"/>
              <a:ext cx="1500198" cy="928694"/>
              <a:chOff x="6858016" y="5572140"/>
              <a:chExt cx="1500198" cy="928694"/>
            </a:xfrm>
          </p:grpSpPr>
          <p:sp>
            <p:nvSpPr>
              <p:cNvPr id="42" name="Овал 41"/>
              <p:cNvSpPr/>
              <p:nvPr/>
            </p:nvSpPr>
            <p:spPr>
              <a:xfrm>
                <a:off x="7429520" y="5572140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81000">
                    <a:schemeClr val="tx2">
                      <a:lumMod val="60000"/>
                      <a:lumOff val="40000"/>
                      <a:shade val="30000"/>
                      <a:satMod val="115000"/>
                    </a:schemeClr>
                  </a:gs>
                  <a:gs pos="39000">
                    <a:schemeClr val="tx2">
                      <a:lumMod val="60000"/>
                      <a:lumOff val="40000"/>
                      <a:shade val="67500"/>
                      <a:satMod val="115000"/>
                    </a:schemeClr>
                  </a:gs>
                  <a:gs pos="0">
                    <a:schemeClr val="tx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Овал 42"/>
              <p:cNvSpPr/>
              <p:nvPr/>
            </p:nvSpPr>
            <p:spPr>
              <a:xfrm rot="10800000">
                <a:off x="6858016" y="5572140"/>
                <a:ext cx="928694" cy="928694"/>
              </a:xfrm>
              <a:prstGeom prst="ellipse">
                <a:avLst/>
              </a:prstGeom>
              <a:gradFill flip="none" rotWithShape="1">
                <a:gsLst>
                  <a:gs pos="72000">
                    <a:schemeClr val="accent6">
                      <a:shade val="30000"/>
                      <a:satMod val="115000"/>
                    </a:schemeClr>
                  </a:gs>
                  <a:gs pos="37000">
                    <a:schemeClr val="accent6">
                      <a:shade val="67500"/>
                      <a:satMod val="115000"/>
                    </a:schemeClr>
                  </a:gs>
                  <a:gs pos="0">
                    <a:schemeClr val="accent6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6602030" y="5214950"/>
              <a:ext cx="857256" cy="1669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/>
                <a:t>+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857356" y="5214950"/>
              <a:ext cx="857256" cy="1669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/>
                <a:t>+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357687" y="5214950"/>
              <a:ext cx="1000132" cy="1669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/>
                <a:t>=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Домашнее задание: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1905506"/>
            <a:ext cx="86409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Оформить на альбомном листе работу, где необходимо привести примеры разных типов реакций и нарисовать рисунки, иллюстрирующие эти типы.</a:t>
            </a:r>
          </a:p>
          <a:p>
            <a:r>
              <a:rPr lang="ru-RU" sz="3200" b="1" dirty="0" smtClean="0">
                <a:solidFill>
                  <a:srgbClr val="1C4B58"/>
                </a:solidFill>
                <a:latin typeface="Comic Sans MS" pitchFamily="66" charset="0"/>
              </a:rPr>
              <a:t>Примеры таких работ приведены на следующих слайдах.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Юлия\Мои документы\Мои результаты сканировани\2009-12 (дек)\сканирование0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9177647" cy="6500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Юлия\Мои документы\Мои результаты сканировани\2009-12 (дек)\сканирование0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9165107" cy="6491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Юлия\Мои документы\Мои результаты сканировани\2009-12 (дек)\сканирование0015.jpg"/>
          <p:cNvPicPr>
            <a:picLocks noChangeAspect="1" noChangeArrowheads="1"/>
          </p:cNvPicPr>
          <p:nvPr/>
        </p:nvPicPr>
        <p:blipFill>
          <a:blip r:embed="rId2" cstate="print"/>
          <a:srcRect l="2604" r="5598"/>
          <a:stretch>
            <a:fillRect/>
          </a:stretch>
        </p:blipFill>
        <p:spPr bwMode="auto">
          <a:xfrm>
            <a:off x="0" y="0"/>
            <a:ext cx="9144000" cy="68678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Юлия\Мои документы\Мои результаты сканировани\2009-12 (дек)\сканирование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9144000" cy="647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467</Words>
  <Application>Microsoft Office PowerPoint</Application>
  <PresentationFormat>Экран (4:3)</PresentationFormat>
  <Paragraphs>117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Типы химических реакций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ПУСТЫНЯ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Юлия</dc:creator>
  <cp:lastModifiedBy>ЮЛИЯ</cp:lastModifiedBy>
  <cp:revision>60</cp:revision>
  <dcterms:created xsi:type="dcterms:W3CDTF">2009-12-09T15:37:25Z</dcterms:created>
  <dcterms:modified xsi:type="dcterms:W3CDTF">2012-02-09T10:39:22Z</dcterms:modified>
</cp:coreProperties>
</file>