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5603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4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6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2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5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9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0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4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5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6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37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638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41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C711886-A10F-47AB-A39C-889F7AB9F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31874-80F9-4443-B1B4-AA7EEE55F1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AD790-06F2-4FBD-856D-0367FFC1DC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1366A-E14D-45CB-9DBE-5389195FA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3E06B-5543-4DB8-ABA8-E03DE01FE6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2EC1B-0C57-4CAA-87AB-4F88AA49B2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24422-DE3F-40D6-84E7-B68764723C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C0B88-ACA8-4417-8FBD-24168F7CBD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ABFAD-7D50-4104-825D-690D0FB53A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F0E4D8-F276-4164-8788-91963AB1A7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D820E-B1F5-4D96-8658-CFD90B09FB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24AF891-72A7-4FDB-9DC0-3F40957EBB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3A187D-AE4C-47E2-821D-7ECFF7CEB76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ru.wikipedia.org/wiki/%D0%A4%D0%B8%D0%B4%D0%B8%D0%B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908050"/>
            <a:ext cx="7772400" cy="1736725"/>
          </a:xfrm>
        </p:spPr>
        <p:txBody>
          <a:bodyPr/>
          <a:lstStyle/>
          <a:p>
            <a:r>
              <a:rPr lang="ru-RU"/>
              <a:t>История Золотого сечения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6732588" y="6453188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ru-RU" sz="1000"/>
              <a:t>Подготовил Крапивницкий Николай</a:t>
            </a:r>
          </a:p>
          <a:p>
            <a:pPr algn="r"/>
            <a:r>
              <a:rPr lang="ru-RU" sz="1000"/>
              <a:t>11 «МИФ»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Золотое сечение.</a:t>
            </a:r>
            <a:br>
              <a:rPr lang="ru-RU" sz="4000"/>
            </a:br>
            <a:r>
              <a:rPr lang="ru-RU" sz="4000"/>
              <a:t>Что это такое?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76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800" b="1"/>
              <a:t>Золото́е сече́ние</a:t>
            </a:r>
            <a:r>
              <a:rPr lang="ru-RU" sz="1800"/>
              <a:t> (золотая пропорция, деление в крайнем и среднем отношении, гармоническое деление, число </a:t>
            </a:r>
            <a:r>
              <a:rPr lang="ru-RU" sz="1800">
                <a:hlinkClick r:id="rId2" tooltip="Фидий"/>
              </a:rPr>
              <a:t>Фидия</a:t>
            </a:r>
            <a:r>
              <a:rPr lang="ru-RU" sz="1800"/>
              <a:t>, φ) — деление отрезка на части в таком соотношении, при котором большая часть относится к меньшей, как сумма к большей. Например, деление отрезка </a:t>
            </a:r>
            <a:r>
              <a:rPr lang="ru-RU" sz="1800" i="1"/>
              <a:t>АС</a:t>
            </a:r>
            <a:r>
              <a:rPr lang="ru-RU" sz="1800"/>
              <a:t> на две части таким образом, что большая его часть </a:t>
            </a:r>
            <a:r>
              <a:rPr lang="ru-RU" sz="1800" i="1"/>
              <a:t>АВ</a:t>
            </a:r>
            <a:r>
              <a:rPr lang="ru-RU" sz="1800"/>
              <a:t> относится к меньшей </a:t>
            </a:r>
            <a:r>
              <a:rPr lang="ru-RU" sz="1800" i="1"/>
              <a:t>ВС</a:t>
            </a:r>
            <a:r>
              <a:rPr lang="ru-RU" sz="1800"/>
              <a:t> так, как весь отрезок </a:t>
            </a:r>
            <a:r>
              <a:rPr lang="ru-RU" sz="1800" i="1"/>
              <a:t>АС</a:t>
            </a:r>
            <a:r>
              <a:rPr lang="ru-RU" sz="1800"/>
              <a:t> относится к </a:t>
            </a:r>
            <a:r>
              <a:rPr lang="ru-RU" sz="1800" i="1"/>
              <a:t>АВ</a:t>
            </a:r>
            <a:r>
              <a:rPr lang="ru-RU" sz="1800"/>
              <a:t> (т. е. |</a:t>
            </a:r>
            <a:r>
              <a:rPr lang="ru-RU" sz="1800" i="1"/>
              <a:t>АВ</a:t>
            </a:r>
            <a:r>
              <a:rPr lang="ru-RU" sz="1800"/>
              <a:t>| / |</a:t>
            </a:r>
            <a:r>
              <a:rPr lang="ru-RU" sz="1800" i="1"/>
              <a:t>ВС</a:t>
            </a:r>
            <a:r>
              <a:rPr lang="ru-RU" sz="1800"/>
              <a:t>| = |</a:t>
            </a:r>
            <a:r>
              <a:rPr lang="ru-RU" sz="1800" i="1"/>
              <a:t>АС</a:t>
            </a:r>
            <a:r>
              <a:rPr lang="ru-RU" sz="1800"/>
              <a:t>| / |</a:t>
            </a:r>
            <a:r>
              <a:rPr lang="ru-RU" sz="1800" i="1"/>
              <a:t>АВ</a:t>
            </a:r>
            <a:r>
              <a:rPr lang="ru-RU" sz="1800"/>
              <a:t>|).</a:t>
            </a:r>
          </a:p>
          <a:p>
            <a:pPr>
              <a:lnSpc>
                <a:spcPct val="90000"/>
              </a:lnSpc>
            </a:pPr>
            <a:r>
              <a:rPr lang="ru-RU" sz="1800"/>
              <a:t>Эту пропорцию принято обозначать греческой буквой φ (встречается также обозначение τ) и она равна:</a:t>
            </a:r>
          </a:p>
        </p:txBody>
      </p:sp>
      <p:pic>
        <p:nvPicPr>
          <p:cNvPr id="60420" name="Picture 4" descr="5f9458fc359d5d06fb9046bbc14750b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4076700"/>
            <a:ext cx="6696075" cy="879475"/>
          </a:xfrm>
          <a:prstGeom prst="rect">
            <a:avLst/>
          </a:prstGeom>
          <a:noFill/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971550" y="5157788"/>
            <a:ext cx="5957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Так же это число можно записать другими способами:</a:t>
            </a:r>
          </a:p>
        </p:txBody>
      </p:sp>
      <p:pic>
        <p:nvPicPr>
          <p:cNvPr id="60422" name="Picture 6" descr="a5ad1eb7897c5115be7c67e6e27199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5516563"/>
            <a:ext cx="3095625" cy="850900"/>
          </a:xfrm>
          <a:prstGeom prst="rect">
            <a:avLst/>
          </a:prstGeom>
          <a:noFill/>
        </p:spPr>
      </p:pic>
      <p:pic>
        <p:nvPicPr>
          <p:cNvPr id="60423" name="Picture 7" descr="f0de210a285d8337135369578ccbc6f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5445125"/>
            <a:ext cx="2736850" cy="1176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  <p:bldP spid="604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Золотое сечение.</a:t>
            </a:r>
            <a:br>
              <a:rPr lang="ru-RU" sz="4000"/>
            </a:br>
            <a:r>
              <a:rPr lang="ru-RU" sz="4000"/>
              <a:t>Что такое? И где встречается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91512" cy="6048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Встречается золотое сечение очень часто:</a:t>
            </a:r>
          </a:p>
        </p:txBody>
      </p:sp>
      <p:pic>
        <p:nvPicPr>
          <p:cNvPr id="61444" name="Picture 4" descr="parthenon-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2060575"/>
            <a:ext cx="3487738" cy="2282825"/>
          </a:xfrm>
          <a:prstGeom prst="rect">
            <a:avLst/>
          </a:prstGeom>
          <a:noFill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6156325" y="4437063"/>
            <a:ext cx="273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/>
              <a:t>"Золотое сечение" в конструкции Парфенона, Афины, Греция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3492500" y="2276475"/>
            <a:ext cx="1770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 архитектуре: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395288" y="2997200"/>
            <a:ext cx="1501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 живописи:</a:t>
            </a:r>
          </a:p>
        </p:txBody>
      </p:sp>
      <p:pic>
        <p:nvPicPr>
          <p:cNvPr id="61450" name="Picture 10" descr="vinci-lastsupp-re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429000"/>
            <a:ext cx="4105275" cy="2355850"/>
          </a:xfrm>
          <a:prstGeom prst="rect">
            <a:avLst/>
          </a:prstGeom>
          <a:noFill/>
        </p:spPr>
      </p:pic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1042988" y="5876925"/>
            <a:ext cx="2925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200"/>
              <a:t>Тайная вечеря</a:t>
            </a:r>
          </a:p>
          <a:p>
            <a:r>
              <a:rPr lang="ru-RU" sz="1200"/>
              <a:t>Леонардо да Винчи (Leonardo da Vinci)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61445" grpId="0"/>
      <p:bldP spid="61446" grpId="0"/>
      <p:bldP spid="61448" grpId="0"/>
      <p:bldP spid="614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golden-figu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6408737" cy="2366963"/>
          </a:xfrm>
          <a:prstGeom prst="rect">
            <a:avLst/>
          </a:prstGeom>
          <a:noFill/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879475" y="2651125"/>
            <a:ext cx="559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Золотое сечение в шрифтах и бытовых предметах </a:t>
            </a:r>
          </a:p>
        </p:txBody>
      </p:sp>
      <p:pic>
        <p:nvPicPr>
          <p:cNvPr id="62471" name="Picture 7" descr="Pentagram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2852738"/>
            <a:ext cx="2540000" cy="2540000"/>
          </a:xfrm>
          <a:prstGeom prst="rect">
            <a:avLst/>
          </a:prstGeom>
          <a:noFill/>
        </p:spPr>
      </p:pic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6804025" y="5445125"/>
            <a:ext cx="1822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200"/>
              <a:t>В пятиконечной звезде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68313" y="4437063"/>
            <a:ext cx="584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Так же золотое сечение встречается в музыке,</a:t>
            </a:r>
          </a:p>
          <a:p>
            <a:r>
              <a:rPr lang="ru-RU"/>
              <a:t>в некоторых пропорциях человека и еще много где…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592138" y="5461000"/>
            <a:ext cx="1960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Например здесь:</a:t>
            </a:r>
          </a:p>
        </p:txBody>
      </p:sp>
      <p:pic>
        <p:nvPicPr>
          <p:cNvPr id="62475" name="Picture 11" descr="inten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5589588"/>
            <a:ext cx="3822700" cy="1074737"/>
          </a:xfrm>
          <a:prstGeom prst="rect">
            <a:avLst/>
          </a:prstGeom>
          <a:noFill/>
        </p:spPr>
      </p:pic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6372225" y="6308725"/>
            <a:ext cx="352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;)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5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25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25"/>
                            </p:stCondLst>
                            <p:childTnLst>
                              <p:par>
                                <p:cTn id="65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1"/>
      <p:bldP spid="62472" grpId="0"/>
      <p:bldP spid="62473" grpId="0"/>
      <p:bldP spid="62474" grpId="0"/>
      <p:bldP spid="62476" grpId="0"/>
      <p:bldP spid="6247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/>
          <a:lstStyle/>
          <a:p>
            <a:r>
              <a:rPr lang="ru-RU"/>
              <a:t>И кто же его придумал?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45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1"/>
      <p:bldP spid="6451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6994525" cy="2044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		</a:t>
            </a:r>
            <a:r>
              <a:rPr lang="ru-RU" sz="2800"/>
              <a:t>Принято считать, что понятие о золотом делении ввел в научный обиход Пифагор, древнегреческий философ и математик (VI в. до н.э.). </a:t>
            </a:r>
          </a:p>
        </p:txBody>
      </p:sp>
      <p:pic>
        <p:nvPicPr>
          <p:cNvPr id="57356" name="Picture 12" descr="240px-Kapitolinischer_Pythagoras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235825" y="1628775"/>
            <a:ext cx="1641475" cy="2189163"/>
          </a:xfrm>
          <a:noFill/>
          <a:ln/>
        </p:spPr>
      </p:pic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539750" y="3789363"/>
            <a:ext cx="511175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	</a:t>
            </a:r>
            <a:r>
              <a:rPr lang="ru-RU"/>
              <a:t>Есть предположение, что Пифагор свое знание золотого деления позаимствовал у египтян и вавилонян. И действительно, пропорции пирамиды Хеопса, храмов, барельефов, предметов быта и украшений из гробницы Тутанхамона свидетельствуют, что египетские мастера пользовались соотношениями золотого деления при их создании. </a:t>
            </a:r>
          </a:p>
        </p:txBody>
      </p:sp>
      <p:pic>
        <p:nvPicPr>
          <p:cNvPr id="57358" name="Picture 14" descr="pyramida-circ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169025" y="4149725"/>
            <a:ext cx="2974975" cy="21891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3" grpId="0" build="p"/>
      <p:bldP spid="573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33375"/>
            <a:ext cx="5051425" cy="47085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  Платон (427...347 гг. до н.э.) также знал о золотом делении. Его диалог «Тимей» посвящен математическим и эстетическим воззрениям школы Пифагора и, в частности, вопросам золотого деления.</a:t>
            </a:r>
          </a:p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  В фасаде древнегреческого храма Парфенона присутствуют золотые пропорции. При его раскопках обнаружены </a:t>
            </a:r>
          </a:p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r>
              <a:rPr lang="ru-RU" sz="1800"/>
              <a:t>циркули, которыми пользовались архитекторы и скульпторы античного мира. В Помпейском циркуле (музей в Неаполе) также заложены пропорции золотого деления.</a:t>
            </a:r>
          </a:p>
        </p:txBody>
      </p:sp>
      <p:pic>
        <p:nvPicPr>
          <p:cNvPr id="65540" name="Picture 4" descr="здфещ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0625" y="0"/>
            <a:ext cx="1603375" cy="2232025"/>
          </a:xfrm>
          <a:prstGeom prst="rect">
            <a:avLst/>
          </a:prstGeom>
          <a:noFill/>
        </p:spPr>
      </p:pic>
      <p:pic>
        <p:nvPicPr>
          <p:cNvPr id="65541" name="Picture 5" descr="zs_p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3860800"/>
            <a:ext cx="3609975" cy="952500"/>
          </a:xfrm>
          <a:prstGeom prst="rect">
            <a:avLst/>
          </a:prstGeom>
          <a:noFill/>
        </p:spPr>
      </p:pic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632450" y="4887913"/>
            <a:ext cx="3511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500"/>
              <a:t>Античный циркуль золотого сечения.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  <p:bldP spid="655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В дошедшей до нас античной литературе золотое деление впервые упоминается в «Началах» Евклида. Во 2-й книге «Начал» дается геометрическое построение золотого деления После Евклида исследованием золотого деления занимались Гипсикл (II в. до н.э.), Папп (III в. н.э.) и др. В средневековой Европе с золотым делением познакомились по арабским переводам «Начал» Евклида. Переводчик Дж. Кампано из Наварры (III в.) сделал к переводу комментарии. Секреты золотого деления ревностно оберегались, хранились в строгой тайне. Они были известны только посвященным.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33375"/>
            <a:ext cx="5040313" cy="6237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В эпоху Возрождения усиливается интерес к золотому делению среди ученых и художников в связи с его применением как в геометрии, так и в искусстве, особенно в архитектуре Леонардо да Винчи, художник и ученый, видел, что у итальянских художников эмпирический опыт большой, а знаний мало. Он задумал и начал писать книгу по геометрии, но в это время появилась книга монаха Луки Пачоли, и Леонардо оставил свою затею. По мнению современников и историков науки, Лука Пачоли был настоящим светилом, величайшим математиком Италии в период между Фибоначчи и Галилеем. Лука Пачоли был учеником художника Пьеро делла Франчески, написавшего две книги, одна из которых называлась «О перспективе в живописи». Его считают творцом начертательной геометрии.</a:t>
            </a:r>
          </a:p>
        </p:txBody>
      </p:sp>
      <p:pic>
        <p:nvPicPr>
          <p:cNvPr id="67588" name="Picture 4" descr="300px-Pacio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33375"/>
            <a:ext cx="2987675" cy="2470150"/>
          </a:xfrm>
          <a:prstGeom prst="rect">
            <a:avLst/>
          </a:prstGeom>
          <a:noFill/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980113" y="2781300"/>
            <a:ext cx="3163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500"/>
              <a:t>Фра Лука Бартоломео де Пачоли</a:t>
            </a:r>
            <a:r>
              <a:rPr lang="ru-RU"/>
              <a:t> </a:t>
            </a:r>
          </a:p>
        </p:txBody>
      </p:sp>
      <p:pic>
        <p:nvPicPr>
          <p:cNvPr id="67591" name="Picture 7" descr="220px-Possible_Self-Portrait_of_Leonardo_da_Vi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141663"/>
            <a:ext cx="1808163" cy="2736850"/>
          </a:xfrm>
          <a:prstGeom prst="rect">
            <a:avLst/>
          </a:prstGeom>
          <a:noFill/>
        </p:spPr>
      </p:pic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5856288" y="5805488"/>
            <a:ext cx="3287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500"/>
              <a:t> Леонардо да Винчи</a:t>
            </a:r>
            <a:r>
              <a:rPr lang="ru-RU"/>
              <a:t> </a:t>
            </a:r>
            <a:r>
              <a:rPr lang="ru-RU" sz="1500"/>
              <a:t>(Автопортрет)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67589" grpId="0"/>
      <p:bldP spid="675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04813"/>
            <a:ext cx="8229600" cy="51847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2400"/>
          </a:p>
          <a:p>
            <a:pPr>
              <a:lnSpc>
                <a:spcPct val="80000"/>
              </a:lnSpc>
            </a:pPr>
            <a:r>
              <a:rPr lang="ru-RU" sz="2400"/>
              <a:t>  Лука Пачоли прекрасно понимал значение науки для искусства. В 1496 г по приглашению герцога Моро он приезжает в Милан, где читает лекции по математике. В Милане при дворе Моро в то время работал и Леонардо да Винчи. В 1509 г. в Венеции была издана книга Луки Пачоли «Божественная пропорция» с блестяще выполненными иллюстрациями, ввиду чего полагают, что их сделал Леонардо да Винчи. Книга была восторженным гимном золотой пропорции. Среди многих достоинств золотой пропорции монах</a:t>
            </a:r>
            <a:r>
              <a:rPr lang="en-US" sz="2400"/>
              <a:t> </a:t>
            </a:r>
            <a:r>
              <a:rPr lang="ru-RU" sz="2400"/>
              <a:t>Лука Пачоли не преминул назвать и ее «божественную суть» как выражение божественного триединства бог сын, бог отец и бог дух святой (подразумевалось, что малый отрезок есть олицетворение бога сына, больший отрезок – бога отца, а весь отрезок – бога духа святого).</a:t>
            </a:r>
          </a:p>
        </p:txBody>
      </p:sp>
      <p:pic>
        <p:nvPicPr>
          <p:cNvPr id="71684" name="Picture 4" descr="no1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5516563"/>
            <a:ext cx="6624638" cy="1154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08275"/>
            <a:ext cx="8229600" cy="23050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>
              <a:lnSpc>
                <a:spcPct val="80000"/>
              </a:lnSpc>
            </a:pPr>
            <a:r>
              <a:rPr lang="ru-RU" sz="1400"/>
              <a:t>Кеплер называл золотую пропорцию продолжающей саму себя «Устроена она так, – писал он, – что два младших члена этой нескончаемой пропорции в сумме дают третий член, а любые два последних члена, если их сложить, дают следующий член, причем та же пропорция сохраняется до бесконечности».</a:t>
            </a:r>
          </a:p>
          <a:p>
            <a:pPr>
              <a:lnSpc>
                <a:spcPct val="80000"/>
              </a:lnSpc>
            </a:pPr>
            <a:r>
              <a:rPr lang="ru-RU" sz="1400"/>
              <a:t>Построение ряда отрезков золотой пропорции можно производить как в сторону увеличения (возрастающий ряд), так и в сторону уменьшения (нисходящий ряд).</a:t>
            </a:r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r>
              <a:rPr lang="ru-RU" sz="1400"/>
              <a:t>Если на прямой произвольной длины, отложить отрезок m , рядом откладываем отрезок M. На основании этих двух отрезков</a:t>
            </a:r>
            <a:r>
              <a:rPr lang="en-US" sz="1400"/>
              <a:t> </a:t>
            </a:r>
            <a:r>
              <a:rPr lang="ru-RU" sz="1400"/>
              <a:t>выстраиваем шкалу отрезков золотой пропорции восходящего и нисходящего рядов</a:t>
            </a:r>
          </a:p>
        </p:txBody>
      </p:sp>
      <p:pic>
        <p:nvPicPr>
          <p:cNvPr id="72708" name="Picture 4" descr="zs_p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5229225"/>
            <a:ext cx="7048500" cy="438150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619250" y="5772150"/>
            <a:ext cx="45354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500"/>
              <a:t>Построение шкалы отрезков золотой пропорции.</a:t>
            </a:r>
          </a:p>
        </p:txBody>
      </p:sp>
      <p:pic>
        <p:nvPicPr>
          <p:cNvPr id="72710" name="Picture 6" descr="golden-pla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1484313"/>
            <a:ext cx="5429250" cy="1123950"/>
          </a:xfrm>
          <a:prstGeom prst="rect">
            <a:avLst/>
          </a:prstGeom>
          <a:noFill/>
        </p:spPr>
      </p:pic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492125" y="765175"/>
            <a:ext cx="80406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ru-RU" sz="1300"/>
              <a:t> </a:t>
            </a:r>
            <a:r>
              <a:rPr lang="ru-RU" sz="1300">
                <a:effectLst>
                  <a:outerShdw blurRad="38100" dist="38100" dir="2700000" algn="tl">
                    <a:srgbClr val="000000"/>
                  </a:outerShdw>
                </a:effectLst>
              </a:rPr>
              <a:t>Великий астроном XVI в. Иоган Кеплер назвал золотое сечение одним из сокровищ геометрии. </a:t>
            </a:r>
            <a:endParaRPr lang="en-US" sz="13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1300">
                <a:effectLst>
                  <a:outerShdw blurRad="38100" dist="38100" dir="2700000" algn="tl">
                    <a:srgbClr val="000000"/>
                  </a:outerShdw>
                </a:effectLst>
              </a:rPr>
              <a:t>Он первый обращает внимание на значение золотой пропорции для ботаники (рост растений и их строение).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/>
      <p:bldP spid="727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5194300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/>
              <a:t>В последующие века правило золотой пропорции превратилось в академический канон и, когда со временем в искусстве началась борьба с академической рутиной, в пылу борьбы «вместе с водой выплеснули и ребенка». Вновь «открыто» золотое сечение было в середине XIX в. В 1855 г. немецкий исследователь золотого сечения профессор Цейзинг опубликовал свой труд «Эстетические исследования». С Цейзингом произошло именно то, что и должно было неминуемо произойти с исследователем, который рассматривает явление как таковое, без связи с другими явлениями. Он абсолютизировал пропорцию золотого сечения, объявив ее универсальной для всех явлений природы и искусства. У Цейзинга были многочисленные последователи, но были и противники, которые объявили его учение о пропорциях «математической эстетикой».</a:t>
            </a:r>
          </a:p>
        </p:txBody>
      </p:sp>
      <p:pic>
        <p:nvPicPr>
          <p:cNvPr id="73733" name="Picture 5" descr="zs_p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3284538"/>
            <a:ext cx="3708400" cy="1820862"/>
          </a:xfrm>
          <a:prstGeom prst="rect">
            <a:avLst/>
          </a:prstGeom>
          <a:noFill/>
        </p:spPr>
      </p:pic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435600" y="5229225"/>
            <a:ext cx="35417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300"/>
              <a:t>Золотые пропорции в частях тела человека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  <p:bldP spid="737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755650" y="4797425"/>
            <a:ext cx="77041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В конце XIX – начале XX вв. появилось немало чисто формалистических теории о применении золотого сечения в </a:t>
            </a:r>
          </a:p>
          <a:p>
            <a:r>
              <a:rPr lang="ru-RU"/>
              <a:t>произведениях искусства и архитектуры. С развитием дизайна и технической эстетики действие закона золотого сечения </a:t>
            </a:r>
          </a:p>
          <a:p>
            <a:r>
              <a:rPr lang="ru-RU"/>
              <a:t>распространилось на конструирование машин, мебели и т.д</a:t>
            </a:r>
          </a:p>
        </p:txBody>
      </p:sp>
      <p:pic>
        <p:nvPicPr>
          <p:cNvPr id="74759" name="Picture 7" descr="golden-eg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692150"/>
            <a:ext cx="1905000" cy="1495425"/>
          </a:xfrm>
          <a:prstGeom prst="rect">
            <a:avLst/>
          </a:prstGeom>
          <a:noFill/>
        </p:spPr>
      </p:pic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900113" y="981075"/>
            <a:ext cx="50085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Вспомним сказку о курочке Рябе.</a:t>
            </a:r>
          </a:p>
          <a:p>
            <a:r>
              <a:rPr lang="ru-RU"/>
              <a:t>Там говорится что она снесла золотое яичко.</a:t>
            </a:r>
          </a:p>
          <a:p>
            <a:r>
              <a:rPr lang="ru-RU"/>
              <a:t>Значит, это яичко было вот таким:</a:t>
            </a:r>
          </a:p>
        </p:txBody>
      </p:sp>
      <p:pic>
        <p:nvPicPr>
          <p:cNvPr id="74761" name="Picture 9" descr="golden-y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2636838"/>
            <a:ext cx="3810000" cy="1552575"/>
          </a:xfrm>
          <a:prstGeom prst="rect">
            <a:avLst/>
          </a:prstGeom>
          <a:noFill/>
        </p:spPr>
      </p:pic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827088" y="2781300"/>
            <a:ext cx="2722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 вот золотая ящерица: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  <p:bldP spid="74760" grpId="0"/>
      <p:bldP spid="747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84313"/>
            <a:ext cx="6911975" cy="367347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7200">
                <a:solidFill>
                  <a:srgbClr val="FF0000"/>
                </a:solidFill>
              </a:rPr>
              <a:t>Спасибо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7200">
                <a:solidFill>
                  <a:srgbClr val="FF0000"/>
                </a:solidFill>
              </a:rPr>
              <a:t> за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7200">
                <a:solidFill>
                  <a:srgbClr val="FF0000"/>
                </a:solidFill>
              </a:rPr>
              <a:t>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/>
    </p:bld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default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281</TotalTime>
  <Words>974</Words>
  <Application>Microsoft PowerPoint</Application>
  <PresentationFormat>Экран (4:3)</PresentationFormat>
  <Paragraphs>58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Tahoma</vt:lpstr>
      <vt:lpstr>Wingdings</vt:lpstr>
      <vt:lpstr>default</vt:lpstr>
      <vt:lpstr>История Золотого сечения</vt:lpstr>
      <vt:lpstr>Золотое сечение. Что это такое?</vt:lpstr>
      <vt:lpstr>Золотое сечение. Что такое? И где встречается</vt:lpstr>
      <vt:lpstr>Слайд 4</vt:lpstr>
      <vt:lpstr>И кто же его придумал?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Золотого сечения</dc:title>
  <dc:creator>User</dc:creator>
  <cp:lastModifiedBy>Антон</cp:lastModifiedBy>
  <cp:revision>5</cp:revision>
  <cp:lastPrinted>1601-01-01T00:00:00Z</cp:lastPrinted>
  <dcterms:created xsi:type="dcterms:W3CDTF">2008-03-02T08:44:19Z</dcterms:created>
  <dcterms:modified xsi:type="dcterms:W3CDTF">2015-04-09T16:14:22Z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