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56" r:id="rId2"/>
    <p:sldId id="269" r:id="rId3"/>
    <p:sldId id="268" r:id="rId4"/>
    <p:sldId id="267" r:id="rId5"/>
    <p:sldId id="275" r:id="rId6"/>
    <p:sldId id="274" r:id="rId7"/>
    <p:sldId id="280" r:id="rId8"/>
    <p:sldId id="273" r:id="rId9"/>
    <p:sldId id="281" r:id="rId10"/>
    <p:sldId id="278" r:id="rId11"/>
    <p:sldId id="277" r:id="rId12"/>
    <p:sldId id="276" r:id="rId13"/>
    <p:sldId id="279" r:id="rId14"/>
    <p:sldId id="282" r:id="rId15"/>
    <p:sldId id="257" r:id="rId16"/>
    <p:sldId id="263" r:id="rId17"/>
    <p:sldId id="272" r:id="rId18"/>
    <p:sldId id="266" r:id="rId19"/>
    <p:sldId id="270" r:id="rId20"/>
    <p:sldId id="265" r:id="rId21"/>
    <p:sldId id="28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ransition>
    <p:strips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.edu.ru/" TargetMode="External"/><Relationship Id="rId2" Type="http://schemas.openxmlformats.org/officeDocument/2006/relationships/hyperlink" Target="http://www.encspb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d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908720"/>
            <a:ext cx="7488832" cy="19389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6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Средневековый </a:t>
            </a:r>
          </a:p>
          <a:p>
            <a:pPr algn="ctr"/>
            <a:r>
              <a:rPr lang="ru-RU" sz="6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город</a:t>
            </a:r>
            <a:endParaRPr lang="ru-RU" sz="6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836712"/>
            <a:ext cx="8136904" cy="193899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Средневековый </a:t>
            </a:r>
          </a:p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город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Рисунок 7" descr="Свято-Константино-Еленинский Измаильский мужской монастырь - &quot;ЦЕРКОВНОСЛАВЯНСКИЙ ЯЗЫК В ЖИЗНИ РУССКОЙ ПРАВОСЛАВНОЙ ЦЕРКВИ XXI ве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6264696" cy="2448272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90000" dist="50800" dir="5400000" sy="-100000" algn="bl" rotWithShape="0"/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860032" y="4077072"/>
            <a:ext cx="3347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Чекменева Лилиана Владимировна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ИЗО и МХК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ГБОУ СОШ № 81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САНКТ-ПЕТЕРБУРГА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презентация к уроку МХК 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Русская средневековая архитектура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548680"/>
            <a:ext cx="6617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возникли города?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899592" y="1340768"/>
            <a:ext cx="7344816" cy="511256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2276872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Первые города появились в России более</a:t>
            </a:r>
          </a:p>
          <a:p>
            <a:pPr algn="ctr"/>
            <a:r>
              <a:rPr lang="ru-RU" sz="2400" b="1" dirty="0" smtClean="0"/>
              <a:t> тысячи лет назад.</a:t>
            </a:r>
          </a:p>
          <a:p>
            <a:pPr algn="ctr"/>
            <a:r>
              <a:rPr lang="ru-RU" sz="2400" b="1" dirty="0" smtClean="0"/>
              <a:t>Древнейшая русская летопись</a:t>
            </a:r>
          </a:p>
          <a:p>
            <a:pPr algn="ctr"/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“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Повесть временных лет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”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ru-RU" sz="2400" b="1" dirty="0" smtClean="0"/>
              <a:t>прослеживая историю городов с </a:t>
            </a:r>
            <a:r>
              <a:rPr lang="en-US" sz="2400" b="1" dirty="0" smtClean="0"/>
              <a:t>IX </a:t>
            </a:r>
            <a:r>
              <a:rPr lang="ru-RU" sz="2400" b="1" dirty="0" smtClean="0"/>
              <a:t>в.,</a:t>
            </a:r>
          </a:p>
          <a:p>
            <a:pPr algn="ctr"/>
            <a:r>
              <a:rPr lang="ru-RU" sz="2400" b="1" dirty="0" smtClean="0"/>
              <a:t> затрудняется сказать, когда были основаны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Киев и Смоленск.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251520" y="188640"/>
            <a:ext cx="864096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476672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Одни города возникали из сельского поселения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Интернет-урок по окружающему миру &quot;Времена Древней Руси IX-XIII века&quot; Класс39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912768" cy="424847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251520" y="188640"/>
            <a:ext cx="864096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332656"/>
            <a:ext cx="6840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Другие строились вокруг княжеской крепости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Васнецов Аполлинарий Михайлович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912768" cy="453650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251520" y="188640"/>
            <a:ext cx="864096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47667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Третьи близ местного торга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Новгородский торг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980728"/>
            <a:ext cx="6840760" cy="468051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27584" y="332656"/>
            <a:ext cx="7344816" cy="583264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980728"/>
            <a:ext cx="66967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Все города имели укрепления-</a:t>
            </a:r>
          </a:p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стены и башни,</a:t>
            </a:r>
          </a:p>
          <a:p>
            <a:pPr algn="ctr"/>
            <a:endParaRPr lang="ru-RU" sz="36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посад-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торгово-ремесленное поселение,</a:t>
            </a:r>
          </a:p>
          <a:p>
            <a:pPr algn="ctr"/>
            <a:endPara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торг-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рыночную площадь.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27584" y="260648"/>
            <a:ext cx="7344816" cy="626469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548680"/>
            <a:ext cx="74888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Слово 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произошло от слова  </a:t>
            </a: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городить</a:t>
            </a: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так как всякий средневековый город имел деревянные или каменные укрепления.</a:t>
            </a:r>
            <a:endParaRPr lang="ru-RU" sz="28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Портал Страны Фотошопии - Государственный Музей Фотошопии - Алтухов В. Каменных дел мастер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2304256" cy="20162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7" name="Рисунок 6" descr="Свято-Константино-Еленинский Измаильский мужской монастырь - &quot;ЦЕРКОВНОСЛАВЯНСКИЙ ЯЗЫК В ЖИЗНИ РУССКОЙ ПРАВОСЛАВНОЙ ЦЕРКВИ XXI ве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4680520" cy="251569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8" name="Рисунок 7" descr="Интернет-урок по окружающему миру &quot;Времена Древней Руси IX-XIII века&quot; Класс39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76872"/>
            <a:ext cx="4248472" cy="227672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920" y="4356741"/>
            <a:ext cx="3658249" cy="200166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27584" y="260648"/>
            <a:ext cx="7488832" cy="626469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76672"/>
            <a:ext cx="68407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Что на Руси называли </a:t>
            </a:r>
            <a:r>
              <a:rPr lang="ru-RU" sz="3200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городней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Укрепленный центр города именовался по-разному,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 везде он служил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резиденцией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 местом пребывания )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князя.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Дизайн-концепция презентационного буклета &quot;Наследие ЮНЕСКО&quot; STILI interior&amp;graphic design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08720"/>
            <a:ext cx="5346477" cy="395585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08712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59632" y="476672"/>
            <a:ext cx="6696744" cy="15696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  Новгороде -    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ДЕТИНЕЦ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upload.wikimedia.org/wikipedia/commons/8/8c/%D0%9D%D0%BE%D0%B2%D0%B3%D0%BE%D1%80%D0%BE%D0%B4%2C_%D0%94%D0%B5%D1%82%D0%B8%D0%BD%D0%B5%D1%8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912768" cy="468052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19672" y="620688"/>
            <a:ext cx="604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Во Пскове- </a:t>
            </a:r>
            <a:r>
              <a:rPr lang="ru-RU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КРОН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upload.wikimedia.org/wikipedia/commons/e/e5/Kremlin_of_Pskov-2008-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268760"/>
            <a:ext cx="7128792" cy="475252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5" name="Рисунок 4" descr="Гонцы Ранним утром в Кремле Начало XVII века 1913 холст масло 125х177 см. часть 1 - русских и советских худ Русские и советские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3888432" cy="216024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75656" y="764704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 Москве - </a:t>
            </a:r>
            <a:r>
              <a:rPr lang="ru-RU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КРЕМЛЬ</a:t>
            </a:r>
            <a:endParaRPr lang="ru-RU" sz="4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тарая Москва, Юон Константин. 1677x1200. Просмотров: 2325. …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304704"/>
            <a:ext cx="7272808" cy="471658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5" name="Рисунок 4" descr="Васнецов Аполлинарий Михайлович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40968"/>
            <a:ext cx="6480720" cy="244827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480720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3568" y="260648"/>
            <a:ext cx="770485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городе находился главный городской  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СОБОР</a:t>
            </a:r>
          </a:p>
          <a:p>
            <a:pPr algn="ctr"/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двор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АРХИЕРЕЯ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главы местной церковной власти.</a:t>
            </a: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ИОНЕР-ТУР к 70-летию победы Великой Отечественной Войны &quot;Чтим и помним&quot;/ПИОНЕР-ТУР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7344816" cy="374441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8" y="2728662"/>
            <a:ext cx="3707904" cy="278092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3648" y="404664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Крепость строилась на берегу реки или озера.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вято-Константино-Еленинский Измаильский мужской монастырь - &quot;ЦЕРКОВНОСЛАВЯНСКИЙ ЯЗЫК В ЖИЗНИ РУССКОЙ ПРАВОСЛАВНОЙ ЦЕРКВИ XXI ве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272808" cy="482453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88640"/>
            <a:ext cx="9169400" cy="642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 descr="Градостроение на Рус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840760" cy="561662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07704" y="476672"/>
            <a:ext cx="51883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был устроен город?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580526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Вокруг укрепленного замка  располагались </a:t>
            </a:r>
            <a:r>
              <a:rPr lang="ru-RU" b="1" dirty="0" err="1" smtClean="0"/>
              <a:t>пасады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1291674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XXXVIII. А. М. Васнецов, М. В. Якунчикова-Вебер, А. П. Остроумова, С. И. Светославский. История русской живописи в XIX веке.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5490493" cy="391766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4" name="Рисунок 3" descr="Staraya-Moskva - Васнецов Аполлинарий - Terra Incognita. Сайт Рэдрика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64904"/>
            <a:ext cx="5472608" cy="374441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2915816" y="620688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ПОСАДЫ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состояли из </a:t>
            </a:r>
            <a:r>
              <a:rPr lang="ru-RU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СЛОБОД,</a:t>
            </a:r>
          </a:p>
          <a:p>
            <a:pPr algn="ctr"/>
            <a:r>
              <a:rPr lang="ru-RU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sz="2400" b="1" i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1124744"/>
            <a:ext cx="2088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- районов, где жили ремесленники и служащие люди-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4365104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кузнецы, гончары, ткачи, хлебники, пушкари, стрельцы.</a:t>
            </a:r>
            <a:endParaRPr lang="ru-RU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Художник Всеволод Иванов - подлинная история Древней (Ведической) Руси (35 фото с описаниями) часть 2 - Belinda1981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3"/>
            <a:ext cx="4680520" cy="29523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856669" y="548680"/>
            <a:ext cx="54091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Благоустройство города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огда московский кремль стал из белокаменного красным / Архитектура, Скульптура, Проектные работы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84984"/>
            <a:ext cx="4392488" cy="304750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899592" y="4149080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Бояре ездили в собственных экипажах: летом - в каретах, зимой- в крытых  повозках, запряженных четверкой или шестеркой лошадей.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1484784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Средневековый город не знал уличного освещения, поэтому с наступлением сумерек передвижения прекращались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69400" cy="635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Двор удельного князя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5400600" cy="36004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475656" y="426368"/>
            <a:ext cx="5962401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Мой двор- моя крепость</a:t>
            </a:r>
            <a:endParaRPr lang="ru-RU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Гонцы Ранним утром в Кремле Начало XVII века 1913 холст масло 125х177 см. часть 1 - русских и советских худ Русские и советские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40968"/>
            <a:ext cx="4176464" cy="309634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899592" y="4653136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Хозяйственные постройки: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амбар, сеновал, колодец, ледник.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1268760"/>
            <a:ext cx="23042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Обнесенный частоколом из бревен двор, защищал от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лихих людей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912768" cy="460851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 rot="10800000">
            <a:off x="-18713" y="3410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Многочисленные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лавки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составлялись в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торговые ряды.</a:t>
            </a:r>
          </a:p>
        </p:txBody>
      </p:sp>
      <p:pic>
        <p:nvPicPr>
          <p:cNvPr id="5" name="Рисунок 4" descr="Новгородский торг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912768" cy="485929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661077" y="526112"/>
            <a:ext cx="58218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Торг</a:t>
            </a:r>
            <a:r>
              <a:rPr lang="en-US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en-US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</a:t>
            </a:r>
            <a:r>
              <a:rPr lang="en-US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566124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Важную роль в средневековом городе играла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торговая площадь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55172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Многочисленные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лавки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составлялись в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торговые ряды.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Блок-схема: несколько документов 2"/>
          <p:cNvSpPr/>
          <p:nvPr/>
        </p:nvSpPr>
        <p:spPr>
          <a:xfrm>
            <a:off x="827584" y="593304"/>
            <a:ext cx="7488832" cy="626469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Образовательная программа по специальности спо 031601 &quot;Рекла…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840760" cy="410445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80928"/>
            <a:ext cx="2880320" cy="3435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19872" y="443711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Здесь можно было купить товары не только русских мастеров. Привозили товары из Италии, Греции, арабских стран.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3928" y="5517232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праздники здесь проводились народные гуляния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10800000">
            <a:off x="0" y="188640"/>
            <a:ext cx="9144000" cy="633670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6480720" cy="520182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620688"/>
            <a:ext cx="63419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Средневековый европейский замок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219200" y="457200"/>
            <a:ext cx="6705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lgerian" pitchFamily="82" charset="0"/>
                <a:ea typeface="+mn-ea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990000"/>
                </a:solidFill>
              </a:rPr>
              <a:t>Ресурсы федеральных образовательных порталов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 rot="10800000" flipV="1">
            <a:off x="683568" y="1803014"/>
            <a:ext cx="7776864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Энциклопедия Санкт-Петербурга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www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encspb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ru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   Российский общеобразовательный портал  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WWW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schol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edu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ru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Каталог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содержит обширные коллекции электронных ресурсов по всем предметам.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   Федеральный портал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Российское образование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www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edu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.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ru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395</Words>
  <Application>Microsoft Office PowerPoint</Application>
  <PresentationFormat>Экран (4:3)</PresentationFormat>
  <Paragraphs>88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Windows User</cp:lastModifiedBy>
  <cp:revision>53</cp:revision>
  <dcterms:created xsi:type="dcterms:W3CDTF">2015-01-15T18:06:51Z</dcterms:created>
  <dcterms:modified xsi:type="dcterms:W3CDTF">2015-02-19T07:10:18Z</dcterms:modified>
</cp:coreProperties>
</file>