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Default ContentType="image/png" Extension="png"/>
  <Override ContentType="application/vnd.openxmlformats-officedocument.presentationml.notesSlide+xml" PartName="/ppt/notesSlides/notesSlid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0" r:id="rId2"/>
    <p:sldId id="257" r:id="rId3"/>
    <p:sldId id="263" r:id="rId4"/>
    <p:sldId id="268" r:id="rId5"/>
    <p:sldId id="271" r:id="rId6"/>
    <p:sldId id="265" r:id="rId7"/>
    <p:sldId id="259" r:id="rId8"/>
    <p:sldId id="261" r:id="rId9"/>
    <p:sldId id="262" r:id="rId10"/>
    <p:sldId id="269" r:id="rId11"/>
    <p:sldId id="270" r:id="rId12"/>
    <p:sldId id="272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F44F8-9421-40A7-8A7D-BF67F600F879}" type="datetimeFigureOut">
              <a:rPr lang="ru-RU" smtClean="0"/>
              <a:pPr/>
              <a:t>21.05.2015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0D5C8-BFA0-4D80-B146-5A9929AA56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0D5C8-BFA0-4D80-B146-5A9929AA56C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5/21/2015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<Relationships xmlns="http://schemas.openxmlformats.org/package/2006/relationships"><Relationship Id="rId3" Target="../media/image5.jpeg" Type="http://schemas.openxmlformats.org/officeDocument/2006/relationships/image"/><Relationship Id="rId2" Target="../media/image4.jpeg" Type="http://schemas.openxmlformats.org/officeDocument/2006/relationships/image"/><Relationship Id="rId1" Target="../slideLayouts/slideLayout1.xml" Type="http://schemas.openxmlformats.org/officeDocument/2006/relationships/slideLayout"/><Relationship Id="rId4" Target="../media/image6.png" Type="http://schemas.openxmlformats.org/officeDocument/2006/relationships/image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8.xml.rels><?xml version="1.0" encoding="UTF-8" standalone="yes" ?><Relationships xmlns="http://schemas.openxmlformats.org/package/2006/relationships"><Relationship Id="rId3" Target="../media/image14.jpeg" Type="http://schemas.openxmlformats.org/officeDocument/2006/relationships/image"/><Relationship Id="rId2" Target="../media/image4.jpeg" Type="http://schemas.openxmlformats.org/officeDocument/2006/relationships/image"/><Relationship Id="rId1" Target="../slideLayouts/slideLayout5.xml" Type="http://schemas.openxmlformats.org/officeDocument/2006/relationships/slideLayout"/><Relationship Id="rId4" Target="../media/image15.jpe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3" Target="../media/image4.jpeg" Type="http://schemas.openxmlformats.org/officeDocument/2006/relationships/image"/><Relationship Id="rId2" Target="../notesSlides/notesSlide1.xml" Type="http://schemas.openxmlformats.org/officeDocument/2006/relationships/notesSlide"/><Relationship Id="rId1" Target="../slideLayouts/slideLayout5.xml" Type="http://schemas.openxmlformats.org/officeDocument/2006/relationships/slideLayout"/><Relationship Id="rId6" Target="../media/image18.jpeg" Type="http://schemas.openxmlformats.org/officeDocument/2006/relationships/image"/><Relationship Id="rId5" Target="../media/image17.jpeg" Type="http://schemas.openxmlformats.org/officeDocument/2006/relationships/image"/><Relationship Id="rId4" Target="../media/image16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3" Target="../media/image19.jpeg" Type="http://schemas.openxmlformats.org/officeDocument/2006/relationships/image"/><Relationship Id="rId2" Target="../media/image4.jpeg" Type="http://schemas.openxmlformats.org/officeDocument/2006/relationships/image"/><Relationship Id="rId1" Target="../slideLayouts/slideLayout5.xml" Type="http://schemas.openxmlformats.org/officeDocument/2006/relationships/slideLayout"/><Relationship Id="rId5" Target="../media/image21.jpeg" Type="http://schemas.openxmlformats.org/officeDocument/2006/relationships/image"/><Relationship Id="rId4" Target="../media/image20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3" Target="../media/image22.jpeg" Type="http://schemas.openxmlformats.org/officeDocument/2006/relationships/image"/><Relationship Id="rId2" Target="../media/image4.jpeg" Type="http://schemas.openxmlformats.org/officeDocument/2006/relationships/image"/><Relationship Id="rId1" Target="../slideLayouts/slideLayout5.xml" Type="http://schemas.openxmlformats.org/officeDocument/2006/relationships/slideLayout"/></Relationships>
</file>

<file path=ppt/slides/_rels/slide12.xml.rels><?xml version="1.0" encoding="UTF-8" standalone="yes" ?><Relationships xmlns="http://schemas.openxmlformats.org/package/2006/relationships"><Relationship Id="rId3" Target="../media/image23.jpeg" Type="http://schemas.openxmlformats.org/officeDocument/2006/relationships/image"/><Relationship Id="rId2" Target="../media/image4.jpeg" Type="http://schemas.openxmlformats.org/officeDocument/2006/relationships/image"/><Relationship Id="rId1" Target="../slideLayouts/slideLayout5.xml" Type="http://schemas.openxmlformats.org/officeDocument/2006/relationships/slideLayout"/><Relationship Id="rId4" Target="../media/image24.jpe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3" Target="../media/image25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1.xml" Type="http://schemas.openxmlformats.org/officeDocument/2006/relationships/slideLayout"/><Relationship Id="rId4" Target="../media/image26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Фоновые картинки для презентации\10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18"/>
            <a:ext cx="9144000" cy="6842182"/>
          </a:xfrm>
          <a:prstGeom prst="rect">
            <a:avLst/>
          </a:prstGeom>
          <a:noFill/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273896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pPr lvl="5" algn="just"/>
            <a:r>
              <a:rPr lang="ru-RU" sz="2800" dirty="0" smtClean="0"/>
              <a:t>преподаватель физики </a:t>
            </a:r>
          </a:p>
          <a:p>
            <a:pPr lvl="5" algn="just"/>
            <a:r>
              <a:rPr lang="ru-RU" sz="2800" dirty="0" smtClean="0"/>
              <a:t>ГБОУ СПО </a:t>
            </a:r>
          </a:p>
          <a:p>
            <a:pPr lvl="5" algn="just"/>
            <a:r>
              <a:rPr lang="ru-RU" sz="2800" dirty="0" smtClean="0"/>
              <a:t>«</a:t>
            </a:r>
            <a:r>
              <a:rPr lang="ru-RU" sz="2800" dirty="0" err="1" smtClean="0"/>
              <a:t>Невинномысский</a:t>
            </a:r>
            <a:endParaRPr lang="ru-RU" sz="2800" dirty="0" smtClean="0"/>
          </a:p>
          <a:p>
            <a:pPr lvl="5" algn="just"/>
            <a:r>
              <a:rPr lang="ru-RU" sz="2800" dirty="0" smtClean="0"/>
              <a:t>Энергетический </a:t>
            </a:r>
          </a:p>
          <a:p>
            <a:pPr lvl="5" algn="just"/>
            <a:r>
              <a:rPr lang="ru-RU" sz="2800" dirty="0" smtClean="0"/>
              <a:t>Техникум»</a:t>
            </a:r>
          </a:p>
          <a:p>
            <a:pPr lvl="5" algn="just"/>
            <a:r>
              <a:rPr lang="ru-RU" sz="2800" dirty="0" smtClean="0"/>
              <a:t>Пак Ольга </a:t>
            </a:r>
            <a:r>
              <a:rPr lang="ru-RU" sz="2800" dirty="0" err="1" smtClean="0"/>
              <a:t>Бен-Сер</a:t>
            </a:r>
            <a:endParaRPr lang="ru-RU" sz="2800" dirty="0" smtClean="0"/>
          </a:p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«Электрический ток в газах»</a:t>
            </a:r>
            <a:endParaRPr lang="ru-RU" sz="6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:\Фоновые картинки для презентации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938628"/>
          </a:xfrm>
          <a:prstGeom prst="rect">
            <a:avLst/>
          </a:prstGeom>
          <a:noFill/>
        </p:spPr>
      </p:pic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467544" y="4365104"/>
            <a:ext cx="5832648" cy="2232248"/>
          </a:xfrm>
        </p:spPr>
        <p:txBody>
          <a:bodyPr>
            <a:normAutofit lnSpcReduction="10000"/>
          </a:bodyPr>
          <a:lstStyle/>
          <a:p>
            <a:pPr lvl="1" algn="just"/>
            <a:r>
              <a:rPr lang="ru-RU" dirty="0" smtClean="0"/>
              <a:t>   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 протекания   тока через газы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pPr lvl="1"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называют </a:t>
            </a:r>
            <a:r>
              <a:rPr 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электрическим разрядом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газах.</a:t>
            </a:r>
          </a:p>
          <a:p>
            <a:pPr lvl="1"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Распад молекул газа на электроны и  положительные ионы называется </a:t>
            </a: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ионизацией газа</a:t>
            </a:r>
            <a:endParaRPr lang="ru-RU" sz="24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368152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>
                <a:solidFill>
                  <a:schemeClr val="tx1"/>
                </a:solidFill>
              </a:rPr>
              <a:t>При комнатных  температурах газы являются диэлектриками.</a:t>
            </a:r>
            <a:br>
              <a:rPr lang="ru-RU" sz="2200" dirty="0" smtClean="0">
                <a:solidFill>
                  <a:schemeClr val="tx1"/>
                </a:solidFill>
              </a:rPr>
            </a:br>
            <a:r>
              <a:rPr lang="ru-RU" sz="2200" dirty="0" smtClean="0">
                <a:solidFill>
                  <a:schemeClr val="tx1"/>
                </a:solidFill>
              </a:rPr>
              <a:t>Нагревание газа или облучение ультрафиолетовыми, рентгеновскими и другими лучами вызывает ионизацию атомов или молекул  газа. Газ становится проводником. 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844824"/>
            <a:ext cx="52101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4437112"/>
            <a:ext cx="2383620" cy="22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Фоновые картинки для презентации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15875" cap="rnd" cmpd="sng" algn="ctr">
            <a:noFill/>
            <a:prstDash val="solid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79512" y="980728"/>
            <a:ext cx="8784976" cy="1276246"/>
          </a:xfrm>
        </p:spPr>
        <p:txBody>
          <a:bodyPr/>
          <a:lstStyle/>
          <a:p>
            <a:pPr algn="ctr"/>
            <a:r>
              <a:rPr lang="ru-RU" sz="2300" dirty="0" smtClean="0">
                <a:solidFill>
                  <a:srgbClr val="002060"/>
                </a:solidFill>
              </a:rPr>
              <a:t>Носители заряда возникают только при ионизации.</a:t>
            </a:r>
          </a:p>
          <a:p>
            <a:pPr algn="ctr"/>
            <a:r>
              <a:rPr lang="ru-RU" sz="2300" dirty="0" smtClean="0">
                <a:solidFill>
                  <a:srgbClr val="002060"/>
                </a:solidFill>
              </a:rPr>
              <a:t>Носители зарядов в газах – электроны и ионы</a:t>
            </a:r>
            <a:endParaRPr lang="ru-RU" sz="2300" dirty="0">
              <a:solidFill>
                <a:srgbClr val="00206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3851920" y="2471383"/>
            <a:ext cx="4987280" cy="3822192"/>
          </a:xfrm>
        </p:spPr>
        <p:txBody>
          <a:bodyPr/>
          <a:lstStyle/>
          <a:p>
            <a:pPr algn="just"/>
            <a:r>
              <a:rPr lang="ru-RU" dirty="0" smtClean="0"/>
              <a:t>Если ионы и свободные электроны оказываются во внешнем электрическом поле, то они приходят в направленное движение и создают электрический ток в газах.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 smtClean="0">
                <a:solidFill>
                  <a:srgbClr val="002060"/>
                </a:solidFill>
              </a:rPr>
              <a:t>Механизм  электропроводимости газов</a:t>
            </a:r>
            <a:endParaRPr lang="ru-RU" sz="3400" dirty="0">
              <a:solidFill>
                <a:srgbClr val="002060"/>
              </a:solidFill>
            </a:endParaRP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36912"/>
            <a:ext cx="3113088" cy="381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Фоновые картинки для презентации\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420888"/>
            <a:ext cx="2650579" cy="2549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764704"/>
          </a:xfrm>
        </p:spPr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Несамостоятельный  разряд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51520" y="764704"/>
            <a:ext cx="6048672" cy="568863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Явление протекания электрического тока через газ, наблюдаемое только при условии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какого-либо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внешнего воздействия на газ, называется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несамостоятельным электрическим разрядом.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отсутствии напряжения на электродах гальванометр, включенный в цепь покажет нуль. При небольшой разности потенциалов между электродами трубки заряженные частицы начнут перемещаться, возникает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газовый разряд. </a:t>
            </a:r>
            <a:r>
              <a:rPr lang="en-US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не все образующиеся ионы доходят до электродов. По мере увеличения  разности потенциалов между электродами трубки возрастает и сила тока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цепи.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Фоновые картинки для презентации\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Несамостоятельный  разряд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75856" y="1124744"/>
            <a:ext cx="5563344" cy="5112568"/>
          </a:xfrm>
        </p:spPr>
        <p:txBody>
          <a:bodyPr>
            <a:normAutofit fontScale="925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некотором определенном напряжении, когда все заряженные частицы, образующиеся в газе ионизатором за секунду, достигают за это время электродов. Ток достигает 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насыщения.</a:t>
            </a:r>
          </a:p>
          <a:p>
            <a:endParaRPr lang="ru-RU" sz="28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Вольт-амперная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характеристика несамостоятельного разряда</a:t>
            </a:r>
          </a:p>
          <a:p>
            <a:pPr>
              <a:buNone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22676"/>
            <a:ext cx="3563888" cy="3014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Фоновые картинки для презентации\1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764704"/>
            <a:ext cx="7992888" cy="3384376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Явление  прохождения через газ электрического тока, не зависящего от внешних ионизаторов называется </a:t>
            </a:r>
            <a:r>
              <a:rPr lang="ru-RU" sz="2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самостоятельным газовым разрядом </a:t>
            </a: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газе.</a:t>
            </a:r>
          </a:p>
          <a:p>
            <a:pPr algn="just"/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Электрон, </a:t>
            </a: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ускоряясь электрическим полем, на своем пути к аноду сталкивается с ионами и нейтральными молекулами. Его энергия пропорциональна напряженности поля и длине свободного пробега электрона. Если кинетическая энергия электрона превосходит работу, которую нужно </a:t>
            </a: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совершить, </a:t>
            </a: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чтобы ионизировать атом, то при столкновении электрона с атомом происходит его ионизация, называемая </a:t>
            </a:r>
            <a:r>
              <a:rPr lang="ru-RU" sz="2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ионизацией электронным ударом.</a:t>
            </a: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3275856" y="3933056"/>
            <a:ext cx="3528392" cy="2664296"/>
          </a:xfrm>
        </p:spPr>
        <p:txBody>
          <a:bodyPr/>
          <a:lstStyle/>
          <a:p>
            <a:r>
              <a:rPr lang="ru-RU" sz="2000" b="0" spc="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Лавинообразное нарастание числа заряженных частиц в газе может начаться под воздействием сильного электрического поля. Ионизатор в этом случае уже не нужен.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764704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Самостоятельный  разряд</a:t>
            </a:r>
            <a:endParaRPr lang="ru-RU" sz="3200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365104"/>
            <a:ext cx="3047466" cy="219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861048"/>
            <a:ext cx="215844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Фоновые картинки для презентации\1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179512" y="1052736"/>
            <a:ext cx="5976664" cy="5616624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Тлеющий разряд-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Разряд в разряженном газе, возникающий при низких давлениях ( 1-10Па), сопровождающийся свечением трубки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применение: газосветные трубки для рекламы ( оранжево-красное свечение возникает при наполнении трубки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неоном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аргоне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имеет синевато-зеленоватый цвет), в лампах дневного света используют разряд в парах </a:t>
            </a:r>
            <a:r>
              <a:rPr lang="ru-RU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ртути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газовые лазеры.</a:t>
            </a:r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Типы самостоятельного разряда</a:t>
            </a:r>
            <a:endParaRPr lang="ru-RU" dirty="0"/>
          </a:p>
        </p:txBody>
      </p:sp>
      <p:pic>
        <p:nvPicPr>
          <p:cNvPr id="7170" name="Picture 2" descr="C:\Documents and Settings\Admin\Мои документы\тлеющи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715726">
            <a:off x="6091660" y="4310873"/>
            <a:ext cx="2731849" cy="1704263"/>
          </a:xfrm>
          <a:prstGeom prst="rect">
            <a:avLst/>
          </a:prstGeom>
          <a:noFill/>
        </p:spPr>
      </p:pic>
      <p:pic>
        <p:nvPicPr>
          <p:cNvPr id="7171" name="Picture 3" descr="C:\Documents and Settings\Admin\Мои документы\тлеющий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052736"/>
            <a:ext cx="2878217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Фоновые картинки для презентации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323528" y="1124744"/>
            <a:ext cx="5328592" cy="511256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Коронный разряд </a:t>
            </a:r>
            <a:r>
              <a:rPr lang="ru-RU" dirty="0" smtClean="0"/>
              <a:t>наблюдается при </a:t>
            </a:r>
            <a:r>
              <a:rPr lang="ru-RU" i="1" dirty="0" smtClean="0"/>
              <a:t>атмосферном давлении </a:t>
            </a:r>
            <a:r>
              <a:rPr lang="ru-RU" dirty="0" smtClean="0"/>
              <a:t>в газе, находящимся в сильно неоднородном электрическом поле (около остриев, проводов линий высокого напряжения и т.д.) светящаяся область которого часто напоминает корону (</a:t>
            </a:r>
            <a:r>
              <a:rPr lang="ru-RU" sz="2100" dirty="0" smtClean="0"/>
              <a:t>поэтому его и назвали </a:t>
            </a:r>
            <a:r>
              <a:rPr lang="ru-RU" sz="2100" b="1" i="1" dirty="0" smtClean="0"/>
              <a:t>коронным</a:t>
            </a:r>
            <a:r>
              <a:rPr lang="ru-RU" sz="1800" dirty="0" smtClean="0"/>
              <a:t>)</a:t>
            </a:r>
            <a:endParaRPr lang="ru-RU" i="1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Типы самостоятельного разряда</a:t>
            </a:r>
            <a:endParaRPr lang="ru-RU" sz="3200" dirty="0"/>
          </a:p>
        </p:txBody>
      </p:sp>
      <p:pic>
        <p:nvPicPr>
          <p:cNvPr id="10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356992"/>
            <a:ext cx="3096344" cy="335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052735"/>
            <a:ext cx="3096344" cy="2342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Фоновые картинки для презентации\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-171400"/>
            <a:ext cx="9396536" cy="68580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3491880" y="1196752"/>
            <a:ext cx="5652120" cy="566124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Искровой разряд-</a:t>
            </a:r>
          </a:p>
          <a:p>
            <a:pPr>
              <a:buNone/>
            </a:pPr>
            <a:r>
              <a:rPr lang="ru-RU" dirty="0" smtClean="0"/>
              <a:t>   Прерывистый разряд в газе, происходящий при большой напряженности электрического поля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 3МВ/м) </a:t>
            </a:r>
            <a:r>
              <a:rPr lang="ru-RU" dirty="0" smtClean="0">
                <a:cs typeface="Times New Roman" pitchFamily="18" charset="0"/>
              </a:rPr>
              <a:t>в воздухе при атмосферном давлении.</a:t>
            </a:r>
          </a:p>
          <a:p>
            <a:pPr>
              <a:buNone/>
            </a:pPr>
            <a:r>
              <a:rPr lang="ru-RU" dirty="0" smtClean="0">
                <a:latin typeface="Bookman Old Style" pitchFamily="18" charset="0"/>
                <a:cs typeface="Times New Roman" pitchFamily="18" charset="0"/>
              </a:rPr>
              <a:t>   </a:t>
            </a:r>
            <a:r>
              <a:rPr lang="ru-RU" sz="2000" i="1" dirty="0" smtClean="0">
                <a:latin typeface="Bookman Old Style" pitchFamily="18" charset="0"/>
                <a:cs typeface="Times New Roman" pitchFamily="18" charset="0"/>
              </a:rPr>
              <a:t>Искровой разряд в отличии от коронного , приводит к пробою воздушного промежутка</a:t>
            </a:r>
            <a:r>
              <a:rPr lang="ru-RU" sz="2400" i="1" dirty="0" smtClean="0">
                <a:latin typeface="Bookman Old Style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dirty="0" smtClean="0">
                <a:cs typeface="Times New Roman" pitchFamily="18" charset="0"/>
              </a:rPr>
              <a:t>    применение: молния, для зажигания горючей смеси в ДВС, электроискровой обработки металлов</a:t>
            </a:r>
            <a:endParaRPr lang="ru-RU" sz="2400" dirty="0"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03648" y="0"/>
            <a:ext cx="7740352" cy="1152128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Типы самостоятельного разряда</a:t>
            </a:r>
            <a:endParaRPr lang="ru-RU" sz="3200" dirty="0"/>
          </a:p>
        </p:txBody>
      </p:sp>
      <p:pic>
        <p:nvPicPr>
          <p:cNvPr id="1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0528" y="3872145"/>
            <a:ext cx="3619128" cy="298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420525">
            <a:off x="235574" y="113887"/>
            <a:ext cx="1998735" cy="174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80528" y="1988840"/>
            <a:ext cx="3600400" cy="178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Фоновые картинки для презентации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</p:spPr>
      </p:pic>
      <p:sp>
        <p:nvSpPr>
          <p:cNvPr id="12" name="Содержимое 11"/>
          <p:cNvSpPr>
            <a:spLocks noGrp="1"/>
          </p:cNvSpPr>
          <p:nvPr>
            <p:ph sz="quarter" idx="2"/>
          </p:nvPr>
        </p:nvSpPr>
        <p:spPr>
          <a:xfrm>
            <a:off x="395536" y="2132856"/>
            <a:ext cx="6120680" cy="4536504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Дуговой разряд -</a:t>
            </a:r>
            <a:r>
              <a:rPr lang="ru-RU" dirty="0" smtClean="0"/>
              <a:t>(электрическая дуга) разряд в газе, происходящий при атмосферном давлении и небольшой разности потенциалов между близко расположенными электродами, но сила тока в электрической дуге достигает десятки ампер.</a:t>
            </a:r>
          </a:p>
          <a:p>
            <a:pPr>
              <a:buNone/>
            </a:pPr>
            <a:r>
              <a:rPr lang="ru-RU" dirty="0" smtClean="0"/>
              <a:t>   Применение: прожектор, электросварка, резание тугоплавких металлов.</a:t>
            </a:r>
          </a:p>
          <a:p>
            <a:pPr>
              <a:buNone/>
            </a:pPr>
            <a:endParaRPr lang="ru-RU" b="1" i="1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203848" y="188640"/>
            <a:ext cx="5940152" cy="104232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</a:rPr>
              <a:t>Типы самостоятельного разряда</a:t>
            </a:r>
            <a:endParaRPr lang="ru-RU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4864" y="4293096"/>
            <a:ext cx="3129136" cy="2346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20797913">
            <a:off x="6704757" y="1506745"/>
            <a:ext cx="2265688" cy="176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60647"/>
            <a:ext cx="2880320" cy="182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Фоновые картинки для презентации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8136904" cy="4104456"/>
          </a:xfrm>
        </p:spPr>
        <p:txBody>
          <a:bodyPr/>
          <a:lstStyle/>
          <a:p>
            <a:pPr algn="just"/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достаточно низких температурах все вещества находятся в твердом состоянии. При нагревании переходит в жидкое, а затем в газообразное. </a:t>
            </a:r>
          </a:p>
          <a:p>
            <a:pPr algn="just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Дальнейшее нагревание приводит к ионизации газа за счет столкновения  быстро движущихся атомов  и молекул. Вещество переходит в новое состояние, называемое  </a:t>
            </a:r>
            <a:r>
              <a:rPr lang="ru-RU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плазмой</a:t>
            </a: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Плазма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12295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933056"/>
            <a:ext cx="3707904" cy="272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Фоновые картинки для презентации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131840" y="980728"/>
            <a:ext cx="5688632" cy="1944216"/>
          </a:xfrm>
        </p:spPr>
        <p:txBody>
          <a:bodyPr/>
          <a:lstStyle/>
          <a:p>
            <a:r>
              <a:rPr lang="ru-RU" sz="2400" i="1" dirty="0" smtClean="0">
                <a:solidFill>
                  <a:srgbClr val="7030A0"/>
                </a:solidFill>
              </a:rPr>
              <a:t>Плазма-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это частично или полностью ионизированный газ, в котором плотности положительных и отрицательных зарядов практически одинаковы.</a:t>
            </a:r>
          </a:p>
          <a:p>
            <a:endParaRPr lang="ru-RU" sz="2400" i="1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3"/>
          </p:nvPr>
        </p:nvSpPr>
        <p:spPr>
          <a:xfrm>
            <a:off x="395536" y="2924944"/>
            <a:ext cx="6408712" cy="3933056"/>
          </a:xfrm>
        </p:spPr>
        <p:txBody>
          <a:bodyPr/>
          <a:lstStyle/>
          <a:p>
            <a:r>
              <a:rPr lang="ru-RU" sz="23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Количественной характеристикой </a:t>
            </a:r>
            <a:r>
              <a:rPr lang="ru-RU" sz="23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плазмы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является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3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степень ионизации.</a:t>
            </a:r>
          </a:p>
          <a:p>
            <a:r>
              <a:rPr lang="ru-RU" sz="23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зависимости от степени ионизации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плазма </a:t>
            </a:r>
            <a:r>
              <a:rPr lang="ru-RU" sz="23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подразделяется на 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слабо ионизированную </a:t>
            </a:r>
            <a:r>
              <a:rPr lang="ru-RU" sz="23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(доли процентов, в природных условиях являются верхние слои атмосферы), 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частично ионизированную </a:t>
            </a:r>
            <a:r>
              <a:rPr lang="ru-RU" sz="23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(несколько процентов) и </a:t>
            </a:r>
            <a:r>
              <a:rPr lang="ru-RU" sz="23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полностью ионизированную</a:t>
            </a:r>
            <a:r>
              <a:rPr lang="ru-RU" sz="23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(близка к 100%, </a:t>
            </a:r>
            <a:r>
              <a:rPr lang="ru-RU" sz="23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солнце</a:t>
            </a:r>
            <a:r>
              <a:rPr lang="ru-RU" sz="23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горячие звезды, некоторые межзвездные облака).</a:t>
            </a: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34400" cy="504056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Плазма</a:t>
            </a:r>
            <a:endParaRPr lang="ru-RU" sz="3200" dirty="0"/>
          </a:p>
        </p:txBody>
      </p:sp>
      <p:pic>
        <p:nvPicPr>
          <p:cNvPr id="8" name="Picture 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789040"/>
            <a:ext cx="2411760" cy="2361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980728"/>
            <a:ext cx="252028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Фоновые картинки для презентации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6048672" cy="2736304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0070C0"/>
                </a:solidFill>
              </a:rPr>
              <a:t>СПАСИБО ЗА ВНИМАНИЕ</a:t>
            </a:r>
            <a:endParaRPr lang="ru-RU" sz="5400" b="1" i="1" dirty="0">
              <a:solidFill>
                <a:srgbClr val="0070C0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778030">
            <a:off x="6520767" y="397048"/>
            <a:ext cx="2017076" cy="1644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5157192"/>
            <a:ext cx="50577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429</TotalTime>
  <Words>620</Words>
  <Application>Microsoft Office PowerPoint</Application>
  <PresentationFormat>Экран (4:3)</PresentationFormat>
  <Paragraphs>55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Default Theme</vt:lpstr>
      <vt:lpstr> «Электрический ток в газах»</vt:lpstr>
      <vt:lpstr>При комнатных  температурах газы являются диэлектриками. Нагревание газа или облучение ультрафиолетовыми, рентгеновскими и другими лучами вызывает ионизацию атомов или молекул  газа. Газ становится проводником. </vt:lpstr>
      <vt:lpstr>Механизм  электропроводимости газов</vt:lpstr>
      <vt:lpstr>Несамостоятельный  разряд</vt:lpstr>
      <vt:lpstr>Несамостоятельный  разряд</vt:lpstr>
      <vt:lpstr>Самостоятельный  разряд</vt:lpstr>
      <vt:lpstr>Типы самостоятельного разряда</vt:lpstr>
      <vt:lpstr>Типы самостоятельного разряда</vt:lpstr>
      <vt:lpstr>Типы самостоятельного разряда</vt:lpstr>
      <vt:lpstr>Типы самостоятельного разряда</vt:lpstr>
      <vt:lpstr>Плазма</vt:lpstr>
      <vt:lpstr>Плазма</vt:lpstr>
      <vt:lpstr>СПАСИБО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Стрижакова</cp:lastModifiedBy>
  <cp:revision>45</cp:revision>
  <dcterms:created xsi:type="dcterms:W3CDTF">2015-05-16T17:57:16Z</dcterms:created>
  <dcterms:modified xsi:type="dcterms:W3CDTF">2015-05-21T06:05:01Z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481821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