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sldIdLst>
    <p:sldId id="256" r:id="rId2"/>
    <p:sldId id="257" r:id="rId3"/>
    <p:sldId id="258" r:id="rId4"/>
    <p:sldId id="294" r:id="rId5"/>
    <p:sldId id="293" r:id="rId6"/>
    <p:sldId id="282" r:id="rId7"/>
    <p:sldId id="259" r:id="rId8"/>
    <p:sldId id="265" r:id="rId9"/>
    <p:sldId id="277" r:id="rId10"/>
    <p:sldId id="279" r:id="rId11"/>
    <p:sldId id="287" r:id="rId12"/>
    <p:sldId id="291" r:id="rId13"/>
    <p:sldId id="288" r:id="rId14"/>
    <p:sldId id="292" r:id="rId15"/>
    <p:sldId id="289" r:id="rId16"/>
    <p:sldId id="263" r:id="rId17"/>
    <p:sldId id="260" r:id="rId18"/>
    <p:sldId id="266" r:id="rId19"/>
    <p:sldId id="286" r:id="rId20"/>
    <p:sldId id="280" r:id="rId21"/>
    <p:sldId id="264" r:id="rId22"/>
    <p:sldId id="278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83" r:id="rId34"/>
    <p:sldId id="284" r:id="rId35"/>
    <p:sldId id="285" r:id="rId36"/>
    <p:sldId id="281" r:id="rId3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33"/>
    <a:srgbClr val="1C1C1C"/>
    <a:srgbClr val="6600FF"/>
    <a:srgbClr val="FF33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8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331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3316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317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318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319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320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321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22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32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3324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325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3326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3327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142D7F1-8783-4B2A-8575-B2C217123FD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C8B62E2-85C7-4EF0-AC6D-8E01E86216B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E57A292-C85A-4C7A-93D7-0FA632DC3767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17080A8-CCA7-4216-86B1-B55F7ACF0CAC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A28A508-5CC1-4A17-B596-B437B48414F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A2C1F21-2E53-46F1-894C-33D5934FC570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8BA5F84-217F-47BE-B9C1-74DD25A22BCC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A0FDB55-7F6B-4091-A047-4D66F9C7DB1E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6734218-5F47-4775-8073-3E01317F0BE1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8ED16CA-2968-4B9A-9A7F-03BB95A0F05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231A66C-F5BB-46D0-BDA3-6C7E2F3C515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76B3CA7B-A245-4B1B-B21B-42E29694205B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12292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2293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2294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295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296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297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298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2299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0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301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302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1230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rossosh-shkola-9.narod.ru/mendeleev/Image/3.jpg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osteopathie.ru/admin/spaw2/uploads/images/Doma/univer.jp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hyperlink" Target="http://open.az/uploads/posts/2008-06/thumbs/1213301331_konek.jpg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8.jpeg"/><Relationship Id="rId7" Type="http://schemas.openxmlformats.org/officeDocument/2006/relationships/image" Target="../media/image11.jpeg"/><Relationship Id="rId2" Type="http://schemas.openxmlformats.org/officeDocument/2006/relationships/hyperlink" Target="http://www.osteopathie.ru/admin/spaw2/uploads/images/Doma/univer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literator.ucoz.ru/avtor_eg/august_2/pletnev.jpg" TargetMode="External"/><Relationship Id="rId5" Type="http://schemas.openxmlformats.org/officeDocument/2006/relationships/image" Target="../media/image10.jpeg"/><Relationship Id="rId4" Type="http://schemas.openxmlformats.org/officeDocument/2006/relationships/hyperlink" Target="http://www.rulex.ru/rpg/WebPict/fullpic/1101-014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rossosh-shkola-9.narod.ru/mendeleev/Image/3.jpg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dic.academic.ru/pictures/enc_music/alyab__ev_a_a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hyperlink" Target="http://www.peoples.ru/art/literature/poetry/contemporary/kyuxelbeker/kyuxelbeker_30-093.jpg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img-fotki.yandex.ru/get/25/alexeiovsiannikov.0/0_15c5a_359461eb_X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www.ozon.ru/multimedia/books_covers/1000432133.jpg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kmrz.ru/catimg/26/26120.jpg" TargetMode="External"/><Relationship Id="rId3" Type="http://schemas.openxmlformats.org/officeDocument/2006/relationships/image" Target="../media/image26.jpeg"/><Relationship Id="rId7" Type="http://schemas.openxmlformats.org/officeDocument/2006/relationships/image" Target="../media/image9.jpeg"/><Relationship Id="rId2" Type="http://schemas.openxmlformats.org/officeDocument/2006/relationships/hyperlink" Target="http://allfreewarez.ru/uploads/posts/2009-10/1255596788_43avorhkbcpcfit.jpe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open.az/uploads/posts/2008-06/thumbs/1213301331_konek.jpg" TargetMode="External"/><Relationship Id="rId11" Type="http://schemas.openxmlformats.org/officeDocument/2006/relationships/image" Target="../media/image29.jpeg"/><Relationship Id="rId5" Type="http://schemas.openxmlformats.org/officeDocument/2006/relationships/image" Target="../media/image27.jpeg"/><Relationship Id="rId10" Type="http://schemas.openxmlformats.org/officeDocument/2006/relationships/hyperlink" Target="http://s49.radikal.ru/i125/0910/23/1fd507f69b3d.jpg" TargetMode="External"/><Relationship Id="rId4" Type="http://schemas.openxmlformats.org/officeDocument/2006/relationships/hyperlink" Target="http://magov.net/uploads/images/a/4/6/d/4922/f80f17e437.jpg" TargetMode="External"/><Relationship Id="rId9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2.jpeg"/><Relationship Id="rId2" Type="http://schemas.openxmlformats.org/officeDocument/2006/relationships/hyperlink" Target="http://www.mariinsky.ru/lib/ballet/repertoire-new/konek_byRazina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7dn.ru/upload/articles/13173BF8BAAE2003C3257643004CAE2D/3_TASS_752431_fmt.jpg" TargetMode="External"/><Relationship Id="rId5" Type="http://schemas.openxmlformats.org/officeDocument/2006/relationships/image" Target="../media/image31.jpeg"/><Relationship Id="rId4" Type="http://schemas.openxmlformats.org/officeDocument/2006/relationships/hyperlink" Target="http://www.kommersant.ru/Issues.photo/DAILY/2009/047/KSP_009855_00015_2_t207.jp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autotravel.ru/phalbum/90191/157.jpg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hyperlink" Target="http://poi.gps-club.ru/photos/320/4940_97f51436a44bb67bf6bfdcb3878623d5.jpg" TargetMode="External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s53.radikal.ru/i141/0908/3b/2349e8848dab.jpg" TargetMode="External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rf.ru/Articles/10/2096/kit1.jpg" TargetMode="External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>
                <a:solidFill>
                  <a:srgbClr val="FFFF00"/>
                </a:solidFill>
              </a:rPr>
              <a:t>ПЁТР ПАВЛОВИЧ</a:t>
            </a:r>
            <a:br>
              <a:rPr lang="ru-RU">
                <a:solidFill>
                  <a:srgbClr val="FFFF00"/>
                </a:solidFill>
              </a:rPr>
            </a:br>
            <a:r>
              <a:rPr lang="ru-RU">
                <a:solidFill>
                  <a:srgbClr val="FFFF00"/>
                </a:solidFill>
              </a:rPr>
              <a:t>ЕРШОВ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5300663"/>
            <a:ext cx="6729413" cy="10080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400" b="1">
                <a:solidFill>
                  <a:srgbClr val="FFFF00"/>
                </a:solidFill>
              </a:rPr>
              <a:t>Библиотекарь МОУ «СОШ №1»</a:t>
            </a:r>
            <a:endParaRPr lang="en-US" sz="1400" b="1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1400" b="1">
                <a:solidFill>
                  <a:srgbClr val="FFFF00"/>
                </a:solidFill>
              </a:rPr>
              <a:t>Мищенко Ирина Юрьевна</a:t>
            </a:r>
          </a:p>
          <a:p>
            <a:pPr>
              <a:lnSpc>
                <a:spcPct val="80000"/>
              </a:lnSpc>
            </a:pPr>
            <a:r>
              <a:rPr lang="ru-RU" sz="1400" b="1">
                <a:solidFill>
                  <a:srgbClr val="FFFF00"/>
                </a:solidFill>
              </a:rPr>
              <a:t>г.Нягань</a:t>
            </a:r>
          </a:p>
          <a:p>
            <a:pPr>
              <a:lnSpc>
                <a:spcPct val="80000"/>
              </a:lnSpc>
            </a:pPr>
            <a:r>
              <a:rPr lang="ru-RU" sz="1400" b="1">
                <a:solidFill>
                  <a:srgbClr val="FFFF00"/>
                </a:solidFill>
              </a:rPr>
              <a:t>2010г.</a:t>
            </a:r>
          </a:p>
        </p:txBody>
      </p:sp>
      <p:pic>
        <p:nvPicPr>
          <p:cNvPr id="2054" name="Picture 6" descr="J01107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260350"/>
            <a:ext cx="8424862" cy="6264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rgbClr val="FFFF00"/>
                </a:solidFill>
              </a:rPr>
              <a:t>Ершов Петр Павлович (1815-1869)</a:t>
            </a:r>
          </a:p>
        </p:txBody>
      </p:sp>
      <p:sp>
        <p:nvSpPr>
          <p:cNvPr id="14344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4038600" cy="49974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	</a:t>
            </a:r>
            <a:r>
              <a:rPr lang="ru-RU" sz="3200" b="1" i="1"/>
              <a:t>Петр Павлович Ершов родился 22 (6.III.) февраля 1815 года в </a:t>
            </a:r>
            <a:endParaRPr lang="en-US" sz="3200" b="1" i="1"/>
          </a:p>
          <a:p>
            <a:pPr>
              <a:buFont typeface="Wingdings" pitchFamily="2" charset="2"/>
              <a:buNone/>
            </a:pPr>
            <a:r>
              <a:rPr lang="en-US" sz="3200" b="1" i="1"/>
              <a:t>	</a:t>
            </a:r>
            <a:r>
              <a:rPr lang="ru-RU" sz="3200" b="1" i="1"/>
              <a:t>селе Безруково Ишимского уезда Тобольской губернии. </a:t>
            </a:r>
          </a:p>
        </p:txBody>
      </p:sp>
      <p:pic>
        <p:nvPicPr>
          <p:cNvPr id="14340" name="Picture 4" descr="pic-1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557338"/>
            <a:ext cx="3681412" cy="4751387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76825" y="260350"/>
            <a:ext cx="3816350" cy="6264275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 i="1">
                <a:solidFill>
                  <a:srgbClr val="FFFF00"/>
                </a:solidFill>
              </a:rPr>
              <a:t>	</a:t>
            </a:r>
            <a:r>
              <a:rPr lang="ru-RU" sz="2800" b="1" i="1"/>
              <a:t>Он был очень слабым от рождения. Когда ему исполнилось 10 лет, его отца, станового исправника, перевели на службу в Тобольск. Мальчика поразили каменные дома, древний Кремль, Чувашский мыс и особенно городская ярмарка. </a:t>
            </a:r>
          </a:p>
        </p:txBody>
      </p:sp>
      <p:pic>
        <p:nvPicPr>
          <p:cNvPr id="16389" name="Picture 5" descr="Изображение 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88913"/>
            <a:ext cx="4552950" cy="638492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16390" name="Picture 6" descr="Изображение 0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3213100"/>
            <a:ext cx="2497137" cy="3313113"/>
          </a:xfrm>
          <a:prstGeom prst="rect">
            <a:avLst/>
          </a:prstGeom>
          <a:noFill/>
          <a:ln w="28575">
            <a:solidFill>
              <a:srgbClr val="333333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9" name="Picture 9" descr="old_tob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333375"/>
            <a:ext cx="6769100" cy="508635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71691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468313" y="5661025"/>
            <a:ext cx="8229600" cy="896938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4000" b="1"/>
              <a:t>Старинный  Тобольск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7" name="Picture 5" descr="Cathedr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549275"/>
            <a:ext cx="7913687" cy="4411663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6963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5084763"/>
            <a:ext cx="8229600" cy="1439862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b="1" i="1"/>
              <a:t>	</a:t>
            </a:r>
            <a:r>
              <a:rPr lang="ru-RU" b="1" i="1"/>
              <a:t>Богоявленский собор г. Ишима. В этом храме с более чем 200-летней историей был крещен Петр Павлович Ершов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 descr="Картинка 6 из 161">
            <a:hlinkClick r:id="rId2"/>
          </p:cNvPr>
          <p:cNvPicPr>
            <a:picLocks noChangeAspect="1" noChangeArrowheads="1"/>
          </p:cNvPicPr>
          <p:nvPr>
            <p:ph type="body"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908175" y="549275"/>
            <a:ext cx="5400675" cy="3273425"/>
          </a:xfrm>
          <a:noFill/>
          <a:ln w="28575">
            <a:solidFill>
              <a:srgbClr val="FFFF00"/>
            </a:solidFill>
          </a:ln>
        </p:spPr>
      </p:pic>
      <p:sp>
        <p:nvSpPr>
          <p:cNvPr id="5018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684213" y="3933825"/>
            <a:ext cx="8002587" cy="2192338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/>
              <a:t>	</a:t>
            </a:r>
            <a:r>
              <a:rPr lang="ru-RU" b="1" i="1"/>
              <a:t>Пётр Ершов учился в Тобольской гимназии, которую возглавлял Иван Павлович Менделеев (отец великого химика Дмитрия Ивановича Менделеева).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b="1" i="1"/>
              <a:t>	В 1830 году он её с  отличием закончил 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250825" y="5300663"/>
            <a:ext cx="5545138" cy="936625"/>
          </a:xfrm>
        </p:spPr>
        <p:txBody>
          <a:bodyPr/>
          <a:lstStyle/>
          <a:p>
            <a:r>
              <a:rPr lang="ru-RU" sz="2800">
                <a:solidFill>
                  <a:srgbClr val="FFFF00"/>
                </a:solidFill>
              </a:rPr>
              <a:t>Санкт-Петербургский университет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508625" y="404813"/>
            <a:ext cx="3455988" cy="5903912"/>
          </a:xfrm>
        </p:spPr>
        <p:txBody>
          <a:bodyPr/>
          <a:lstStyle/>
          <a:p>
            <a:r>
              <a:rPr lang="ru-RU" sz="2400" b="1" i="1"/>
              <a:t>В 1830 году Пётр  поступил в Петербургский университет на философско-юридический факультет. </a:t>
            </a:r>
          </a:p>
          <a:p>
            <a:endParaRPr lang="ru-RU" sz="2400" b="1" i="1"/>
          </a:p>
          <a:p>
            <a:pPr>
              <a:lnSpc>
                <a:spcPct val="80000"/>
              </a:lnSpc>
            </a:pPr>
            <a:r>
              <a:rPr lang="ru-RU" sz="2400" b="1" i="1"/>
              <a:t>В 1832 году, будучи 19-летним студентом, Ершов начал работать над первым крупным произведением – сказкой «Конёк-Горбунок». </a:t>
            </a:r>
          </a:p>
        </p:txBody>
      </p:sp>
      <p:pic>
        <p:nvPicPr>
          <p:cNvPr id="18440" name="Picture 8" descr="Картинка 3 из 20845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620713"/>
            <a:ext cx="5113338" cy="421481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18442" name="Picture 10" descr="Картинка 20 из 4643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333375"/>
            <a:ext cx="8713788" cy="59309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Картинка 3 из 20845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38113"/>
            <a:ext cx="9324975" cy="70786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25606" name="Picture 6" descr="Картинка 2 из 3578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77050" y="3500438"/>
            <a:ext cx="1812925" cy="2232025"/>
          </a:xfrm>
          <a:prstGeom prst="rect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25608" name="Picture 8" descr="Картинка 12 из 14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1188" y="2997200"/>
            <a:ext cx="1711325" cy="2303463"/>
          </a:xfrm>
          <a:prstGeom prst="rect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25611" name="Oval 11"/>
          <p:cNvSpPr>
            <a:spLocks noChangeArrowheads="1"/>
          </p:cNvSpPr>
          <p:nvPr/>
        </p:nvSpPr>
        <p:spPr bwMode="auto">
          <a:xfrm>
            <a:off x="0" y="5300663"/>
            <a:ext cx="3779838" cy="12969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09" name="WordArt 9"/>
          <p:cNvSpPr>
            <a:spLocks noChangeArrowheads="1" noChangeShapeType="1" noTextEdit="1"/>
          </p:cNvSpPr>
          <p:nvPr/>
        </p:nvSpPr>
        <p:spPr bwMode="auto">
          <a:xfrm>
            <a:off x="395288" y="5589588"/>
            <a:ext cx="3095625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chemeClr val="bg2"/>
                </a:solidFill>
                <a:latin typeface="Arial"/>
                <a:cs typeface="Arial"/>
              </a:rPr>
              <a:t>Пётр Александрович</a:t>
            </a:r>
          </a:p>
          <a:p>
            <a:pPr algn="ctr"/>
            <a:r>
              <a:rPr lang="ru-RU" sz="3600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chemeClr val="bg2"/>
                </a:solidFill>
                <a:latin typeface="Arial"/>
                <a:cs typeface="Arial"/>
              </a:rPr>
              <a:t> Плетнёв</a:t>
            </a:r>
          </a:p>
        </p:txBody>
      </p:sp>
      <p:sp>
        <p:nvSpPr>
          <p:cNvPr id="25612" name="Oval 12"/>
          <p:cNvSpPr>
            <a:spLocks noChangeArrowheads="1"/>
          </p:cNvSpPr>
          <p:nvPr/>
        </p:nvSpPr>
        <p:spPr bwMode="auto">
          <a:xfrm>
            <a:off x="5795963" y="5734050"/>
            <a:ext cx="3348037" cy="94138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10" name="WordArt 10"/>
          <p:cNvSpPr>
            <a:spLocks noChangeArrowheads="1" noChangeShapeType="1" noTextEdit="1"/>
          </p:cNvSpPr>
          <p:nvPr/>
        </p:nvSpPr>
        <p:spPr bwMode="auto">
          <a:xfrm>
            <a:off x="6084888" y="6021388"/>
            <a:ext cx="2749550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chemeClr val="bg2"/>
                </a:solidFill>
                <a:latin typeface="Arial"/>
                <a:cs typeface="Arial"/>
              </a:rPr>
              <a:t>Александр Сергеевич </a:t>
            </a:r>
          </a:p>
          <a:p>
            <a:pPr algn="ctr"/>
            <a:r>
              <a:rPr lang="ru-RU" sz="3600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chemeClr val="bg2"/>
                </a:solidFill>
                <a:latin typeface="Arial"/>
                <a:cs typeface="Arial"/>
              </a:rPr>
              <a:t>Пушкин</a:t>
            </a:r>
          </a:p>
        </p:txBody>
      </p:sp>
      <p:sp>
        <p:nvSpPr>
          <p:cNvPr id="25615" name="Oval 15"/>
          <p:cNvSpPr>
            <a:spLocks noChangeArrowheads="1"/>
          </p:cNvSpPr>
          <p:nvPr/>
        </p:nvSpPr>
        <p:spPr bwMode="auto">
          <a:xfrm>
            <a:off x="2843213" y="2636838"/>
            <a:ext cx="3529012" cy="6477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14" name="WordArt 14"/>
          <p:cNvSpPr>
            <a:spLocks noChangeArrowheads="1" noChangeShapeType="1" noTextEdit="1"/>
          </p:cNvSpPr>
          <p:nvPr/>
        </p:nvSpPr>
        <p:spPr bwMode="auto">
          <a:xfrm>
            <a:off x="3348038" y="2781300"/>
            <a:ext cx="2674937" cy="403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chemeClr val="bg2"/>
                </a:solidFill>
                <a:latin typeface="Arial"/>
                <a:cs typeface="Arial"/>
              </a:rPr>
              <a:t>Пётр Павлович </a:t>
            </a:r>
          </a:p>
          <a:p>
            <a:pPr algn="ctr"/>
            <a:r>
              <a:rPr lang="ru-RU" sz="3600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chemeClr val="bg2"/>
                </a:solidFill>
                <a:latin typeface="Arial"/>
                <a:cs typeface="Arial"/>
              </a:rPr>
              <a:t>Ершов</a:t>
            </a:r>
          </a:p>
        </p:txBody>
      </p:sp>
      <p:sp>
        <p:nvSpPr>
          <p:cNvPr id="25624" name="AutoShape 24"/>
          <p:cNvSpPr>
            <a:spLocks noChangeArrowheads="1"/>
          </p:cNvSpPr>
          <p:nvPr/>
        </p:nvSpPr>
        <p:spPr bwMode="auto">
          <a:xfrm>
            <a:off x="6227763" y="836613"/>
            <a:ext cx="2571750" cy="1655762"/>
          </a:xfrm>
          <a:prstGeom prst="wedgeRoundRectCallout">
            <a:avLst>
              <a:gd name="adj1" fmla="val 40926"/>
              <a:gd name="adj2" fmla="val 106185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400" b="1" i="1">
                <a:solidFill>
                  <a:schemeClr val="bg2"/>
                </a:solidFill>
                <a:latin typeface="Monotype Corsiva" pitchFamily="66" charset="0"/>
              </a:rPr>
              <a:t>«Теперь этот род сочинений можно мне и оставить».</a:t>
            </a:r>
          </a:p>
        </p:txBody>
      </p:sp>
      <p:sp>
        <p:nvSpPr>
          <p:cNvPr id="25626" name="Rectangle 26"/>
          <p:cNvSpPr>
            <a:spLocks noChangeArrowheads="1"/>
          </p:cNvSpPr>
          <p:nvPr/>
        </p:nvSpPr>
        <p:spPr bwMode="auto">
          <a:xfrm>
            <a:off x="179388" y="5949950"/>
            <a:ext cx="3565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b="1">
                <a:solidFill>
                  <a:schemeClr val="bg2"/>
                </a:solidFill>
              </a:rPr>
              <a:t>профессор русской словесности</a:t>
            </a:r>
            <a:r>
              <a:rPr lang="ru-RU">
                <a:solidFill>
                  <a:schemeClr val="bg2"/>
                </a:solidFill>
              </a:rPr>
              <a:t> </a:t>
            </a:r>
          </a:p>
        </p:txBody>
      </p:sp>
      <p:pic>
        <p:nvPicPr>
          <p:cNvPr id="25627" name="Picture 27" descr="Изображение 01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63938" y="261938"/>
            <a:ext cx="2160587" cy="2160587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476250"/>
            <a:ext cx="3467100" cy="56499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b="1" i="1"/>
              <a:t>В 1836 году Ершов закончил университет и был направлен учителем в свою родную гимназию.</a:t>
            </a:r>
            <a:r>
              <a:rPr lang="ru-RU" sz="2400" i="1"/>
              <a:t> </a:t>
            </a:r>
          </a:p>
          <a:p>
            <a:pPr>
              <a:lnSpc>
                <a:spcPct val="90000"/>
              </a:lnSpc>
            </a:pPr>
            <a:r>
              <a:rPr lang="ru-RU" sz="2400" b="1" i="1"/>
              <a:t>В 1844 году Петр Ершов становится инспектором Тобольской гимназии; </a:t>
            </a:r>
          </a:p>
          <a:p>
            <a:pPr>
              <a:lnSpc>
                <a:spcPct val="90000"/>
              </a:lnSpc>
            </a:pPr>
            <a:r>
              <a:rPr lang="ru-RU" sz="2400" b="1" i="1"/>
              <a:t>1857 он был назначен директором Тобольской гимназии. </a:t>
            </a:r>
          </a:p>
          <a:p>
            <a:pPr>
              <a:lnSpc>
                <a:spcPct val="90000"/>
              </a:lnSpc>
            </a:pPr>
            <a:endParaRPr lang="ru-RU" sz="2400" i="1"/>
          </a:p>
        </p:txBody>
      </p:sp>
      <p:pic>
        <p:nvPicPr>
          <p:cNvPr id="39943" name="Picture 7" descr="Картинка 6 из 161">
            <a:hlinkClick r:id="rId2"/>
          </p:cNvPr>
          <p:cNvPicPr>
            <a:picLocks noChangeAspect="1" noChangeArrowheads="1"/>
          </p:cNvPicPr>
          <p:nvPr>
            <p:ph type="body"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3779838" y="1268413"/>
            <a:ext cx="4679950" cy="2833687"/>
          </a:xfrm>
          <a:noFill/>
          <a:ln w="28575">
            <a:solidFill>
              <a:srgbClr val="FFFF00"/>
            </a:solidFill>
          </a:ln>
        </p:spPr>
      </p:pic>
      <p:sp>
        <p:nvSpPr>
          <p:cNvPr id="39944" name="WordArt 8"/>
          <p:cNvSpPr>
            <a:spLocks noChangeArrowheads="1" noChangeShapeType="1" noTextEdit="1"/>
          </p:cNvSpPr>
          <p:nvPr/>
        </p:nvSpPr>
        <p:spPr bwMode="auto">
          <a:xfrm>
            <a:off x="4140200" y="4508500"/>
            <a:ext cx="4133850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Тобольская гимназия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76250"/>
            <a:ext cx="4535487" cy="56070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 b="1"/>
              <a:t>	</a:t>
            </a:r>
            <a:r>
              <a:rPr lang="ru-RU" sz="2800" b="1" i="1"/>
              <a:t>В Тобольске поэт подружился с композитором Алябьевым Александром Александровичем.</a:t>
            </a:r>
          </a:p>
          <a:p>
            <a:pPr>
              <a:buFont typeface="Wingdings" pitchFamily="2" charset="2"/>
              <a:buNone/>
            </a:pPr>
            <a:endParaRPr lang="ru-RU" sz="2800" b="1" i="1"/>
          </a:p>
          <a:p>
            <a:pPr>
              <a:buFont typeface="Wingdings" pitchFamily="2" charset="2"/>
              <a:buNone/>
            </a:pPr>
            <a:r>
              <a:rPr lang="ru-RU" sz="2800" b="1" i="1"/>
              <a:t>	Там же в Тобольске стал близким другом П.Ершову	 Вильгельм  Карлович Кюхельбекер (декабрист).</a:t>
            </a:r>
          </a:p>
        </p:txBody>
      </p:sp>
      <p:pic>
        <p:nvPicPr>
          <p:cNvPr id="44037" name="Picture 5" descr="Картинка 2 из 1650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500" y="188913"/>
            <a:ext cx="2346325" cy="292417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44039" name="Picture 7" descr="Картинка 1 из 478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5963" y="3357563"/>
            <a:ext cx="2257425" cy="316865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4" name="Picture 4" descr="Ranskie_fotKramor_09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404813"/>
            <a:ext cx="6553200" cy="4548187"/>
          </a:xfrm>
          <a:noFill/>
          <a:ln w="28575">
            <a:solidFill>
              <a:srgbClr val="FFFF00"/>
            </a:solidFill>
          </a:ln>
        </p:spPr>
      </p:pic>
      <p:sp>
        <p:nvSpPr>
          <p:cNvPr id="56334" name="Rectangle 14"/>
          <p:cNvSpPr>
            <a:spLocks noChangeArrowheads="1"/>
          </p:cNvSpPr>
          <p:nvPr/>
        </p:nvSpPr>
        <p:spPr bwMode="auto">
          <a:xfrm>
            <a:off x="1835150" y="5734050"/>
            <a:ext cx="62658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 i="1">
                <a:effectLst>
                  <a:outerShdw blurRad="38100" dist="38100" dir="2700000" algn="tl">
                    <a:srgbClr val="000000"/>
                  </a:outerShdw>
                </a:effectLst>
              </a:rPr>
              <a:t>Портрет Елены Николаевны Ершовой, третьей жены поэта (Черкасовой)</a:t>
            </a:r>
          </a:p>
        </p:txBody>
      </p:sp>
      <p:sp>
        <p:nvSpPr>
          <p:cNvPr id="56335" name="AutoShape 15"/>
          <p:cNvSpPr>
            <a:spLocks noChangeArrowheads="1"/>
          </p:cNvSpPr>
          <p:nvPr/>
        </p:nvSpPr>
        <p:spPr bwMode="auto">
          <a:xfrm>
            <a:off x="4500563" y="4149725"/>
            <a:ext cx="485775" cy="1439863"/>
          </a:xfrm>
          <a:prstGeom prst="upArrow">
            <a:avLst>
              <a:gd name="adj1" fmla="val 50000"/>
              <a:gd name="adj2" fmla="val 74101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8" name="Picture 10" descr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00213" y="333375"/>
            <a:ext cx="2416175" cy="4824413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63501" name="Rectangle 13"/>
          <p:cNvSpPr>
            <a:spLocks noGrp="1" noChangeArrowheads="1"/>
          </p:cNvSpPr>
          <p:nvPr>
            <p:ph type="body" sz="half" idx="2"/>
          </p:nvPr>
        </p:nvSpPr>
        <p:spPr>
          <a:xfrm>
            <a:off x="827088" y="5516563"/>
            <a:ext cx="4038600" cy="752475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/>
              <a:t>	Александр — младший сын Петра Павловича Ершова — в возрасте пяти лет</a:t>
            </a:r>
            <a:r>
              <a:rPr lang="ru-RU" sz="1800"/>
              <a:t> </a:t>
            </a:r>
          </a:p>
        </p:txBody>
      </p:sp>
      <p:pic>
        <p:nvPicPr>
          <p:cNvPr id="63502" name="Picture 14" descr="1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260350"/>
            <a:ext cx="2687638" cy="403225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63503" name="AutoShape 15"/>
          <p:cNvSpPr>
            <a:spLocks noChangeArrowheads="1"/>
          </p:cNvSpPr>
          <p:nvPr/>
        </p:nvSpPr>
        <p:spPr bwMode="auto">
          <a:xfrm rot="9679785">
            <a:off x="3778250" y="1497013"/>
            <a:ext cx="2644775" cy="622300"/>
          </a:xfrm>
          <a:prstGeom prst="rightArrow">
            <a:avLst>
              <a:gd name="adj1" fmla="val 50000"/>
              <a:gd name="adj2" fmla="val 10625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/>
            <a:r>
              <a:rPr lang="ru-RU" sz="2400" b="1">
                <a:solidFill>
                  <a:schemeClr val="bg2"/>
                </a:solidFill>
              </a:rPr>
              <a:t>дочь</a:t>
            </a:r>
          </a:p>
        </p:txBody>
      </p:sp>
      <p:sp>
        <p:nvSpPr>
          <p:cNvPr id="63504" name="Rectangle 16"/>
          <p:cNvSpPr>
            <a:spLocks noChangeArrowheads="1"/>
          </p:cNvSpPr>
          <p:nvPr/>
        </p:nvSpPr>
        <p:spPr bwMode="auto">
          <a:xfrm>
            <a:off x="5219700" y="4581525"/>
            <a:ext cx="3240088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ru-RU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ru-RU" b="1">
                <a:effectLst>
                  <a:outerShdw blurRad="38100" dist="38100" dir="2700000" algn="tl">
                    <a:srgbClr val="000000"/>
                  </a:outerShdw>
                </a:effectLst>
              </a:rPr>
              <a:t>Иркутск, 1939 год. Елена Александровна Ранская, внучка поэта, с мужем Иваном Трифоновичем и детьми Владимиром и Зеей</a:t>
            </a:r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16463" y="1052513"/>
            <a:ext cx="3970337" cy="4525962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i="1"/>
              <a:t>	</a:t>
            </a:r>
            <a:r>
              <a:rPr lang="ru-RU" sz="2800" b="1" i="1"/>
              <a:t>Благовещенск, 1917 год. Выпускница Сорбонны Надежда Владимировна Ершова (внучка П.П.Ершова) с двоюродными сестрами — ученицами женской гимназии Еленой (слева) и Софьей</a:t>
            </a:r>
            <a:r>
              <a:rPr lang="ru-RU" sz="2800" i="1"/>
              <a:t> </a:t>
            </a:r>
          </a:p>
        </p:txBody>
      </p:sp>
      <p:pic>
        <p:nvPicPr>
          <p:cNvPr id="59396" name="Picture 4" descr="Ranskie_fotKramor_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549275"/>
            <a:ext cx="3343275" cy="518477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7" name="Picture 7" descr="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333375"/>
            <a:ext cx="5400675" cy="4373563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66569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457200" y="4868863"/>
            <a:ext cx="8229600" cy="1584325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i="1"/>
              <a:t>	На фото начала ХХ века сидят (слева направо): Надежда, дочь Владимира Ершова (сына П.П.Ершова), Екатерина Архиповна, жена Александра Ершова (сына П.П.Ершова), и их дочь Софья. Стоят (слева направо): дети Александра Ершова — Варвара, Елена, Григорий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0" name="Picture 4" descr="Ranskie_fotKramor_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213" y="981075"/>
            <a:ext cx="2600325" cy="47625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395288" y="2005013"/>
            <a:ext cx="2592387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400" b="1" i="1"/>
              <a:t>Алла Геннадьевна Ранская</a:t>
            </a:r>
          </a:p>
          <a:p>
            <a:r>
              <a:rPr lang="ru-RU" sz="2400" b="1" i="1"/>
              <a:t>праправнучка </a:t>
            </a:r>
            <a:endParaRPr lang="en-US" sz="2400" b="1" i="1"/>
          </a:p>
          <a:p>
            <a:r>
              <a:rPr lang="ru-RU" sz="2400" b="1" i="1"/>
              <a:t>П. П. Ершова </a:t>
            </a:r>
          </a:p>
          <a:p>
            <a:r>
              <a:rPr lang="ru-RU" sz="2400" b="1" i="1"/>
              <a:t>Живёт в Калифорнии</a:t>
            </a:r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6011863" y="3933825"/>
            <a:ext cx="20161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400" b="1" i="1"/>
              <a:t>Зея Ивановна</a:t>
            </a:r>
          </a:p>
          <a:p>
            <a:r>
              <a:rPr lang="ru-RU" sz="2400" b="1" i="1"/>
              <a:t>правнучка П.П.Ершова </a:t>
            </a:r>
          </a:p>
        </p:txBody>
      </p:sp>
      <p:sp>
        <p:nvSpPr>
          <p:cNvPr id="60424" name="AutoShape 8"/>
          <p:cNvSpPr>
            <a:spLocks noChangeArrowheads="1"/>
          </p:cNvSpPr>
          <p:nvPr/>
        </p:nvSpPr>
        <p:spPr bwMode="auto">
          <a:xfrm>
            <a:off x="2484438" y="3500438"/>
            <a:ext cx="576262" cy="342900"/>
          </a:xfrm>
          <a:prstGeom prst="rightArrow">
            <a:avLst>
              <a:gd name="adj1" fmla="val 50000"/>
              <a:gd name="adj2" fmla="val 42014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0425" name="AutoShape 9"/>
          <p:cNvSpPr>
            <a:spLocks noChangeArrowheads="1"/>
          </p:cNvSpPr>
          <p:nvPr/>
        </p:nvSpPr>
        <p:spPr bwMode="auto">
          <a:xfrm rot="1016332">
            <a:off x="5141913" y="3902075"/>
            <a:ext cx="863600" cy="485775"/>
          </a:xfrm>
          <a:prstGeom prst="leftArrow">
            <a:avLst>
              <a:gd name="adj1" fmla="val 50000"/>
              <a:gd name="adj2" fmla="val 44444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pic>
        <p:nvPicPr>
          <p:cNvPr id="60426" name="Picture 10" descr="1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80138" y="260350"/>
            <a:ext cx="2016125" cy="302418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60427" name="AutoShape 11"/>
          <p:cNvSpPr>
            <a:spLocks noChangeArrowheads="1"/>
          </p:cNvSpPr>
          <p:nvPr/>
        </p:nvSpPr>
        <p:spPr bwMode="auto">
          <a:xfrm rot="-1360609">
            <a:off x="4876800" y="2878138"/>
            <a:ext cx="2151063" cy="485775"/>
          </a:xfrm>
          <a:prstGeom prst="rightArrow">
            <a:avLst>
              <a:gd name="adj1" fmla="val 50000"/>
              <a:gd name="adj2" fmla="val 11070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19700" y="3141663"/>
            <a:ext cx="2746375" cy="2436812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/>
              <a:t>	</a:t>
            </a:r>
            <a:r>
              <a:rPr lang="ru-RU" b="1" i="1"/>
              <a:t>Ершов умер 18(30) августа 1869 года в Тобольске.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b="1" i="1"/>
          </a:p>
        </p:txBody>
      </p:sp>
      <p:pic>
        <p:nvPicPr>
          <p:cNvPr id="23558" name="Picture 6" descr="Картинка 4 из 7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2550" y="908050"/>
            <a:ext cx="3208338" cy="48260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23559" name="Picture 7" descr="i[43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51500" y="333375"/>
            <a:ext cx="1720850" cy="237648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r>
              <a:rPr lang="ru-RU" sz="2800">
                <a:solidFill>
                  <a:srgbClr val="FFFF00"/>
                </a:solidFill>
              </a:rPr>
              <a:t>Музей и памятник П.П.Ершову</a:t>
            </a:r>
            <a:br>
              <a:rPr lang="ru-RU" sz="2800">
                <a:solidFill>
                  <a:srgbClr val="FFFF00"/>
                </a:solidFill>
              </a:rPr>
            </a:br>
            <a:r>
              <a:rPr lang="ru-RU" sz="2800">
                <a:solidFill>
                  <a:srgbClr val="FFFF00"/>
                </a:solidFill>
              </a:rPr>
              <a:t>в Тобольске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19700" y="1600200"/>
            <a:ext cx="3467100" cy="4525963"/>
          </a:xfrm>
        </p:spPr>
        <p:txBody>
          <a:bodyPr/>
          <a:lstStyle/>
          <a:p>
            <a:endParaRPr lang="ru-RU"/>
          </a:p>
        </p:txBody>
      </p:sp>
      <p:pic>
        <p:nvPicPr>
          <p:cNvPr id="20485" name="Picture 5" descr="Изображение 0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052513"/>
            <a:ext cx="4013200" cy="555625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20486" name="Picture 6" descr="Изображение 0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54613" y="1052513"/>
            <a:ext cx="3609975" cy="561657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Картинка 29 из 16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013" y="692150"/>
            <a:ext cx="3305175" cy="515778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179388" y="981075"/>
            <a:ext cx="2663825" cy="453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ru-RU" sz="2800" b="1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endParaRPr lang="ru-RU" sz="2800" b="1" i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5148263" y="1557338"/>
            <a:ext cx="3240087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ru-RU" sz="2800" b="1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ru-RU" sz="2800" b="1" i="1">
                <a:effectLst>
                  <a:outerShdw blurRad="38100" dist="38100" dir="2700000" algn="tl">
                    <a:srgbClr val="000000"/>
                  </a:outerShdw>
                </a:effectLst>
              </a:rPr>
              <a:t>Лишь через много лет, в 1856 году, текст сказки «Конька-Горбунка» наконец приобрёл тот вид, с которым знаком современный читатель.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endParaRPr lang="ru-RU" sz="2800" b="1" i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2" name="Picture 6" descr="Картинка 2 из 4643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5600" y="260350"/>
            <a:ext cx="2879725" cy="255587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55304" name="Picture 8" descr="Картинка 3 из 4643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19475" y="2997200"/>
            <a:ext cx="2413000" cy="330517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55306" name="Picture 10" descr="Картинка 20 из 4643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31913" y="260350"/>
            <a:ext cx="3367087" cy="224472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55308" name="Picture 12" descr="Картинка 21 из 4643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372225" y="3068638"/>
            <a:ext cx="2430463" cy="330676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55310" name="Picture 14" descr="Картинка 36 из 4643">
            <a:hlinkClick r:id="rId10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68313" y="2636838"/>
            <a:ext cx="276225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5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5157788"/>
            <a:ext cx="7715250" cy="968375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400" i="1"/>
              <a:t>	</a:t>
            </a:r>
            <a:r>
              <a:rPr lang="ru-RU" sz="2400" b="1" i="1"/>
              <a:t>Талантливый российский композитор Родион Константинович Щедрин написал балет «Конек-Горбунок?» </a:t>
            </a:r>
          </a:p>
        </p:txBody>
      </p:sp>
      <p:pic>
        <p:nvPicPr>
          <p:cNvPr id="45068" name="Picture 12" descr="Картинка 1 из 65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6375" y="476250"/>
            <a:ext cx="6840538" cy="455612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45070" name="Picture 14" descr="Картинка 13 из 65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750" y="188913"/>
            <a:ext cx="4535488" cy="3265487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45072" name="Picture 16" descr="Картинка 4 из 153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76825" y="333375"/>
            <a:ext cx="3368675" cy="256222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45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3000"/>
                                        <p:tgtEl>
                                          <p:spTgt spid="45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92933446[1]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348038" y="1773238"/>
            <a:ext cx="2698750" cy="3600450"/>
          </a:xfrm>
          <a:noFill/>
          <a:ln w="28575">
            <a:solidFill>
              <a:srgbClr val="FFFF00"/>
            </a:solidFill>
          </a:ln>
        </p:spPr>
      </p:pic>
      <p:sp>
        <p:nvSpPr>
          <p:cNvPr id="24581" name="WordArt 5"/>
          <p:cNvSpPr>
            <a:spLocks noChangeArrowheads="1" noChangeShapeType="1" noTextEdit="1"/>
          </p:cNvSpPr>
          <p:nvPr/>
        </p:nvSpPr>
        <p:spPr bwMode="auto">
          <a:xfrm>
            <a:off x="1619250" y="404813"/>
            <a:ext cx="569595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Памятники Коньку-Горбунку</a:t>
            </a:r>
          </a:p>
        </p:txBody>
      </p:sp>
      <p:sp>
        <p:nvSpPr>
          <p:cNvPr id="24582" name="WordArt 6"/>
          <p:cNvSpPr>
            <a:spLocks noChangeArrowheads="1" noChangeShapeType="1" noTextEdit="1"/>
          </p:cNvSpPr>
          <p:nvPr/>
        </p:nvSpPr>
        <p:spPr bwMode="auto">
          <a:xfrm>
            <a:off x="3635375" y="5734050"/>
            <a:ext cx="1943100" cy="307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г.Тобольск</a:t>
            </a:r>
          </a:p>
        </p:txBody>
      </p:sp>
      <p:pic>
        <p:nvPicPr>
          <p:cNvPr id="24584" name="Picture 8" descr="Картинка 2 из 65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00788" y="1125538"/>
            <a:ext cx="2552700" cy="38100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24585" name="WordArt 9"/>
          <p:cNvSpPr>
            <a:spLocks noChangeArrowheads="1" noChangeShapeType="1" noTextEdit="1"/>
          </p:cNvSpPr>
          <p:nvPr/>
        </p:nvSpPr>
        <p:spPr bwMode="auto">
          <a:xfrm>
            <a:off x="6372225" y="5157788"/>
            <a:ext cx="2581275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г.Ишим</a:t>
            </a: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Тюменская обл.</a:t>
            </a:r>
          </a:p>
        </p:txBody>
      </p:sp>
      <p:pic>
        <p:nvPicPr>
          <p:cNvPr id="24589" name="Picture 13" descr="4940_97f51436a44bb67bf6bfdcb3878623d5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4213" y="1196975"/>
            <a:ext cx="2430462" cy="324008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24590" name="WordArt 14"/>
          <p:cNvSpPr>
            <a:spLocks noChangeArrowheads="1" noChangeShapeType="1" noTextEdit="1"/>
          </p:cNvSpPr>
          <p:nvPr/>
        </p:nvSpPr>
        <p:spPr bwMode="auto">
          <a:xfrm>
            <a:off x="1042988" y="4868863"/>
            <a:ext cx="1771650" cy="3794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г.Москва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5400">
                <a:solidFill>
                  <a:srgbClr val="FFFF00"/>
                </a:solidFill>
              </a:rPr>
              <a:t>Викторина </a:t>
            </a:r>
            <a:br>
              <a:rPr lang="ru-RU" sz="5400">
                <a:solidFill>
                  <a:srgbClr val="FFFF00"/>
                </a:solidFill>
              </a:rPr>
            </a:br>
            <a:r>
              <a:rPr lang="ru-RU" sz="5400">
                <a:solidFill>
                  <a:srgbClr val="FFFF00"/>
                </a:solidFill>
              </a:rPr>
              <a:t>по сказке П.П.Ершова:</a:t>
            </a:r>
            <a:br>
              <a:rPr lang="ru-RU" sz="5400">
                <a:solidFill>
                  <a:srgbClr val="FFFF00"/>
                </a:solidFill>
              </a:rPr>
            </a:br>
            <a:r>
              <a:rPr lang="ru-RU" sz="5400">
                <a:solidFill>
                  <a:srgbClr val="FFFF00"/>
                </a:solidFill>
              </a:rPr>
              <a:t/>
            </a:r>
            <a:br>
              <a:rPr lang="ru-RU" sz="5400">
                <a:solidFill>
                  <a:srgbClr val="FFFF00"/>
                </a:solidFill>
              </a:rPr>
            </a:br>
            <a:endParaRPr lang="ru-RU" sz="5400">
              <a:solidFill>
                <a:srgbClr val="FFFF00"/>
              </a:solidFill>
            </a:endParaRPr>
          </a:p>
        </p:txBody>
      </p:sp>
      <p:sp>
        <p:nvSpPr>
          <p:cNvPr id="41990" name="WordArt 6"/>
          <p:cNvSpPr>
            <a:spLocks noChangeArrowheads="1" noChangeShapeType="1" noTextEdit="1"/>
          </p:cNvSpPr>
          <p:nvPr/>
        </p:nvSpPr>
        <p:spPr bwMode="auto">
          <a:xfrm>
            <a:off x="1187450" y="2995613"/>
            <a:ext cx="7129463" cy="259397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"Конёк-Горбунок"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9" name="Picture 7" descr="Рисунок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67375" y="2276475"/>
            <a:ext cx="1824038" cy="2341563"/>
          </a:xfrm>
          <a:prstGeom prst="rect">
            <a:avLst/>
          </a:prstGeom>
          <a:noFill/>
        </p:spPr>
      </p:pic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3827463" cy="5183187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/>
              <a:t>	</a:t>
            </a:r>
            <a:r>
              <a:rPr lang="ru-RU" sz="2800" b="1" i="1"/>
              <a:t>Вдруг приходит дьявол сам,</a:t>
            </a:r>
            <a:br>
              <a:rPr lang="ru-RU" sz="2800" b="1" i="1"/>
            </a:br>
            <a:r>
              <a:rPr lang="ru-RU" sz="2800" b="1" i="1"/>
              <a:t>С бородою и с усам;</a:t>
            </a:r>
            <a:br>
              <a:rPr lang="ru-RU" sz="2800" b="1" i="1"/>
            </a:br>
            <a:r>
              <a:rPr lang="ru-RU" sz="2800" b="1" i="1"/>
              <a:t>Рожа словно как у кошки,</a:t>
            </a:r>
            <a:br>
              <a:rPr lang="ru-RU" sz="2800" b="1" i="1"/>
            </a:br>
            <a:r>
              <a:rPr lang="ru-RU" sz="2800" b="1" i="1"/>
              <a:t>А глаза-то что те плошки! </a:t>
            </a:r>
            <a:endParaRPr lang="en-US" sz="2800" b="1" i="1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i="1"/>
              <a:t>	Вот и стал тот чёрт скакать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i="1"/>
              <a:t>	И зерно хвостом сбивать.</a:t>
            </a:r>
            <a:br>
              <a:rPr lang="ru-RU" sz="2800" b="1" i="1"/>
            </a:br>
            <a:endParaRPr lang="ru-RU" sz="2800" b="1" i="1"/>
          </a:p>
        </p:txBody>
      </p:sp>
      <p:pic>
        <p:nvPicPr>
          <p:cNvPr id="28676" name="Picture 4" descr="Изображение 0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8138" y="1052513"/>
            <a:ext cx="2974975" cy="439261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28681" name="WordArt 9"/>
          <p:cNvSpPr>
            <a:spLocks noChangeArrowheads="1" noChangeShapeType="1" noTextEdit="1"/>
          </p:cNvSpPr>
          <p:nvPr/>
        </p:nvSpPr>
        <p:spPr bwMode="auto">
          <a:xfrm>
            <a:off x="971550" y="260350"/>
            <a:ext cx="7056438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О ком идет речь? Чьи слова?</a:t>
            </a:r>
          </a:p>
        </p:txBody>
      </p:sp>
      <p:sp>
        <p:nvSpPr>
          <p:cNvPr id="28682" name="WordArt 10"/>
          <p:cNvSpPr>
            <a:spLocks noChangeArrowheads="1" noChangeShapeType="1" noTextEdit="1"/>
          </p:cNvSpPr>
          <p:nvPr/>
        </p:nvSpPr>
        <p:spPr bwMode="auto">
          <a:xfrm>
            <a:off x="5795963" y="5805488"/>
            <a:ext cx="2376487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Кобылица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3" name="Picture 7" descr="Рисунок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1500" y="2205038"/>
            <a:ext cx="1851025" cy="2376487"/>
          </a:xfrm>
          <a:prstGeom prst="rect">
            <a:avLst/>
          </a:prstGeom>
          <a:noFill/>
        </p:spPr>
      </p:pic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916113"/>
            <a:ext cx="3467100" cy="34734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	</a:t>
            </a:r>
            <a:r>
              <a:rPr lang="ru-RU" b="1" i="1"/>
              <a:t>«Погоди же ты, злодей!</a:t>
            </a:r>
            <a:br>
              <a:rPr lang="ru-RU" b="1" i="1"/>
            </a:br>
            <a:r>
              <a:rPr lang="ru-RU" b="1" i="1"/>
              <a:t>Не минуешь ты плетей!..» </a:t>
            </a:r>
            <a:br>
              <a:rPr lang="ru-RU" b="1" i="1"/>
            </a:br>
            <a:endParaRPr lang="ru-RU" b="1" i="1"/>
          </a:p>
        </p:txBody>
      </p:sp>
      <p:pic>
        <p:nvPicPr>
          <p:cNvPr id="29700" name="Picture 4" descr="Изображение 00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32400" y="1052513"/>
            <a:ext cx="2917825" cy="4608512"/>
          </a:xfrm>
          <a:prstGeom prst="rect">
            <a:avLst/>
          </a:prstGeom>
          <a:solidFill>
            <a:srgbClr val="FFFF00"/>
          </a:solidFill>
          <a:ln w="2857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29705" name="WordArt 9"/>
          <p:cNvSpPr>
            <a:spLocks noChangeArrowheads="1" noChangeShapeType="1" noTextEdit="1"/>
          </p:cNvSpPr>
          <p:nvPr/>
        </p:nvSpPr>
        <p:spPr bwMode="auto">
          <a:xfrm>
            <a:off x="971550" y="260350"/>
            <a:ext cx="7056438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О ком идет речь? Чьи слова?</a:t>
            </a:r>
          </a:p>
        </p:txBody>
      </p:sp>
      <p:sp>
        <p:nvSpPr>
          <p:cNvPr id="29706" name="WordArt 10"/>
          <p:cNvSpPr>
            <a:spLocks noChangeArrowheads="1" noChangeShapeType="1" noTextEdit="1"/>
          </p:cNvSpPr>
          <p:nvPr/>
        </p:nvSpPr>
        <p:spPr bwMode="auto">
          <a:xfrm>
            <a:off x="6084888" y="6021388"/>
            <a:ext cx="1512887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Царь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0" name="Picture 10" descr="Рисунок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25" y="1989138"/>
            <a:ext cx="2300288" cy="2952750"/>
          </a:xfrm>
          <a:prstGeom prst="rect">
            <a:avLst/>
          </a:prstGeom>
          <a:noFill/>
        </p:spPr>
      </p:pic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609975" cy="40608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	</a:t>
            </a:r>
            <a:r>
              <a:rPr lang="ru-RU" b="1" i="1"/>
              <a:t>Малахай свой надевает,</a:t>
            </a:r>
            <a:br>
              <a:rPr lang="ru-RU" b="1" i="1"/>
            </a:br>
            <a:r>
              <a:rPr lang="ru-RU" b="1" i="1"/>
              <a:t>Хлеб за пазуху кладет,</a:t>
            </a:r>
            <a:br>
              <a:rPr lang="ru-RU" b="1" i="1"/>
            </a:br>
            <a:r>
              <a:rPr lang="ru-RU" b="1" i="1"/>
              <a:t>Караул держать идет.  </a:t>
            </a:r>
            <a:br>
              <a:rPr lang="ru-RU" b="1" i="1"/>
            </a:br>
            <a:endParaRPr lang="ru-RU" b="1" i="1"/>
          </a:p>
        </p:txBody>
      </p:sp>
      <p:pic>
        <p:nvPicPr>
          <p:cNvPr id="30728" name="Picture 8" descr="Изображение 0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1484313"/>
            <a:ext cx="3511550" cy="390207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30732" name="WordArt 12"/>
          <p:cNvSpPr>
            <a:spLocks noChangeArrowheads="1" noChangeShapeType="1" noTextEdit="1"/>
          </p:cNvSpPr>
          <p:nvPr/>
        </p:nvSpPr>
        <p:spPr bwMode="auto">
          <a:xfrm>
            <a:off x="971550" y="260350"/>
            <a:ext cx="7056438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О ком идет речь? Чьи слова?</a:t>
            </a:r>
          </a:p>
        </p:txBody>
      </p:sp>
      <p:sp>
        <p:nvSpPr>
          <p:cNvPr id="30734" name="WordArt 14"/>
          <p:cNvSpPr>
            <a:spLocks noChangeArrowheads="1" noChangeShapeType="1" noTextEdit="1"/>
          </p:cNvSpPr>
          <p:nvPr/>
        </p:nvSpPr>
        <p:spPr bwMode="auto">
          <a:xfrm>
            <a:off x="5940425" y="5734050"/>
            <a:ext cx="1511300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Иван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53" name="Picture 9" descr="Рисунок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1500" y="1916113"/>
            <a:ext cx="2130425" cy="2735262"/>
          </a:xfrm>
          <a:prstGeom prst="rect">
            <a:avLst/>
          </a:prstGeom>
          <a:noFill/>
        </p:spPr>
      </p:pic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76475"/>
            <a:ext cx="3609975" cy="384968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	</a:t>
            </a:r>
            <a:r>
              <a:rPr lang="ru-RU" b="1" i="1"/>
              <a:t>«Велика беда, не спорю;</a:t>
            </a:r>
            <a:br>
              <a:rPr lang="ru-RU" b="1" i="1"/>
            </a:br>
            <a:r>
              <a:rPr lang="ru-RU" b="1" i="1"/>
              <a:t>Но могу помочь я горю…»  </a:t>
            </a:r>
            <a:br>
              <a:rPr lang="ru-RU" b="1" i="1"/>
            </a:br>
            <a:endParaRPr lang="ru-RU" b="1" i="1"/>
          </a:p>
        </p:txBody>
      </p:sp>
      <p:pic>
        <p:nvPicPr>
          <p:cNvPr id="31751" name="Picture 7" descr="2349e8848dab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6100" y="1773238"/>
            <a:ext cx="4321175" cy="32385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31755" name="WordArt 11"/>
          <p:cNvSpPr>
            <a:spLocks noChangeArrowheads="1" noChangeShapeType="1" noTextEdit="1"/>
          </p:cNvSpPr>
          <p:nvPr/>
        </p:nvSpPr>
        <p:spPr bwMode="auto">
          <a:xfrm>
            <a:off x="971550" y="260350"/>
            <a:ext cx="7056438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О ком идет речь? Чьи слова?</a:t>
            </a:r>
          </a:p>
        </p:txBody>
      </p:sp>
      <p:sp>
        <p:nvSpPr>
          <p:cNvPr id="31756" name="WordArt 12"/>
          <p:cNvSpPr>
            <a:spLocks noChangeArrowheads="1" noChangeShapeType="1" noTextEdit="1"/>
          </p:cNvSpPr>
          <p:nvPr/>
        </p:nvSpPr>
        <p:spPr bwMode="auto">
          <a:xfrm>
            <a:off x="5003800" y="5445125"/>
            <a:ext cx="3181350" cy="503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Конек-Горбунок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5" name="Picture 7" descr="Рисунок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37250" y="2060575"/>
            <a:ext cx="2019300" cy="2592388"/>
          </a:xfrm>
          <a:prstGeom prst="rect">
            <a:avLst/>
          </a:prstGeom>
          <a:noFill/>
        </p:spPr>
      </p:pic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1916113"/>
            <a:ext cx="3455988" cy="39211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	</a:t>
            </a:r>
            <a:r>
              <a:rPr lang="ru-RU" b="1" i="1"/>
              <a:t>Стали бегать, и кричать,</a:t>
            </a:r>
            <a:br>
              <a:rPr lang="ru-RU" b="1" i="1"/>
            </a:br>
            <a:r>
              <a:rPr lang="ru-RU" b="1" i="1"/>
              <a:t>И пшено с вином клевать.    </a:t>
            </a:r>
            <a:br>
              <a:rPr lang="ru-RU" b="1" i="1"/>
            </a:br>
            <a:endParaRPr lang="ru-RU" b="1" i="1"/>
          </a:p>
        </p:txBody>
      </p:sp>
      <p:pic>
        <p:nvPicPr>
          <p:cNvPr id="32772" name="Picture 4" descr="Изображение 0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1125538"/>
            <a:ext cx="3241675" cy="482441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32777" name="WordArt 9"/>
          <p:cNvSpPr>
            <a:spLocks noChangeArrowheads="1" noChangeShapeType="1" noTextEdit="1"/>
          </p:cNvSpPr>
          <p:nvPr/>
        </p:nvSpPr>
        <p:spPr bwMode="auto">
          <a:xfrm>
            <a:off x="971550" y="260350"/>
            <a:ext cx="7056438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О ком идет речь? Чьи слова?</a:t>
            </a:r>
          </a:p>
        </p:txBody>
      </p:sp>
      <p:sp>
        <p:nvSpPr>
          <p:cNvPr id="32778" name="WordArt 10"/>
          <p:cNvSpPr>
            <a:spLocks noChangeArrowheads="1" noChangeShapeType="1" noTextEdit="1"/>
          </p:cNvSpPr>
          <p:nvPr/>
        </p:nvSpPr>
        <p:spPr bwMode="auto">
          <a:xfrm>
            <a:off x="5508625" y="6165850"/>
            <a:ext cx="2735263" cy="503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Жар птицы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9" name="Picture 7" descr="Рисунок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3863" y="2349500"/>
            <a:ext cx="1962150" cy="2519363"/>
          </a:xfrm>
          <a:prstGeom prst="rect">
            <a:avLst/>
          </a:prstGeom>
          <a:noFill/>
        </p:spPr>
      </p:pic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773238"/>
            <a:ext cx="3167062" cy="3484562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/>
              <a:t>	</a:t>
            </a:r>
            <a:r>
              <a:rPr lang="ru-RU" b="1" i="1"/>
              <a:t>«Если хочешь взять меня,</a:t>
            </a:r>
            <a:br>
              <a:rPr lang="ru-RU" b="1" i="1"/>
            </a:br>
            <a:r>
              <a:rPr lang="ru-RU" b="1" i="1"/>
              <a:t>То достань ты мне в три дня</a:t>
            </a:r>
            <a:br>
              <a:rPr lang="ru-RU" b="1" i="1"/>
            </a:br>
            <a:r>
              <a:rPr lang="ru-RU" b="1" i="1"/>
              <a:t>Перстень мой из окияна» </a:t>
            </a:r>
            <a:br>
              <a:rPr lang="ru-RU" b="1" i="1"/>
            </a:br>
            <a:endParaRPr lang="ru-RU" b="1" i="1"/>
          </a:p>
        </p:txBody>
      </p:sp>
      <p:pic>
        <p:nvPicPr>
          <p:cNvPr id="33796" name="Picture 4" descr="Изображение 0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24450" y="1268413"/>
            <a:ext cx="2952750" cy="453707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33801" name="WordArt 9"/>
          <p:cNvSpPr>
            <a:spLocks noChangeArrowheads="1" noChangeShapeType="1" noTextEdit="1"/>
          </p:cNvSpPr>
          <p:nvPr/>
        </p:nvSpPr>
        <p:spPr bwMode="auto">
          <a:xfrm>
            <a:off x="971550" y="260350"/>
            <a:ext cx="7056438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О ком идет речь? Чьи слова?</a:t>
            </a:r>
          </a:p>
        </p:txBody>
      </p:sp>
      <p:sp>
        <p:nvSpPr>
          <p:cNvPr id="33802" name="WordArt 10"/>
          <p:cNvSpPr>
            <a:spLocks noChangeArrowheads="1" noChangeShapeType="1" noTextEdit="1"/>
          </p:cNvSpPr>
          <p:nvPr/>
        </p:nvSpPr>
        <p:spPr bwMode="auto">
          <a:xfrm>
            <a:off x="5435600" y="6092825"/>
            <a:ext cx="2543175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Царь девица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5" name="Picture 9" descr="Рисунок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80100" y="2133600"/>
            <a:ext cx="2187575" cy="2808288"/>
          </a:xfrm>
          <a:prstGeom prst="rect">
            <a:avLst/>
          </a:prstGeom>
          <a:noFill/>
        </p:spPr>
      </p:pic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259263" cy="45259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 b="1" i="1"/>
              <a:t>	«Так нельзя ль, отцы родные,</a:t>
            </a:r>
            <a:br>
              <a:rPr lang="ru-RU" sz="2800" b="1" i="1"/>
            </a:br>
            <a:r>
              <a:rPr lang="ru-RU" sz="2800" b="1" i="1"/>
              <a:t>Вам у солнышка спросить:</a:t>
            </a:r>
            <a:br>
              <a:rPr lang="ru-RU" sz="2800" b="1" i="1"/>
            </a:br>
            <a:r>
              <a:rPr lang="ru-RU" sz="2800" b="1" i="1"/>
              <a:t>Долго ль мне в опале быть</a:t>
            </a:r>
            <a:br>
              <a:rPr lang="ru-RU" sz="2800" b="1" i="1"/>
            </a:br>
            <a:r>
              <a:rPr lang="ru-RU" sz="2800" b="1" i="1"/>
              <a:t>И за кои прегрешенья</a:t>
            </a:r>
            <a:br>
              <a:rPr lang="ru-RU" sz="2800" b="1" i="1"/>
            </a:br>
            <a:r>
              <a:rPr lang="ru-RU" sz="2800" b="1" i="1"/>
              <a:t>Я терплю беды-мученья?» </a:t>
            </a:r>
            <a:br>
              <a:rPr lang="ru-RU" sz="2800" b="1" i="1"/>
            </a:br>
            <a:endParaRPr lang="ru-RU" sz="2800" b="1" i="1"/>
          </a:p>
        </p:txBody>
      </p:sp>
      <p:pic>
        <p:nvPicPr>
          <p:cNvPr id="34821" name="Picture 5" descr="Картинка 4 из 1023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3800" y="1196975"/>
            <a:ext cx="3727450" cy="4824413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34826" name="WordArt 10"/>
          <p:cNvSpPr>
            <a:spLocks noChangeArrowheads="1" noChangeShapeType="1" noTextEdit="1"/>
          </p:cNvSpPr>
          <p:nvPr/>
        </p:nvSpPr>
        <p:spPr bwMode="auto">
          <a:xfrm>
            <a:off x="971550" y="260350"/>
            <a:ext cx="7056438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О ком идет речь? Чьи слова?</a:t>
            </a:r>
          </a:p>
        </p:txBody>
      </p:sp>
      <p:sp>
        <p:nvSpPr>
          <p:cNvPr id="34828" name="WordArt 12"/>
          <p:cNvSpPr>
            <a:spLocks noChangeArrowheads="1" noChangeShapeType="1" noTextEdit="1"/>
          </p:cNvSpPr>
          <p:nvPr/>
        </p:nvSpPr>
        <p:spPr bwMode="auto">
          <a:xfrm>
            <a:off x="5219700" y="6165850"/>
            <a:ext cx="3455988" cy="422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Рыба Кит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57" name="Picture 17" descr="Рисунок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6213" y="1557338"/>
            <a:ext cx="2746375" cy="3527425"/>
          </a:xfrm>
          <a:prstGeom prst="rect">
            <a:avLst/>
          </a:prstGeom>
          <a:noFill/>
        </p:spPr>
      </p:pic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81075"/>
            <a:ext cx="4038600" cy="53276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b="1" i="1"/>
              <a:t>Вареная, студеная - это…</a:t>
            </a:r>
          </a:p>
          <a:p>
            <a:pPr>
              <a:lnSpc>
                <a:spcPct val="90000"/>
              </a:lnSpc>
            </a:pPr>
            <a:r>
              <a:rPr lang="ru-RU" sz="2400" b="1" i="1"/>
              <a:t> Горбатый, ушастый - это… </a:t>
            </a:r>
          </a:p>
          <a:p>
            <a:pPr>
              <a:lnSpc>
                <a:spcPct val="90000"/>
              </a:lnSpc>
            </a:pPr>
            <a:r>
              <a:rPr lang="ru-RU" sz="2400" b="1" i="1"/>
              <a:t>Ослепительная  – это… </a:t>
            </a:r>
          </a:p>
          <a:p>
            <a:pPr>
              <a:lnSpc>
                <a:spcPct val="90000"/>
              </a:lnSpc>
            </a:pPr>
            <a:r>
              <a:rPr lang="ru-RU" sz="2400" b="1" i="1"/>
              <a:t>Находчивый, удачливый – это …</a:t>
            </a:r>
          </a:p>
          <a:p>
            <a:pPr>
              <a:lnSpc>
                <a:spcPct val="90000"/>
              </a:lnSpc>
            </a:pPr>
            <a:r>
              <a:rPr lang="ru-RU" sz="2400" b="1" i="1"/>
              <a:t>Крикливый, драчливый – это… </a:t>
            </a:r>
          </a:p>
          <a:p>
            <a:pPr>
              <a:lnSpc>
                <a:spcPct val="90000"/>
              </a:lnSpc>
            </a:pPr>
            <a:r>
              <a:rPr lang="ru-RU" sz="2400" b="1" i="1"/>
              <a:t>Обжорливый – это…</a:t>
            </a:r>
          </a:p>
          <a:p>
            <a:pPr>
              <a:lnSpc>
                <a:spcPct val="90000"/>
              </a:lnSpc>
            </a:pPr>
            <a:r>
              <a:rPr lang="ru-RU" sz="2400" b="1" i="1"/>
              <a:t>Сладкоголосая, бесподобная – это… </a:t>
            </a:r>
          </a:p>
          <a:p>
            <a:pPr>
              <a:lnSpc>
                <a:spcPct val="90000"/>
              </a:lnSpc>
            </a:pPr>
            <a:r>
              <a:rPr lang="ru-RU" sz="2400" b="1" i="1"/>
              <a:t>Ленивые, трусливые - это… </a:t>
            </a:r>
          </a:p>
          <a:p>
            <a:pPr>
              <a:lnSpc>
                <a:spcPct val="90000"/>
              </a:lnSpc>
            </a:pPr>
            <a:endParaRPr lang="ru-RU" sz="2400" b="1" i="1"/>
          </a:p>
        </p:txBody>
      </p:sp>
      <p:sp>
        <p:nvSpPr>
          <p:cNvPr id="35847" name="WordArt 7"/>
          <p:cNvSpPr>
            <a:spLocks noChangeArrowheads="1" noChangeShapeType="1" noTextEdit="1"/>
          </p:cNvSpPr>
          <p:nvPr/>
        </p:nvSpPr>
        <p:spPr bwMode="auto">
          <a:xfrm>
            <a:off x="5076825" y="1125538"/>
            <a:ext cx="2447925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FF3300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водица</a:t>
            </a:r>
          </a:p>
        </p:txBody>
      </p:sp>
      <p:sp>
        <p:nvSpPr>
          <p:cNvPr id="35848" name="WordArt 8"/>
          <p:cNvSpPr>
            <a:spLocks noChangeArrowheads="1" noChangeShapeType="1" noTextEdit="1"/>
          </p:cNvSpPr>
          <p:nvPr/>
        </p:nvSpPr>
        <p:spPr bwMode="auto">
          <a:xfrm>
            <a:off x="5940425" y="1557338"/>
            <a:ext cx="2447925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FF3300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конёк</a:t>
            </a:r>
          </a:p>
        </p:txBody>
      </p:sp>
      <p:sp>
        <p:nvSpPr>
          <p:cNvPr id="35849" name="WordArt 9"/>
          <p:cNvSpPr>
            <a:spLocks noChangeArrowheads="1" noChangeShapeType="1" noTextEdit="1"/>
          </p:cNvSpPr>
          <p:nvPr/>
        </p:nvSpPr>
        <p:spPr bwMode="auto">
          <a:xfrm>
            <a:off x="5076825" y="2205038"/>
            <a:ext cx="2447925" cy="2873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FF3300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жар-птица</a:t>
            </a:r>
          </a:p>
        </p:txBody>
      </p:sp>
      <p:sp>
        <p:nvSpPr>
          <p:cNvPr id="35850" name="WordArt 10"/>
          <p:cNvSpPr>
            <a:spLocks noChangeArrowheads="1" noChangeShapeType="1" noTextEdit="1"/>
          </p:cNvSpPr>
          <p:nvPr/>
        </p:nvSpPr>
        <p:spPr bwMode="auto">
          <a:xfrm>
            <a:off x="6659563" y="2924175"/>
            <a:ext cx="1943100" cy="287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FF3300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Иван</a:t>
            </a:r>
          </a:p>
        </p:txBody>
      </p:sp>
      <p:sp>
        <p:nvSpPr>
          <p:cNvPr id="35851" name="WordArt 11"/>
          <p:cNvSpPr>
            <a:spLocks noChangeArrowheads="1" noChangeShapeType="1" noTextEdit="1"/>
          </p:cNvSpPr>
          <p:nvPr/>
        </p:nvSpPr>
        <p:spPr bwMode="auto">
          <a:xfrm>
            <a:off x="5076825" y="3573463"/>
            <a:ext cx="1727200" cy="2873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FF3300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ёрш</a:t>
            </a:r>
          </a:p>
        </p:txBody>
      </p:sp>
      <p:sp>
        <p:nvSpPr>
          <p:cNvPr id="35852" name="WordArt 12"/>
          <p:cNvSpPr>
            <a:spLocks noChangeArrowheads="1" noChangeShapeType="1" noTextEdit="1"/>
          </p:cNvSpPr>
          <p:nvPr/>
        </p:nvSpPr>
        <p:spPr bwMode="auto">
          <a:xfrm>
            <a:off x="6804025" y="4149725"/>
            <a:ext cx="1728788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FF3300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кит</a:t>
            </a:r>
          </a:p>
        </p:txBody>
      </p:sp>
      <p:sp>
        <p:nvSpPr>
          <p:cNvPr id="35853" name="WordArt 13"/>
          <p:cNvSpPr>
            <a:spLocks noChangeArrowheads="1" noChangeShapeType="1" noTextEdit="1"/>
          </p:cNvSpPr>
          <p:nvPr/>
        </p:nvSpPr>
        <p:spPr bwMode="auto">
          <a:xfrm>
            <a:off x="5076825" y="4797425"/>
            <a:ext cx="2447925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FF3300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царица</a:t>
            </a:r>
          </a:p>
        </p:txBody>
      </p:sp>
      <p:sp>
        <p:nvSpPr>
          <p:cNvPr id="35854" name="WordArt 14"/>
          <p:cNvSpPr>
            <a:spLocks noChangeArrowheads="1" noChangeShapeType="1" noTextEdit="1"/>
          </p:cNvSpPr>
          <p:nvPr/>
        </p:nvSpPr>
        <p:spPr bwMode="auto">
          <a:xfrm>
            <a:off x="6372225" y="5300663"/>
            <a:ext cx="2305050" cy="3603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FF3300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братья</a:t>
            </a:r>
          </a:p>
        </p:txBody>
      </p:sp>
      <p:sp>
        <p:nvSpPr>
          <p:cNvPr id="35855" name="WordArt 15"/>
          <p:cNvSpPr>
            <a:spLocks noChangeArrowheads="1" noChangeShapeType="1" noTextEdit="1"/>
          </p:cNvSpPr>
          <p:nvPr/>
        </p:nvSpPr>
        <p:spPr bwMode="auto">
          <a:xfrm>
            <a:off x="1979613" y="188913"/>
            <a:ext cx="5256212" cy="7191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Продолжи фразу.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5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7" grpId="0" animBg="1"/>
      <p:bldP spid="35848" grpId="0" animBg="1"/>
      <p:bldP spid="35849" grpId="0" animBg="1"/>
      <p:bldP spid="35850" grpId="0" animBg="1"/>
      <p:bldP spid="35851" grpId="0" animBg="1"/>
      <p:bldP spid="35852" grpId="0" animBg="1"/>
      <p:bldP spid="35853" grpId="0" animBg="1"/>
      <p:bldP spid="3585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268413"/>
            <a:ext cx="7561262" cy="525621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i="1"/>
              <a:t>   </a:t>
            </a:r>
          </a:p>
          <a:p>
            <a:pPr>
              <a:buFont typeface="Wingdings" pitchFamily="2" charset="2"/>
              <a:buNone/>
            </a:pPr>
            <a:r>
              <a:rPr lang="ru-RU" b="1" i="1"/>
              <a:t>	Вдруг о полночь конь заржал…</a:t>
            </a:r>
            <a:br>
              <a:rPr lang="ru-RU" b="1" i="1"/>
            </a:br>
            <a:r>
              <a:rPr lang="ru-RU" b="1" i="1"/>
              <a:t>Караульщик наш привстал,</a:t>
            </a:r>
            <a:br>
              <a:rPr lang="ru-RU" b="1" i="1"/>
            </a:br>
            <a:r>
              <a:rPr lang="ru-RU" b="1" i="1"/>
              <a:t>Посмотрел под рукавицу</a:t>
            </a:r>
            <a:br>
              <a:rPr lang="ru-RU" b="1" i="1"/>
            </a:br>
            <a:r>
              <a:rPr lang="ru-RU" b="1" i="1"/>
              <a:t>И увидел…  </a:t>
            </a:r>
          </a:p>
          <a:p>
            <a:pPr>
              <a:buFont typeface="Wingdings" pitchFamily="2" charset="2"/>
              <a:buNone/>
            </a:pPr>
            <a:endParaRPr lang="ru-RU" b="1" i="1"/>
          </a:p>
          <a:p>
            <a:pPr>
              <a:buFont typeface="Wingdings" pitchFamily="2" charset="2"/>
              <a:buNone/>
            </a:pPr>
            <a:r>
              <a:rPr lang="ru-RU" b="1" i="1"/>
              <a:t>	Закричал от нетерпенья,</a:t>
            </a:r>
            <a:br>
              <a:rPr lang="ru-RU" b="1" i="1"/>
            </a:br>
            <a:r>
              <a:rPr lang="ru-RU" b="1" i="1"/>
              <a:t>Подтвердив свое веленье</a:t>
            </a:r>
            <a:br>
              <a:rPr lang="ru-RU" b="1" i="1"/>
            </a:br>
            <a:r>
              <a:rPr lang="ru-RU" b="1" i="1"/>
              <a:t>Быстрым взмахом кулака:</a:t>
            </a:r>
            <a:br>
              <a:rPr lang="ru-RU" b="1" i="1"/>
            </a:br>
            <a:r>
              <a:rPr lang="ru-RU" b="1" i="1"/>
              <a:t>«Гей! Позвать мне… </a:t>
            </a:r>
          </a:p>
        </p:txBody>
      </p:sp>
      <p:sp>
        <p:nvSpPr>
          <p:cNvPr id="36868" name="WordArt 4"/>
          <p:cNvSpPr>
            <a:spLocks noChangeArrowheads="1" noChangeShapeType="1" noTextEdit="1"/>
          </p:cNvSpPr>
          <p:nvPr/>
        </p:nvSpPr>
        <p:spPr bwMode="auto">
          <a:xfrm>
            <a:off x="3419475" y="3429000"/>
            <a:ext cx="2665413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кобылицу</a:t>
            </a:r>
          </a:p>
        </p:txBody>
      </p:sp>
      <p:sp>
        <p:nvSpPr>
          <p:cNvPr id="36869" name="WordArt 5"/>
          <p:cNvSpPr>
            <a:spLocks noChangeArrowheads="1" noChangeShapeType="1" noTextEdit="1"/>
          </p:cNvSpPr>
          <p:nvPr/>
        </p:nvSpPr>
        <p:spPr bwMode="auto">
          <a:xfrm>
            <a:off x="5076825" y="6165850"/>
            <a:ext cx="2233613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дурака</a:t>
            </a:r>
          </a:p>
        </p:txBody>
      </p:sp>
      <p:pic>
        <p:nvPicPr>
          <p:cNvPr id="36870" name="Picture 6" descr="Рисунок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08763" y="2349500"/>
            <a:ext cx="1738312" cy="2232025"/>
          </a:xfrm>
          <a:prstGeom prst="rect">
            <a:avLst/>
          </a:prstGeom>
          <a:noFill/>
        </p:spPr>
      </p:pic>
      <p:sp>
        <p:nvSpPr>
          <p:cNvPr id="36871" name="WordArt 7"/>
          <p:cNvSpPr>
            <a:spLocks noChangeArrowheads="1" noChangeShapeType="1" noTextEdit="1"/>
          </p:cNvSpPr>
          <p:nvPr/>
        </p:nvSpPr>
        <p:spPr bwMode="auto">
          <a:xfrm>
            <a:off x="1763713" y="260350"/>
            <a:ext cx="5545137" cy="1047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Продолжи фразу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animBg="1"/>
      <p:bldP spid="3686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i="1"/>
              <a:t>	Тихо море – окиян.</a:t>
            </a:r>
            <a:br>
              <a:rPr lang="ru-RU" b="1" i="1"/>
            </a:br>
            <a:r>
              <a:rPr lang="ru-RU" b="1" i="1"/>
              <a:t>На песке сидит Иван,</a:t>
            </a:r>
            <a:br>
              <a:rPr lang="ru-RU" b="1" i="1"/>
            </a:br>
            <a:r>
              <a:rPr lang="ru-RU" b="1" i="1"/>
              <a:t>Ждет кита из синя моря</a:t>
            </a:r>
            <a:br>
              <a:rPr lang="ru-RU" b="1" i="1"/>
            </a:br>
            <a:r>
              <a:rPr lang="ru-RU" b="1" i="1"/>
              <a:t>И мурлыкает от…</a:t>
            </a:r>
          </a:p>
          <a:p>
            <a:pPr>
              <a:buFont typeface="Wingdings" pitchFamily="2" charset="2"/>
              <a:buNone/>
            </a:pPr>
            <a:r>
              <a:rPr lang="ru-RU" b="1" i="1"/>
              <a:t> </a:t>
            </a:r>
          </a:p>
          <a:p>
            <a:pPr>
              <a:buFont typeface="Wingdings" pitchFamily="2" charset="2"/>
              <a:buNone/>
            </a:pPr>
            <a:r>
              <a:rPr lang="ru-RU" b="1" i="1"/>
              <a:t>	Вечер к ночи прибирался;               </a:t>
            </a:r>
            <a:br>
              <a:rPr lang="ru-RU" b="1" i="1"/>
            </a:br>
            <a:r>
              <a:rPr lang="ru-RU" b="1" i="1"/>
              <a:t>На ночлег Иван собрался;</a:t>
            </a:r>
            <a:br>
              <a:rPr lang="ru-RU" b="1" i="1"/>
            </a:br>
            <a:r>
              <a:rPr lang="ru-RU" b="1" i="1"/>
              <a:t>Вдоль по улице идет,</a:t>
            </a:r>
            <a:br>
              <a:rPr lang="ru-RU" b="1" i="1"/>
            </a:br>
            <a:r>
              <a:rPr lang="ru-RU" b="1" i="1"/>
              <a:t>Ест краюшку и… </a:t>
            </a:r>
          </a:p>
          <a:p>
            <a:pPr>
              <a:buFont typeface="Wingdings" pitchFamily="2" charset="2"/>
              <a:buNone/>
            </a:pPr>
            <a:endParaRPr lang="ru-RU" b="1" i="1"/>
          </a:p>
        </p:txBody>
      </p:sp>
      <p:sp>
        <p:nvSpPr>
          <p:cNvPr id="37892" name="WordArt 4"/>
          <p:cNvSpPr>
            <a:spLocks noChangeArrowheads="1" noChangeShapeType="1" noTextEdit="1"/>
          </p:cNvSpPr>
          <p:nvPr/>
        </p:nvSpPr>
        <p:spPr bwMode="auto">
          <a:xfrm>
            <a:off x="1763713" y="260350"/>
            <a:ext cx="5545137" cy="1047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Продолжи фразу</a:t>
            </a:r>
          </a:p>
        </p:txBody>
      </p:sp>
      <p:sp>
        <p:nvSpPr>
          <p:cNvPr id="37894" name="WordArt 6"/>
          <p:cNvSpPr>
            <a:spLocks noChangeArrowheads="1" noChangeShapeType="1" noTextEdit="1"/>
          </p:cNvSpPr>
          <p:nvPr/>
        </p:nvSpPr>
        <p:spPr bwMode="auto">
          <a:xfrm>
            <a:off x="4067175" y="2781300"/>
            <a:ext cx="1152525" cy="330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горя</a:t>
            </a:r>
          </a:p>
        </p:txBody>
      </p:sp>
      <p:sp>
        <p:nvSpPr>
          <p:cNvPr id="37896" name="WordArt 8"/>
          <p:cNvSpPr>
            <a:spLocks noChangeArrowheads="1" noChangeShapeType="1" noTextEdit="1"/>
          </p:cNvSpPr>
          <p:nvPr/>
        </p:nvSpPr>
        <p:spPr bwMode="auto">
          <a:xfrm>
            <a:off x="4140200" y="5445125"/>
            <a:ext cx="1082675" cy="307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поёт</a:t>
            </a:r>
          </a:p>
        </p:txBody>
      </p:sp>
      <p:pic>
        <p:nvPicPr>
          <p:cNvPr id="37897" name="Picture 9" descr="Рисунок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08763" y="2349500"/>
            <a:ext cx="1738312" cy="2232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4" grpId="0" animBg="1"/>
      <p:bldP spid="3789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WordArt 4"/>
          <p:cNvSpPr>
            <a:spLocks noChangeArrowheads="1" noChangeShapeType="1" noTextEdit="1"/>
          </p:cNvSpPr>
          <p:nvPr/>
        </p:nvSpPr>
        <p:spPr bwMode="auto">
          <a:xfrm>
            <a:off x="1476375" y="476250"/>
            <a:ext cx="5183188" cy="10810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путаница</a:t>
            </a:r>
          </a:p>
        </p:txBody>
      </p:sp>
      <p:sp>
        <p:nvSpPr>
          <p:cNvPr id="52229" name="WordArt 5"/>
          <p:cNvSpPr>
            <a:spLocks noChangeArrowheads="1" noChangeShapeType="1" noTextEdit="1"/>
          </p:cNvSpPr>
          <p:nvPr/>
        </p:nvSpPr>
        <p:spPr bwMode="auto">
          <a:xfrm>
            <a:off x="2124075" y="1844675"/>
            <a:ext cx="25193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Братья  сеяли</a:t>
            </a:r>
          </a:p>
        </p:txBody>
      </p:sp>
      <p:sp>
        <p:nvSpPr>
          <p:cNvPr id="52231" name="WordArt 7"/>
          <p:cNvSpPr>
            <a:spLocks noChangeArrowheads="1" noChangeShapeType="1" noTextEdit="1"/>
          </p:cNvSpPr>
          <p:nvPr/>
        </p:nvSpPr>
        <p:spPr bwMode="auto">
          <a:xfrm>
            <a:off x="5076825" y="1989138"/>
            <a:ext cx="1552575" cy="4095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столицу</a:t>
            </a:r>
          </a:p>
        </p:txBody>
      </p:sp>
      <p:sp>
        <p:nvSpPr>
          <p:cNvPr id="52232" name="WordArt 8"/>
          <p:cNvSpPr>
            <a:spLocks noChangeArrowheads="1" noChangeShapeType="1" noTextEdit="1"/>
          </p:cNvSpPr>
          <p:nvPr/>
        </p:nvSpPr>
        <p:spPr bwMode="auto">
          <a:xfrm>
            <a:off x="2124075" y="2636838"/>
            <a:ext cx="34194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Да возили в град-</a:t>
            </a:r>
          </a:p>
        </p:txBody>
      </p:sp>
      <p:sp>
        <p:nvSpPr>
          <p:cNvPr id="52233" name="WordArt 9"/>
          <p:cNvSpPr>
            <a:spLocks noChangeArrowheads="1" noChangeShapeType="1" noTextEdit="1"/>
          </p:cNvSpPr>
          <p:nvPr/>
        </p:nvSpPr>
        <p:spPr bwMode="auto">
          <a:xfrm>
            <a:off x="5867400" y="2708275"/>
            <a:ext cx="1752600" cy="4524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пшеницу</a:t>
            </a:r>
          </a:p>
        </p:txBody>
      </p:sp>
      <p:sp>
        <p:nvSpPr>
          <p:cNvPr id="52234" name="WordArt 10"/>
          <p:cNvSpPr>
            <a:spLocks noChangeArrowheads="1" noChangeShapeType="1" noTextEdit="1"/>
          </p:cNvSpPr>
          <p:nvPr/>
        </p:nvSpPr>
        <p:spPr bwMode="auto">
          <a:xfrm>
            <a:off x="2124075" y="4076700"/>
            <a:ext cx="3143250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Огонёк горит</a:t>
            </a:r>
          </a:p>
        </p:txBody>
      </p:sp>
      <p:sp>
        <p:nvSpPr>
          <p:cNvPr id="52235" name="WordArt 11"/>
          <p:cNvSpPr>
            <a:spLocks noChangeArrowheads="1" noChangeShapeType="1" noTextEdit="1"/>
          </p:cNvSpPr>
          <p:nvPr/>
        </p:nvSpPr>
        <p:spPr bwMode="auto">
          <a:xfrm>
            <a:off x="2124075" y="4724400"/>
            <a:ext cx="3168650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Горбунок бежит</a:t>
            </a:r>
          </a:p>
        </p:txBody>
      </p:sp>
      <p:sp>
        <p:nvSpPr>
          <p:cNvPr id="52236" name="WordArt 12"/>
          <p:cNvSpPr>
            <a:spLocks noChangeArrowheads="1" noChangeShapeType="1" noTextEdit="1"/>
          </p:cNvSpPr>
          <p:nvPr/>
        </p:nvSpPr>
        <p:spPr bwMode="auto">
          <a:xfrm>
            <a:off x="5651500" y="4221163"/>
            <a:ext cx="1339850" cy="4556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скорее</a:t>
            </a:r>
          </a:p>
        </p:txBody>
      </p:sp>
      <p:sp>
        <p:nvSpPr>
          <p:cNvPr id="52237" name="WordArt 13"/>
          <p:cNvSpPr>
            <a:spLocks noChangeArrowheads="1" noChangeShapeType="1" noTextEdit="1"/>
          </p:cNvSpPr>
          <p:nvPr/>
        </p:nvSpPr>
        <p:spPr bwMode="auto">
          <a:xfrm>
            <a:off x="5724525" y="4868863"/>
            <a:ext cx="1562100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светлее</a:t>
            </a:r>
          </a:p>
        </p:txBody>
      </p:sp>
      <p:pic>
        <p:nvPicPr>
          <p:cNvPr id="52238" name="Picture 14" descr="Рисунок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0288" y="260350"/>
            <a:ext cx="1120775" cy="14398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618 0.02266 C 0.10087 0.06636 0.10573 0.10982 0.1073 0.12393 C 0.10886 0.13803 0.10573 0.10982 0.10573 0.10705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52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" y="5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-0.0007 L -0.0717 -0.1068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2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" y="-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19653E-6 L -0.0224 -0.094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2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" y="-4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87283E-6 L 0.0158 0.09456 " pathEditMode="relative" ptsTypes="AA">
                                      <p:cBhvr>
                                        <p:cTn id="14" dur="2000" fill="hold"/>
                                        <p:tgtEl>
                                          <p:spTgt spid="52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31" grpId="0" animBg="1"/>
      <p:bldP spid="52233" grpId="0" animBg="1"/>
      <p:bldP spid="52236" grpId="0" animBg="1"/>
      <p:bldP spid="5223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WordArt 4"/>
          <p:cNvSpPr>
            <a:spLocks noChangeArrowheads="1" noChangeShapeType="1" noTextEdit="1"/>
          </p:cNvSpPr>
          <p:nvPr/>
        </p:nvSpPr>
        <p:spPr bwMode="auto">
          <a:xfrm>
            <a:off x="1619250" y="476250"/>
            <a:ext cx="4897438" cy="9413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путаница</a:t>
            </a:r>
          </a:p>
        </p:txBody>
      </p:sp>
      <p:pic>
        <p:nvPicPr>
          <p:cNvPr id="53253" name="Picture 5" descr="Рисунок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0288" y="260350"/>
            <a:ext cx="1120775" cy="1439863"/>
          </a:xfrm>
          <a:prstGeom prst="rect">
            <a:avLst/>
          </a:prstGeom>
          <a:noFill/>
        </p:spPr>
      </p:pic>
      <p:sp>
        <p:nvSpPr>
          <p:cNvPr id="53254" name="WordArt 6"/>
          <p:cNvSpPr>
            <a:spLocks noChangeArrowheads="1" noChangeShapeType="1" noTextEdit="1"/>
          </p:cNvSpPr>
          <p:nvPr/>
        </p:nvSpPr>
        <p:spPr bwMode="auto">
          <a:xfrm>
            <a:off x="1692275" y="2060575"/>
            <a:ext cx="3816350" cy="596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Глядь: в пруде , под</a:t>
            </a:r>
          </a:p>
        </p:txBody>
      </p:sp>
      <p:sp>
        <p:nvSpPr>
          <p:cNvPr id="53255" name="WordArt 7"/>
          <p:cNvSpPr>
            <a:spLocks noChangeArrowheads="1" noChangeShapeType="1" noTextEdit="1"/>
          </p:cNvSpPr>
          <p:nvPr/>
        </p:nvSpPr>
        <p:spPr bwMode="auto">
          <a:xfrm>
            <a:off x="1692275" y="2636838"/>
            <a:ext cx="3384550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Ёрш дерётся с </a:t>
            </a:r>
          </a:p>
        </p:txBody>
      </p:sp>
      <p:sp>
        <p:nvSpPr>
          <p:cNvPr id="53256" name="WordArt 8"/>
          <p:cNvSpPr>
            <a:spLocks noChangeArrowheads="1" noChangeShapeType="1" noTextEdit="1"/>
          </p:cNvSpPr>
          <p:nvPr/>
        </p:nvSpPr>
        <p:spPr bwMode="auto">
          <a:xfrm>
            <a:off x="5795963" y="2060575"/>
            <a:ext cx="1871662" cy="596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карасём,</a:t>
            </a:r>
          </a:p>
        </p:txBody>
      </p:sp>
      <p:sp>
        <p:nvSpPr>
          <p:cNvPr id="53257" name="WordArt 9"/>
          <p:cNvSpPr>
            <a:spLocks noChangeArrowheads="1" noChangeShapeType="1" noTextEdit="1"/>
          </p:cNvSpPr>
          <p:nvPr/>
        </p:nvSpPr>
        <p:spPr bwMode="auto">
          <a:xfrm>
            <a:off x="5580063" y="2852738"/>
            <a:ext cx="2305050" cy="3603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камышом.</a:t>
            </a:r>
          </a:p>
        </p:txBody>
      </p:sp>
      <p:sp>
        <p:nvSpPr>
          <p:cNvPr id="53258" name="WordArt 10"/>
          <p:cNvSpPr>
            <a:spLocks noChangeArrowheads="1" noChangeShapeType="1" noTextEdit="1"/>
          </p:cNvSpPr>
          <p:nvPr/>
        </p:nvSpPr>
        <p:spPr bwMode="auto">
          <a:xfrm>
            <a:off x="1692275" y="4076700"/>
            <a:ext cx="20574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Чем тебя я</a:t>
            </a:r>
          </a:p>
        </p:txBody>
      </p:sp>
      <p:sp>
        <p:nvSpPr>
          <p:cNvPr id="53259" name="WordArt 11"/>
          <p:cNvSpPr>
            <a:spLocks noChangeArrowheads="1" noChangeShapeType="1" noTextEdit="1"/>
          </p:cNvSpPr>
          <p:nvPr/>
        </p:nvSpPr>
        <p:spPr bwMode="auto">
          <a:xfrm>
            <a:off x="4427538" y="4076700"/>
            <a:ext cx="19335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полюбил?</a:t>
            </a:r>
          </a:p>
        </p:txBody>
      </p:sp>
      <p:sp>
        <p:nvSpPr>
          <p:cNvPr id="53260" name="WordArt 12"/>
          <p:cNvSpPr>
            <a:spLocks noChangeArrowheads="1" noChangeShapeType="1" noTextEdit="1"/>
          </p:cNvSpPr>
          <p:nvPr/>
        </p:nvSpPr>
        <p:spPr bwMode="auto">
          <a:xfrm>
            <a:off x="1692275" y="4797425"/>
            <a:ext cx="2590800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Али тем , что</a:t>
            </a:r>
          </a:p>
        </p:txBody>
      </p:sp>
      <p:sp>
        <p:nvSpPr>
          <p:cNvPr id="53261" name="WordArt 13"/>
          <p:cNvSpPr>
            <a:spLocks noChangeArrowheads="1" noChangeShapeType="1" noTextEdit="1"/>
          </p:cNvSpPr>
          <p:nvPr/>
        </p:nvSpPr>
        <p:spPr bwMode="auto">
          <a:xfrm>
            <a:off x="4716463" y="4797425"/>
            <a:ext cx="17526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огорчил?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98 -3.81503E-6 L -0.01181 0.1033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91329E-6 L 0.05521 -0.0959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" y="-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 -0.00671 L 0.02031 0.1086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" y="5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532 L -0.04861 -0.0996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" y="-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6" grpId="0" animBg="1"/>
      <p:bldP spid="53257" grpId="0" animBg="1"/>
      <p:bldP spid="53259" grpId="0" animBg="1"/>
      <p:bldP spid="5326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80" name="WordArt 8"/>
          <p:cNvSpPr>
            <a:spLocks noChangeArrowheads="1" noChangeShapeType="1" noTextEdit="1"/>
          </p:cNvSpPr>
          <p:nvPr/>
        </p:nvSpPr>
        <p:spPr bwMode="auto">
          <a:xfrm>
            <a:off x="1476375" y="476250"/>
            <a:ext cx="5183188" cy="10810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путаница</a:t>
            </a:r>
          </a:p>
        </p:txBody>
      </p:sp>
      <p:pic>
        <p:nvPicPr>
          <p:cNvPr id="54281" name="Picture 9" descr="Рисунок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0288" y="260350"/>
            <a:ext cx="1120775" cy="1439863"/>
          </a:xfrm>
          <a:prstGeom prst="rect">
            <a:avLst/>
          </a:prstGeom>
          <a:noFill/>
        </p:spPr>
      </p:pic>
      <p:sp>
        <p:nvSpPr>
          <p:cNvPr id="54282" name="WordArt 10"/>
          <p:cNvSpPr>
            <a:spLocks noChangeArrowheads="1" noChangeShapeType="1" noTextEdit="1"/>
          </p:cNvSpPr>
          <p:nvPr/>
        </p:nvSpPr>
        <p:spPr bwMode="auto">
          <a:xfrm>
            <a:off x="2268538" y="2420938"/>
            <a:ext cx="5038725" cy="1787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Сердцу любо! Я там был,</a:t>
            </a: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Мёд, вино, и пиво пил;</a:t>
            </a: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По усам хоть и</a:t>
            </a:r>
          </a:p>
        </p:txBody>
      </p:sp>
      <p:sp>
        <p:nvSpPr>
          <p:cNvPr id="54283" name="WordArt 11"/>
          <p:cNvSpPr>
            <a:spLocks noChangeArrowheads="1" noChangeShapeType="1" noTextEdit="1"/>
          </p:cNvSpPr>
          <p:nvPr/>
        </p:nvSpPr>
        <p:spPr bwMode="auto">
          <a:xfrm>
            <a:off x="6227763" y="4365625"/>
            <a:ext cx="1390650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бежало</a:t>
            </a:r>
          </a:p>
        </p:txBody>
      </p:sp>
      <p:sp>
        <p:nvSpPr>
          <p:cNvPr id="54284" name="WordArt 12"/>
          <p:cNvSpPr>
            <a:spLocks noChangeArrowheads="1" noChangeShapeType="1" noTextEdit="1"/>
          </p:cNvSpPr>
          <p:nvPr/>
        </p:nvSpPr>
        <p:spPr bwMode="auto">
          <a:xfrm>
            <a:off x="2411413" y="4365625"/>
            <a:ext cx="34956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В рот ни капли не</a:t>
            </a:r>
          </a:p>
        </p:txBody>
      </p:sp>
      <p:sp>
        <p:nvSpPr>
          <p:cNvPr id="54285" name="WordArt 13"/>
          <p:cNvSpPr>
            <a:spLocks noChangeArrowheads="1" noChangeShapeType="1" noTextEdit="1"/>
          </p:cNvSpPr>
          <p:nvPr/>
        </p:nvSpPr>
        <p:spPr bwMode="auto">
          <a:xfrm>
            <a:off x="6588125" y="3789363"/>
            <a:ext cx="1362075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попало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02312E-6 L -0.01927 0.104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4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" y="5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58 0.0104 L 0.02136 -0.0945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4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83" grpId="0" animBg="1"/>
      <p:bldP spid="5428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 descr="4155131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404813"/>
            <a:ext cx="7200900" cy="4608512"/>
          </a:xfrm>
          <a:prstGeom prst="rect">
            <a:avLst/>
          </a:prstGeom>
          <a:noFill/>
        </p:spPr>
      </p:pic>
      <p:sp>
        <p:nvSpPr>
          <p:cNvPr id="49157" name="WordArt 5"/>
          <p:cNvSpPr>
            <a:spLocks noChangeArrowheads="1" noChangeShapeType="1" noTextEdit="1"/>
          </p:cNvSpPr>
          <p:nvPr/>
        </p:nvSpPr>
        <p:spPr bwMode="auto">
          <a:xfrm>
            <a:off x="1258888" y="5084763"/>
            <a:ext cx="6913562" cy="1292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Спасибо за внимание</a:t>
            </a: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и  хорошую работу!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чение">
  <a:themeElements>
    <a:clrScheme name="Течение 3">
      <a:dk1>
        <a:srgbClr val="2A5400"/>
      </a:dk1>
      <a:lt1>
        <a:srgbClr val="FFFFFF"/>
      </a:lt1>
      <a:dk2>
        <a:srgbClr val="4A9400"/>
      </a:dk2>
      <a:lt2>
        <a:srgbClr val="BAE8BA"/>
      </a:lt2>
      <a:accent1>
        <a:srgbClr val="33CC33"/>
      </a:accent1>
      <a:accent2>
        <a:srgbClr val="99CC00"/>
      </a:accent2>
      <a:accent3>
        <a:srgbClr val="B1C8AA"/>
      </a:accent3>
      <a:accent4>
        <a:srgbClr val="DADADA"/>
      </a:accent4>
      <a:accent5>
        <a:srgbClr val="ADE2AD"/>
      </a:accent5>
      <a:accent6>
        <a:srgbClr val="8AB900"/>
      </a:accent6>
      <a:hlink>
        <a:srgbClr val="99FF33"/>
      </a:hlink>
      <a:folHlink>
        <a:srgbClr val="FFFF99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2043</TotalTime>
  <Words>333</Words>
  <Application>Microsoft Office PowerPoint</Application>
  <PresentationFormat>Экран (4:3)</PresentationFormat>
  <Paragraphs>136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2" baseType="lpstr">
      <vt:lpstr>Arial</vt:lpstr>
      <vt:lpstr>Garamond</vt:lpstr>
      <vt:lpstr>Times New Roman</vt:lpstr>
      <vt:lpstr>Wingdings</vt:lpstr>
      <vt:lpstr>Monotype Corsiva</vt:lpstr>
      <vt:lpstr>Течение</vt:lpstr>
      <vt:lpstr>ПЁТР ПАВЛОВИЧ ЕРШОВ</vt:lpstr>
      <vt:lpstr>Ершов Петр Павлович (1815-1869)</vt:lpstr>
      <vt:lpstr>Слайд 3</vt:lpstr>
      <vt:lpstr>Слайд 4</vt:lpstr>
      <vt:lpstr>Слайд 5</vt:lpstr>
      <vt:lpstr>Слайд 6</vt:lpstr>
      <vt:lpstr>Санкт-Петербургский университет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Музей и памятник П.П.Ершову в Тобольске</vt:lpstr>
      <vt:lpstr>Слайд 18</vt:lpstr>
      <vt:lpstr>Слайд 19</vt:lpstr>
      <vt:lpstr>Слайд 20</vt:lpstr>
      <vt:lpstr>Слайд 21</vt:lpstr>
      <vt:lpstr>Викторина  по сказке П.П.Ершова:  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</vt:vector>
  </TitlesOfParts>
  <Company>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ПЁТР ПАВЛОВИЧ ЕРШОВ</dc:title>
  <dc:creator>miu</dc:creator>
  <cp:lastModifiedBy>Антон</cp:lastModifiedBy>
  <cp:revision>81</cp:revision>
  <dcterms:created xsi:type="dcterms:W3CDTF">2010-02-10T04:36:23Z</dcterms:created>
  <dcterms:modified xsi:type="dcterms:W3CDTF">2015-04-09T09:52:54Z</dcterms:modified>
</cp:coreProperties>
</file>