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87" r:id="rId5"/>
    <p:sldId id="295" r:id="rId6"/>
    <p:sldId id="317" r:id="rId7"/>
    <p:sldId id="319" r:id="rId8"/>
    <p:sldId id="294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18" r:id="rId17"/>
    <p:sldId id="336" r:id="rId18"/>
    <p:sldId id="307" r:id="rId19"/>
    <p:sldId id="315" r:id="rId20"/>
    <p:sldId id="323" r:id="rId21"/>
    <p:sldId id="300" r:id="rId22"/>
    <p:sldId id="337" r:id="rId23"/>
    <p:sldId id="28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000000"/>
    <a:srgbClr val="CC3300"/>
    <a:srgbClr val="FF0000"/>
    <a:srgbClr val="FFFF00"/>
    <a:srgbClr val="FFFF99"/>
    <a:srgbClr val="CC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786" autoAdjust="0"/>
  </p:normalViewPr>
  <p:slideViewPr>
    <p:cSldViewPr>
      <p:cViewPr>
        <p:scale>
          <a:sx n="70" d="100"/>
          <a:sy n="70" d="100"/>
        </p:scale>
        <p:origin x="-7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1A6284DA-CA31-46B4-A85E-D7B8DCD85A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2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B3561937-B72B-464C-8D9B-8C6EA98EDD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54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7" name="Freeform 85"/>
          <p:cNvSpPr>
            <a:spLocks/>
          </p:cNvSpPr>
          <p:nvPr/>
        </p:nvSpPr>
        <p:spPr bwMode="gray">
          <a:xfrm>
            <a:off x="8096250" y="2590800"/>
            <a:ext cx="1047750" cy="2209800"/>
          </a:xfrm>
          <a:custGeom>
            <a:avLst/>
            <a:gdLst>
              <a:gd name="T0" fmla="*/ 0 w 770"/>
              <a:gd name="T1" fmla="*/ 190 h 1392"/>
              <a:gd name="T2" fmla="*/ 770 w 770"/>
              <a:gd name="T3" fmla="*/ 0 h 1392"/>
              <a:gd name="T4" fmla="*/ 770 w 770"/>
              <a:gd name="T5" fmla="*/ 1392 h 1392"/>
              <a:gd name="T6" fmla="*/ 0 w 770"/>
              <a:gd name="T7" fmla="*/ 1116 h 1392"/>
              <a:gd name="T8" fmla="*/ 0 w 770"/>
              <a:gd name="T9" fmla="*/ 19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0" h="1392">
                <a:moveTo>
                  <a:pt x="0" y="190"/>
                </a:moveTo>
                <a:lnTo>
                  <a:pt x="770" y="0"/>
                </a:lnTo>
                <a:lnTo>
                  <a:pt x="770" y="1392"/>
                </a:lnTo>
                <a:lnTo>
                  <a:pt x="0" y="1116"/>
                </a:lnTo>
                <a:lnTo>
                  <a:pt x="0" y="19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34510"/>
                  <a:invGamma/>
                </a:schemeClr>
              </a:gs>
              <a:gs pos="100000">
                <a:schemeClr val="accent2">
                  <a:alpha val="70000"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158" name="Picture 86" descr="Picture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b="6425"/>
          <a:stretch>
            <a:fillRect/>
          </a:stretch>
        </p:blipFill>
        <p:spPr bwMode="gray">
          <a:xfrm>
            <a:off x="8229600" y="3419475"/>
            <a:ext cx="681038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0" name="Freeform 78"/>
          <p:cNvSpPr>
            <a:spLocks/>
          </p:cNvSpPr>
          <p:nvPr/>
        </p:nvSpPr>
        <p:spPr bwMode="gray">
          <a:xfrm>
            <a:off x="3575050" y="1878013"/>
            <a:ext cx="4538663" cy="4191000"/>
          </a:xfrm>
          <a:custGeom>
            <a:avLst/>
            <a:gdLst>
              <a:gd name="T0" fmla="*/ 4 w 2740"/>
              <a:gd name="T1" fmla="*/ 0 h 2636"/>
              <a:gd name="T2" fmla="*/ 2740 w 2740"/>
              <a:gd name="T3" fmla="*/ 634 h 2636"/>
              <a:gd name="T4" fmla="*/ 2740 w 2740"/>
              <a:gd name="T5" fmla="*/ 1577 h 2636"/>
              <a:gd name="T6" fmla="*/ 0 w 2740"/>
              <a:gd name="T7" fmla="*/ 2636 h 2636"/>
              <a:gd name="T8" fmla="*/ 4 w 2740"/>
              <a:gd name="T9" fmla="*/ 0 h 2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0" h="2636">
                <a:moveTo>
                  <a:pt x="4" y="0"/>
                </a:moveTo>
                <a:lnTo>
                  <a:pt x="2740" y="634"/>
                </a:lnTo>
                <a:lnTo>
                  <a:pt x="2740" y="1577"/>
                </a:lnTo>
                <a:lnTo>
                  <a:pt x="0" y="2636"/>
                </a:lnTo>
                <a:lnTo>
                  <a:pt x="4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725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5" name="AutoShape 43"/>
          <p:cNvSpPr>
            <a:spLocks noChangeArrowheads="1"/>
          </p:cNvSpPr>
          <p:nvPr/>
        </p:nvSpPr>
        <p:spPr bwMode="gray">
          <a:xfrm rot="1529854">
            <a:off x="5143500" y="4243388"/>
            <a:ext cx="368300" cy="1752600"/>
          </a:xfrm>
          <a:prstGeom prst="upArrow">
            <a:avLst>
              <a:gd name="adj1" fmla="val 47852"/>
              <a:gd name="adj2" fmla="val 8929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17" name="AutoShape 45"/>
          <p:cNvSpPr>
            <a:spLocks noChangeArrowheads="1"/>
          </p:cNvSpPr>
          <p:nvPr/>
        </p:nvSpPr>
        <p:spPr bwMode="gray">
          <a:xfrm rot="1529854">
            <a:off x="4592638" y="3127375"/>
            <a:ext cx="533400" cy="3048000"/>
          </a:xfrm>
          <a:prstGeom prst="upArrow">
            <a:avLst>
              <a:gd name="adj1" fmla="val 47852"/>
              <a:gd name="adj2" fmla="val 107222"/>
            </a:avLst>
          </a:prstGeom>
          <a:solidFill>
            <a:srgbClr val="F6831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16" name="AutoShape 44"/>
          <p:cNvSpPr>
            <a:spLocks noChangeArrowheads="1"/>
          </p:cNvSpPr>
          <p:nvPr/>
        </p:nvSpPr>
        <p:spPr bwMode="gray">
          <a:xfrm rot="1529854">
            <a:off x="4949825" y="3795713"/>
            <a:ext cx="398463" cy="2016125"/>
          </a:xfrm>
          <a:prstGeom prst="upArrow">
            <a:avLst>
              <a:gd name="adj1" fmla="val 47852"/>
              <a:gd name="adj2" fmla="val 94941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19" name="AutoShape 47"/>
          <p:cNvSpPr>
            <a:spLocks noChangeArrowheads="1"/>
          </p:cNvSpPr>
          <p:nvPr/>
        </p:nvSpPr>
        <p:spPr bwMode="gray">
          <a:xfrm rot="1529854">
            <a:off x="5600700" y="4371975"/>
            <a:ext cx="257175" cy="1066800"/>
          </a:xfrm>
          <a:prstGeom prst="upArrow">
            <a:avLst>
              <a:gd name="adj1" fmla="val 47852"/>
              <a:gd name="adj2" fmla="val 77835"/>
            </a:avLst>
          </a:prstGeom>
          <a:solidFill>
            <a:schemeClr val="accent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20" name="AutoShape 48"/>
          <p:cNvSpPr>
            <a:spLocks noChangeArrowheads="1"/>
          </p:cNvSpPr>
          <p:nvPr/>
        </p:nvSpPr>
        <p:spPr bwMode="gray">
          <a:xfrm rot="1529854">
            <a:off x="6111875" y="4210050"/>
            <a:ext cx="381000" cy="1087438"/>
          </a:xfrm>
          <a:prstGeom prst="upArrow">
            <a:avLst>
              <a:gd name="adj1" fmla="val 47852"/>
              <a:gd name="adj2" fmla="val 53555"/>
            </a:avLst>
          </a:prstGeom>
          <a:solidFill>
            <a:schemeClr val="folHlink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21" name="AutoShape 49"/>
          <p:cNvSpPr>
            <a:spLocks noChangeArrowheads="1"/>
          </p:cNvSpPr>
          <p:nvPr/>
        </p:nvSpPr>
        <p:spPr bwMode="gray">
          <a:xfrm rot="1529854">
            <a:off x="5761038" y="4838700"/>
            <a:ext cx="252412" cy="466725"/>
          </a:xfrm>
          <a:prstGeom prst="upArrow">
            <a:avLst>
              <a:gd name="adj1" fmla="val 43972"/>
              <a:gd name="adj2" fmla="val 92205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138" name="Group 66"/>
          <p:cNvGrpSpPr>
            <a:grpSpLocks/>
          </p:cNvGrpSpPr>
          <p:nvPr/>
        </p:nvGrpSpPr>
        <p:grpSpPr bwMode="auto">
          <a:xfrm>
            <a:off x="6400800" y="2432050"/>
            <a:ext cx="1185863" cy="1414463"/>
            <a:chOff x="4320" y="1200"/>
            <a:chExt cx="672" cy="960"/>
          </a:xfrm>
        </p:grpSpPr>
        <p:sp>
          <p:nvSpPr>
            <p:cNvPr id="3123" name="AutoShape 51"/>
            <p:cNvSpPr>
              <a:spLocks noChangeArrowheads="1"/>
            </p:cNvSpPr>
            <p:nvPr userDrawn="1"/>
          </p:nvSpPr>
          <p:spPr bwMode="gray">
            <a:xfrm rot="1529854" flipH="1" flipV="1">
              <a:off x="4368" y="1200"/>
              <a:ext cx="232" cy="960"/>
            </a:xfrm>
            <a:prstGeom prst="upArrow">
              <a:avLst>
                <a:gd name="adj1" fmla="val 47852"/>
                <a:gd name="adj2" fmla="val 77644"/>
              </a:avLst>
            </a:prstGeom>
            <a:solidFill>
              <a:srgbClr val="FFFFFF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24" name="AutoShape 52"/>
            <p:cNvSpPr>
              <a:spLocks noChangeArrowheads="1"/>
            </p:cNvSpPr>
            <p:nvPr userDrawn="1"/>
          </p:nvSpPr>
          <p:spPr bwMode="gray">
            <a:xfrm rot="1529854" flipH="1" flipV="1">
              <a:off x="4626" y="1250"/>
              <a:ext cx="174" cy="672"/>
            </a:xfrm>
            <a:prstGeom prst="upArrow">
              <a:avLst>
                <a:gd name="adj1" fmla="val 47852"/>
                <a:gd name="adj2" fmla="val 72467"/>
              </a:avLst>
            </a:prstGeom>
            <a:solidFill>
              <a:srgbClr val="FFFFFF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25" name="AutoShape 53"/>
            <p:cNvSpPr>
              <a:spLocks noChangeArrowheads="1"/>
            </p:cNvSpPr>
            <p:nvPr userDrawn="1"/>
          </p:nvSpPr>
          <p:spPr bwMode="gray">
            <a:xfrm rot="1529854" flipH="1" flipV="1">
              <a:off x="4820" y="1344"/>
              <a:ext cx="172" cy="300"/>
            </a:xfrm>
            <a:prstGeom prst="upArrow">
              <a:avLst>
                <a:gd name="adj1" fmla="val 38870"/>
                <a:gd name="adj2" fmla="val 62468"/>
              </a:avLst>
            </a:prstGeom>
            <a:solidFill>
              <a:srgbClr val="FFFFFF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26" name="AutoShape 54"/>
            <p:cNvSpPr>
              <a:spLocks noChangeArrowheads="1"/>
            </p:cNvSpPr>
            <p:nvPr userDrawn="1"/>
          </p:nvSpPr>
          <p:spPr bwMode="gray">
            <a:xfrm rot="1529854" flipH="1" flipV="1">
              <a:off x="4320" y="1248"/>
              <a:ext cx="172" cy="300"/>
            </a:xfrm>
            <a:prstGeom prst="upArrow">
              <a:avLst>
                <a:gd name="adj1" fmla="val 38870"/>
                <a:gd name="adj2" fmla="val 62468"/>
              </a:avLst>
            </a:prstGeom>
            <a:solidFill>
              <a:srgbClr val="FFFFFF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103" name="Rectangle 31"/>
          <p:cNvSpPr>
            <a:spLocks noChangeArrowheads="1"/>
          </p:cNvSpPr>
          <p:nvPr/>
        </p:nvSpPr>
        <p:spPr bwMode="gray">
          <a:xfrm>
            <a:off x="-11113" y="1878013"/>
            <a:ext cx="3586163" cy="4246163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40392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146" name="Picture 74" descr="Picture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b="6302"/>
          <a:stretch>
            <a:fillRect/>
          </a:stretch>
        </p:blipFill>
        <p:spPr bwMode="gray">
          <a:xfrm>
            <a:off x="0" y="2524125"/>
            <a:ext cx="2022475" cy="35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43" name="AutoShape 71"/>
          <p:cNvSpPr>
            <a:spLocks noChangeArrowheads="1"/>
          </p:cNvSpPr>
          <p:nvPr/>
        </p:nvSpPr>
        <p:spPr bwMode="gray">
          <a:xfrm rot="1529854">
            <a:off x="1787525" y="3822700"/>
            <a:ext cx="636588" cy="2443163"/>
          </a:xfrm>
          <a:prstGeom prst="upArrow">
            <a:avLst>
              <a:gd name="adj1" fmla="val 47852"/>
              <a:gd name="adj2" fmla="val 72014"/>
            </a:avLst>
          </a:prstGeom>
          <a:solidFill>
            <a:srgbClr val="FFFFFF">
              <a:alpha val="1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gray">
          <a:xfrm>
            <a:off x="4114800" y="6096000"/>
            <a:ext cx="1098550" cy="427038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3160" name="AutoShape 88"/>
          <p:cNvSpPr>
            <a:spLocks noChangeArrowheads="1"/>
          </p:cNvSpPr>
          <p:nvPr/>
        </p:nvSpPr>
        <p:spPr bwMode="gray">
          <a:xfrm rot="1529854">
            <a:off x="3687763" y="5287963"/>
            <a:ext cx="263525" cy="876300"/>
          </a:xfrm>
          <a:prstGeom prst="upArrow">
            <a:avLst>
              <a:gd name="adj1" fmla="val 47852"/>
              <a:gd name="adj2" fmla="val 62396"/>
            </a:avLst>
          </a:prstGeom>
          <a:solidFill>
            <a:schemeClr val="folHlink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gray">
          <a:xfrm rot="1529854">
            <a:off x="4025900" y="4506913"/>
            <a:ext cx="441325" cy="1600200"/>
          </a:xfrm>
          <a:prstGeom prst="upArrow">
            <a:avLst>
              <a:gd name="adj1" fmla="val 47852"/>
              <a:gd name="adj2" fmla="val 68036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54" name="Freeform 82"/>
          <p:cNvSpPr>
            <a:spLocks/>
          </p:cNvSpPr>
          <p:nvPr/>
        </p:nvSpPr>
        <p:spPr bwMode="gray">
          <a:xfrm>
            <a:off x="-11113" y="4368800"/>
            <a:ext cx="9155113" cy="2484438"/>
          </a:xfrm>
          <a:custGeom>
            <a:avLst/>
            <a:gdLst>
              <a:gd name="T0" fmla="*/ 2263 w 5767"/>
              <a:gd name="T1" fmla="*/ 1065 h 1565"/>
              <a:gd name="T2" fmla="*/ 5118 w 5767"/>
              <a:gd name="T3" fmla="*/ 0 h 1565"/>
              <a:gd name="T4" fmla="*/ 5760 w 5767"/>
              <a:gd name="T5" fmla="*/ 269 h 1565"/>
              <a:gd name="T6" fmla="*/ 5767 w 5767"/>
              <a:gd name="T7" fmla="*/ 1565 h 1565"/>
              <a:gd name="T8" fmla="*/ 0 w 5767"/>
              <a:gd name="T9" fmla="*/ 1565 h 1565"/>
              <a:gd name="T10" fmla="*/ 7 w 5767"/>
              <a:gd name="T11" fmla="*/ 1065 h 1565"/>
              <a:gd name="T12" fmla="*/ 2263 w 5767"/>
              <a:gd name="T13" fmla="*/ 1065 h 1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7" h="1565">
                <a:moveTo>
                  <a:pt x="2263" y="1065"/>
                </a:moveTo>
                <a:lnTo>
                  <a:pt x="5118" y="0"/>
                </a:lnTo>
                <a:lnTo>
                  <a:pt x="5760" y="269"/>
                </a:lnTo>
                <a:lnTo>
                  <a:pt x="5767" y="1565"/>
                </a:lnTo>
                <a:lnTo>
                  <a:pt x="0" y="1565"/>
                </a:lnTo>
                <a:lnTo>
                  <a:pt x="7" y="1065"/>
                </a:lnTo>
                <a:lnTo>
                  <a:pt x="2263" y="10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132" name="Group 60"/>
          <p:cNvGrpSpPr>
            <a:grpSpLocks/>
          </p:cNvGrpSpPr>
          <p:nvPr/>
        </p:nvGrpSpPr>
        <p:grpSpPr bwMode="auto">
          <a:xfrm>
            <a:off x="215900" y="2971800"/>
            <a:ext cx="3378200" cy="3886200"/>
            <a:chOff x="912" y="1536"/>
            <a:chExt cx="1728" cy="2112"/>
          </a:xfrm>
        </p:grpSpPr>
        <p:pic>
          <p:nvPicPr>
            <p:cNvPr id="3128" name="Picture 56" descr="light_shadow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12" y="1536"/>
              <a:ext cx="1728" cy="2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08" name="Picture 36" descr="wiz_biz01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310"/>
            <a:stretch>
              <a:fillRect/>
            </a:stretch>
          </p:blipFill>
          <p:spPr bwMode="gray">
            <a:xfrm>
              <a:off x="1248" y="1776"/>
              <a:ext cx="1033" cy="1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59" name="Picture 87" descr="wiz_biz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368925" y="1295400"/>
            <a:ext cx="36988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28090" y="5652957"/>
            <a:ext cx="4419600" cy="6096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ru-RU" noProof="0" dirty="0" smtClean="0"/>
              <a:t>Образец подзаголовка</a:t>
            </a:r>
            <a:endParaRPr lang="en-US" noProof="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81000" y="6245225"/>
            <a:ext cx="2133600" cy="47625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0C2DFA35-CA0C-4C21-BD7B-41AA9ECDD13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1218" y="260648"/>
            <a:ext cx="7315200" cy="648072"/>
          </a:xfrm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ru-RU" noProof="0" dirty="0" smtClean="0"/>
              <a:t>Образец заголовка</a:t>
            </a:r>
            <a:endParaRPr lang="en-US" noProof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3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-4.07407E-6 L -0.00122 -0.05301 " pathEditMode="relative" rAng="0" ptsTypes="AA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662"/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3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55" presetID="1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56" dur="5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9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67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121 -0.05299 L -0.04028 -0.62587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2" y="-2864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4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7" grpId="0" animBg="1"/>
      <p:bldP spid="3150" grpId="0" animBg="1"/>
      <p:bldP spid="3115" grpId="0" animBg="1"/>
      <p:bldP spid="3117" grpId="0" animBg="1"/>
      <p:bldP spid="3116" grpId="0" animBg="1"/>
      <p:bldP spid="3119" grpId="0" animBg="1"/>
      <p:bldP spid="3120" grpId="0" animBg="1"/>
      <p:bldP spid="3121" grpId="0" animBg="1"/>
      <p:bldP spid="3103" grpId="0" animBg="1"/>
      <p:bldP spid="3160" grpId="0" animBg="1"/>
      <p:bldP spid="3114" grpId="0" animBg="1"/>
      <p:bldP spid="3075" grpId="0" build="p">
        <p:tmplLst>
          <p:tmpl lvl="1">
            <p:tnLst>
              <p:par>
                <p:cTn presetID="34" presetClass="emph" presetSubtype="0" fill="hold" nodeType="withEffect">
                  <p:stCondLst>
                    <p:cond delay="2000"/>
                  </p:stCondLst>
                  <p:iterate type="lt">
                    <p:tmPct val="10000"/>
                  </p:iterate>
                  <p:childTnLst>
                    <p:animMotion origin="layout" path="M 3.33333E-6 -4.07407E-6 L -0.00122 -0.05301 " pathEditMode="relative" rAng="0" ptsTypes="AA">
                      <p:cBhvr>
                        <p:cTn dur="250" accel="50000" decel="50000" autoRev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9" y="-2662"/>
                    </p:animMotion>
                    <p:animRot by="1500000">
                      <p:cBhvr>
                        <p:cTn dur="125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r</p:attrName>
                        </p:attrNameLst>
                      </p:cBhvr>
                    </p:animRot>
                    <p:animRot by="-1500000">
                      <p:cBhvr>
                        <p:cTn dur="125" fill="hold">
                          <p:stCondLst>
                            <p:cond delay="125"/>
                          </p:stCondLst>
                        </p:cTn>
                        <p:tgtEl>
                          <p:spTgt spid="3075"/>
                        </p:tgtEl>
                        <p:attrNameLst>
                          <p:attrName>r</p:attrName>
                        </p:attrNameLst>
                      </p:cBhvr>
                    </p:animRot>
                    <p:animRot by="-1500000">
                      <p:cBhvr>
                        <p:cTn dur="125" fill="hold">
                          <p:stCondLst>
                            <p:cond delay="250"/>
                          </p:stCondLst>
                        </p:cTn>
                        <p:tgtEl>
                          <p:spTgt spid="3075"/>
                        </p:tgtEl>
                        <p:attrNameLst>
                          <p:attrName>r</p:attrName>
                        </p:attrNameLst>
                      </p:cBhvr>
                    </p:animRot>
                    <p:animRot by="1500000">
                      <p:cBhvr>
                        <p:cTn dur="125" fill="hold">
                          <p:stCondLst>
                            <p:cond delay="375"/>
                          </p:stCondLst>
                        </p:cTn>
                        <p:tgtEl>
                          <p:spTgt spid="3075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  <p:bldP spid="3075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iterate type="lt">
                    <p:tmPct val="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0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75" grpId="3" build="p">
        <p:tmplLst>
          <p:tmpl lvl="1">
            <p:tnLst>
              <p:par>
                <p:cTn presetID="0" presetClass="path" presetSubtype="0" accel="50000" decel="50000" fill="hold" nodeType="afterEffect">
                  <p:stCondLst>
                    <p:cond delay="0"/>
                  </p:stCondLst>
                  <p:iterate type="lt">
                    <p:tmPct val="0"/>
                  </p:iterate>
                  <p:childTnLst>
                    <p:animMotion origin="layout" path="M -0.00121 -0.05299 L -0.04028 -0.62587 " pathEditMode="relative" rAng="0" ptsTypes="AA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1962" y="-28644"/>
                    </p:animMotion>
                  </p:childTnLst>
                </p:cTn>
              </p:par>
            </p:tnLst>
          </p:tmpl>
        </p:tmplLst>
      </p:bldP>
      <p:bldP spid="3075" grpId="4" build="p">
        <p:tmplLst>
          <p:tmpl lvl="1">
            <p:tnLst>
              <p:par>
                <p:cTn presetID="12" presetClass="entr" presetSubtype="8" fill="hold" nodeType="withEffect">
                  <p:stCondLst>
                    <p:cond delay="700"/>
                  </p:stCondLst>
                  <p:iterate type="lt">
                    <p:tmPct val="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Left)">
                      <p:cBhvr>
                        <p:cTn dur="500"/>
                        <p:tgtEl>
                          <p:spTgt spid="30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75" grpId="5" build="p">
        <p:tmplLst>
          <p:tmpl lvl="1">
            <p:tnLst>
              <p:par>
                <p:cTn presetID="29" presetClass="exit" presetSubtype="0" fill="hold" nodeType="withEffect">
                  <p:stCondLst>
                    <p:cond delay="0"/>
                  </p:stCondLst>
                  <p:iterate type="lt">
                    <p:tmPct val="0"/>
                  </p:iterate>
                  <p:childTnLst>
                    <p:anim calcmode="lin" valueType="num">
                      <p:cBhvr>
                        <p:cTn dur="1000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ppt_x"/>
                          </p:val>
                        </p:tav>
                        <p:tav tm="100000">
                          <p:val>
                            <p:strVal val="ppt_x-.2"/>
                          </p:val>
                        </p:tav>
                      </p:tavLst>
                    </p:anim>
                    <p:anim calcmode="lin" valueType="num">
                      <p:cBhvr>
                        <p:cTn dur="1000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ppt_y"/>
                          </p:val>
                        </p:tav>
                        <p:tav tm="100000">
                          <p:val>
                            <p:strVal val="ppt_y"/>
                          </p:val>
                        </p:tav>
                      </p:tavLst>
                    </p:anim>
                    <p:animEffect transition="out" filter="fade">
                      <p:cBhvr>
                        <p:cTn dur="1000"/>
                        <p:tgtEl>
                          <p:spTgt spid="307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C1986-2687-4D4E-AD03-B8DB5987F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0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A058B-2C71-492D-A168-CFC5D8DF45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5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85BA0-5B79-459A-B25F-14E1B1163D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95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5D9EA-6DB3-4A96-A05E-457751A8CA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60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64ED1-9056-46D8-BA9E-0BD47E1782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2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8F3D8-EE1F-4501-9487-B46752EFF6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90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A2DA1-EA9D-48BF-A057-5DBA9AFE9B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40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97EA0-053C-4F9F-B114-9F5A1D34F9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5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047ECC-6481-408B-BED7-3A2373F3B5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1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8425"/>
            <a:ext cx="2057400" cy="6226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8425"/>
            <a:ext cx="6019800" cy="6226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22508-2767-4677-8443-4ABA557F7B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6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36E2394B-B244-4135-8A48-A6AEF70FB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02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CC38931F-7EBF-40AA-B734-EF8B620935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26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AC4A2C11-9515-4768-90EB-EB21701157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71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08B03DCD-BC4E-4232-99C2-1BE6227DE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4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Freeform 26"/>
          <p:cNvSpPr>
            <a:spLocks/>
          </p:cNvSpPr>
          <p:nvPr/>
        </p:nvSpPr>
        <p:spPr bwMode="gray">
          <a:xfrm>
            <a:off x="8685213" y="763588"/>
            <a:ext cx="511175" cy="5697537"/>
          </a:xfrm>
          <a:custGeom>
            <a:avLst/>
            <a:gdLst>
              <a:gd name="T0" fmla="*/ 1 w 417"/>
              <a:gd name="T1" fmla="*/ 231 h 3438"/>
              <a:gd name="T2" fmla="*/ 417 w 417"/>
              <a:gd name="T3" fmla="*/ 0 h 3438"/>
              <a:gd name="T4" fmla="*/ 397 w 417"/>
              <a:gd name="T5" fmla="*/ 3208 h 3438"/>
              <a:gd name="T6" fmla="*/ 0 w 417"/>
              <a:gd name="T7" fmla="*/ 3438 h 3438"/>
              <a:gd name="T8" fmla="*/ 1 w 417"/>
              <a:gd name="T9" fmla="*/ 231 h 3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7" h="3438">
                <a:moveTo>
                  <a:pt x="1" y="231"/>
                </a:moveTo>
                <a:lnTo>
                  <a:pt x="417" y="0"/>
                </a:lnTo>
                <a:lnTo>
                  <a:pt x="397" y="3208"/>
                </a:lnTo>
                <a:lnTo>
                  <a:pt x="0" y="3438"/>
                </a:lnTo>
                <a:lnTo>
                  <a:pt x="1" y="231"/>
                </a:lnTo>
                <a:close/>
              </a:path>
            </a:pathLst>
          </a:custGeom>
          <a:solidFill>
            <a:schemeClr val="accent2">
              <a:alpha val="16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gray">
          <a:xfrm>
            <a:off x="0" y="1155700"/>
            <a:ext cx="8683625" cy="5308600"/>
          </a:xfrm>
          <a:prstGeom prst="rect">
            <a:avLst/>
          </a:prstGeom>
          <a:solidFill>
            <a:schemeClr val="folHlink">
              <a:alpha val="2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6002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67475"/>
            <a:ext cx="21336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467475"/>
            <a:ext cx="28956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467475"/>
            <a:ext cx="21336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fld id="{E2E1FF69-16CA-415C-BF86-33D19307A7C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0" name="Picture 16" descr="Picture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b="6302"/>
          <a:stretch>
            <a:fillRect/>
          </a:stretch>
        </p:blipFill>
        <p:spPr bwMode="gray">
          <a:xfrm>
            <a:off x="609600" y="3294063"/>
            <a:ext cx="2022475" cy="356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AutoShape 20"/>
          <p:cNvSpPr>
            <a:spLocks noChangeArrowheads="1"/>
          </p:cNvSpPr>
          <p:nvPr/>
        </p:nvSpPr>
        <p:spPr bwMode="gray">
          <a:xfrm rot="5400000">
            <a:off x="577850" y="-196850"/>
            <a:ext cx="520700" cy="1676400"/>
          </a:xfrm>
          <a:prstGeom prst="upArrow">
            <a:avLst>
              <a:gd name="adj1" fmla="val 47852"/>
              <a:gd name="adj2" fmla="val 60411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5" name="AutoShape 21"/>
          <p:cNvSpPr>
            <a:spLocks noChangeArrowheads="1"/>
          </p:cNvSpPr>
          <p:nvPr/>
        </p:nvSpPr>
        <p:spPr bwMode="gray">
          <a:xfrm rot="5400000">
            <a:off x="268287" y="-192087"/>
            <a:ext cx="682625" cy="1219200"/>
          </a:xfrm>
          <a:prstGeom prst="upArrow">
            <a:avLst>
              <a:gd name="adj1" fmla="val 44657"/>
              <a:gd name="adj2" fmla="val 52325"/>
            </a:avLst>
          </a:prstGeom>
          <a:solidFill>
            <a:srgbClr val="F6831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6" name="AutoShape 22"/>
          <p:cNvSpPr>
            <a:spLocks noChangeArrowheads="1"/>
          </p:cNvSpPr>
          <p:nvPr/>
        </p:nvSpPr>
        <p:spPr bwMode="gray">
          <a:xfrm rot="5400000">
            <a:off x="423069" y="270669"/>
            <a:ext cx="381000" cy="1211262"/>
          </a:xfrm>
          <a:prstGeom prst="upArrow">
            <a:avLst>
              <a:gd name="adj1" fmla="val 47852"/>
              <a:gd name="adj2" fmla="val 59654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7" name="AutoShape 23"/>
          <p:cNvSpPr>
            <a:spLocks noChangeArrowheads="1"/>
          </p:cNvSpPr>
          <p:nvPr/>
        </p:nvSpPr>
        <p:spPr bwMode="gray">
          <a:xfrm rot="5400000">
            <a:off x="101600" y="550863"/>
            <a:ext cx="273050" cy="476250"/>
          </a:xfrm>
          <a:prstGeom prst="upArrow">
            <a:avLst>
              <a:gd name="adj1" fmla="val 38870"/>
              <a:gd name="adj2" fmla="val 62468"/>
            </a:avLst>
          </a:prstGeom>
          <a:solidFill>
            <a:srgbClr val="F6831A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0" y="65088"/>
            <a:ext cx="1371600" cy="1535112"/>
            <a:chOff x="912" y="1536"/>
            <a:chExt cx="1728" cy="2112"/>
          </a:xfrm>
        </p:grpSpPr>
        <p:pic>
          <p:nvPicPr>
            <p:cNvPr id="1042" name="Picture 18" descr="light_shadow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12" y="1536"/>
              <a:ext cx="1728" cy="2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3" name="Picture 19" descr="wiz_biz01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310"/>
            <a:stretch>
              <a:fillRect/>
            </a:stretch>
          </p:blipFill>
          <p:spPr bwMode="gray">
            <a:xfrm>
              <a:off x="1248" y="1776"/>
              <a:ext cx="1033" cy="1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1752600" y="98425"/>
            <a:ext cx="6858000" cy="107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1049" name="Picture 25" descr="Picture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5" b="6302"/>
          <a:stretch>
            <a:fillRect/>
          </a:stretch>
        </p:blipFill>
        <p:spPr bwMode="gray">
          <a:xfrm>
            <a:off x="0" y="4114800"/>
            <a:ext cx="1219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emf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404664"/>
            <a:ext cx="8136904" cy="762000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ПРЕДПРИНИМАТЕЛЬСКАЯ ДЕЯТЕЛЬНОСТЬ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5085184"/>
            <a:ext cx="7416824" cy="609600"/>
          </a:xfrm>
        </p:spPr>
        <p:txBody>
          <a:bodyPr anchor="ctr"/>
          <a:lstStyle/>
          <a:p>
            <a:r>
              <a:rPr lang="ru-RU" sz="2400" dirty="0" smtClean="0"/>
              <a:t>ПРАВОВЫЕ ОСНОВЫ. СЛАГАЕМЫЕ УСПЕХА В БИЗНЕСЕ.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89" name="Picture 49" descr="arrow_metal01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2543175" cy="3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2" name="Line 2"/>
          <p:cNvSpPr>
            <a:spLocks noChangeShapeType="1"/>
          </p:cNvSpPr>
          <p:nvPr/>
        </p:nvSpPr>
        <p:spPr bwMode="black">
          <a:xfrm>
            <a:off x="2928938" y="5543550"/>
            <a:ext cx="4800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black">
          <a:xfrm>
            <a:off x="3246594" y="5136008"/>
            <a:ext cx="35528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2400" b="0" dirty="0" smtClean="0"/>
              <a:t>5. Основы маркетинга.</a:t>
            </a:r>
            <a:endParaRPr lang="en-US" sz="2400" b="0" dirty="0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black">
          <a:xfrm>
            <a:off x="2971800" y="2743200"/>
            <a:ext cx="4800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ПЛАН:</a:t>
            </a:r>
            <a:endParaRPr lang="en-US" dirty="0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black">
          <a:xfrm>
            <a:off x="3217058" y="1931115"/>
            <a:ext cx="524114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400" b="0" dirty="0" smtClean="0"/>
              <a:t>1. Правовые основы </a:t>
            </a:r>
            <a:r>
              <a:rPr lang="ru-RU" sz="2400" b="0" dirty="0" err="1" smtClean="0"/>
              <a:t>предпринима-тельства</a:t>
            </a:r>
            <a:r>
              <a:rPr lang="ru-RU" sz="2400" b="0" dirty="0" smtClean="0"/>
              <a:t>.</a:t>
            </a:r>
            <a:endParaRPr lang="en-US" sz="2400" b="0" dirty="0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black">
          <a:xfrm>
            <a:off x="3462338" y="3429000"/>
            <a:ext cx="4800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black">
          <a:xfrm>
            <a:off x="3690494" y="2680336"/>
            <a:ext cx="50171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400" b="0" dirty="0" smtClean="0"/>
              <a:t>2. Организационно-правовые формы предпринимательства.</a:t>
            </a:r>
            <a:endParaRPr lang="en-US" sz="2400" b="0" dirty="0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black">
          <a:xfrm>
            <a:off x="3657600" y="4154488"/>
            <a:ext cx="4800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black">
          <a:xfrm>
            <a:off x="3936480" y="3413004"/>
            <a:ext cx="44770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400" b="0" dirty="0" smtClean="0"/>
              <a:t>3. Источники </a:t>
            </a:r>
            <a:r>
              <a:rPr lang="ru-RU" sz="2400" b="0" dirty="0" err="1" smtClean="0"/>
              <a:t>финансирова-ния</a:t>
            </a:r>
            <a:r>
              <a:rPr lang="ru-RU" sz="2400" b="0" dirty="0" smtClean="0"/>
              <a:t> в бизнесе.</a:t>
            </a:r>
            <a:endParaRPr lang="en-US" sz="2400" b="0" dirty="0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black">
          <a:xfrm>
            <a:off x="3462338" y="4876800"/>
            <a:ext cx="4800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black">
          <a:xfrm>
            <a:off x="3721067" y="4135316"/>
            <a:ext cx="484637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400" b="0" dirty="0" smtClean="0"/>
              <a:t>4. Основные принципы менеджмента.</a:t>
            </a:r>
            <a:endParaRPr lang="en-US" sz="2400" b="0" dirty="0"/>
          </a:p>
        </p:txBody>
      </p:sp>
      <p:grpSp>
        <p:nvGrpSpPr>
          <p:cNvPr id="35934" name="Group 94"/>
          <p:cNvGrpSpPr>
            <a:grpSpLocks/>
          </p:cNvGrpSpPr>
          <p:nvPr/>
        </p:nvGrpSpPr>
        <p:grpSpPr bwMode="auto">
          <a:xfrm>
            <a:off x="2790825" y="2362200"/>
            <a:ext cx="393700" cy="393700"/>
            <a:chOff x="2543" y="1006"/>
            <a:chExt cx="416" cy="416"/>
          </a:xfrm>
        </p:grpSpPr>
        <p:sp>
          <p:nvSpPr>
            <p:cNvPr id="35892" name="Oval 52"/>
            <p:cNvSpPr>
              <a:spLocks noChangeArrowheads="1"/>
            </p:cNvSpPr>
            <p:nvPr/>
          </p:nvSpPr>
          <p:spPr bwMode="gray">
            <a:xfrm>
              <a:off x="2543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893" name="Group 53"/>
            <p:cNvGrpSpPr>
              <a:grpSpLocks/>
            </p:cNvGrpSpPr>
            <p:nvPr/>
          </p:nvGrpSpPr>
          <p:grpSpPr bwMode="auto">
            <a:xfrm rot="-2288454">
              <a:off x="2578" y="1034"/>
              <a:ext cx="348" cy="356"/>
              <a:chOff x="887" y="2040"/>
              <a:chExt cx="433" cy="422"/>
            </a:xfrm>
          </p:grpSpPr>
          <p:pic>
            <p:nvPicPr>
              <p:cNvPr id="35894" name="Picture 54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895" name="Oval 5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accent1">
                      <a:alpha val="75000"/>
                    </a:schemeClr>
                  </a:gs>
                  <a:gs pos="100000">
                    <a:schemeClr val="accent1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5896" name="Picture 56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897" name="Picture 5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2570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933" name="Group 93"/>
          <p:cNvGrpSpPr>
            <a:grpSpLocks/>
          </p:cNvGrpSpPr>
          <p:nvPr/>
        </p:nvGrpSpPr>
        <p:grpSpPr bwMode="auto">
          <a:xfrm>
            <a:off x="3325813" y="3049588"/>
            <a:ext cx="393700" cy="393700"/>
            <a:chOff x="3071" y="1006"/>
            <a:chExt cx="416" cy="416"/>
          </a:xfrm>
        </p:grpSpPr>
        <p:sp>
          <p:nvSpPr>
            <p:cNvPr id="35902" name="Oval 62"/>
            <p:cNvSpPr>
              <a:spLocks noChangeArrowheads="1"/>
            </p:cNvSpPr>
            <p:nvPr/>
          </p:nvSpPr>
          <p:spPr bwMode="gray">
            <a:xfrm>
              <a:off x="3071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903" name="Group 63"/>
            <p:cNvGrpSpPr>
              <a:grpSpLocks/>
            </p:cNvGrpSpPr>
            <p:nvPr/>
          </p:nvGrpSpPr>
          <p:grpSpPr bwMode="auto">
            <a:xfrm rot="-2288454">
              <a:off x="3106" y="1034"/>
              <a:ext cx="348" cy="356"/>
              <a:chOff x="887" y="2040"/>
              <a:chExt cx="433" cy="422"/>
            </a:xfrm>
          </p:grpSpPr>
          <p:pic>
            <p:nvPicPr>
              <p:cNvPr id="35904" name="Picture 64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905" name="Oval 6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accent2">
                      <a:alpha val="75000"/>
                    </a:schemeClr>
                  </a:gs>
                  <a:gs pos="100000">
                    <a:schemeClr val="accent2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5906" name="Picture 66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926" name="Picture 8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3098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932" name="Group 92"/>
          <p:cNvGrpSpPr>
            <a:grpSpLocks/>
          </p:cNvGrpSpPr>
          <p:nvPr/>
        </p:nvGrpSpPr>
        <p:grpSpPr bwMode="auto">
          <a:xfrm>
            <a:off x="3494088" y="3771900"/>
            <a:ext cx="393700" cy="393700"/>
            <a:chOff x="3647" y="1006"/>
            <a:chExt cx="416" cy="416"/>
          </a:xfrm>
        </p:grpSpPr>
        <p:sp>
          <p:nvSpPr>
            <p:cNvPr id="35907" name="Oval 67"/>
            <p:cNvSpPr>
              <a:spLocks noChangeArrowheads="1"/>
            </p:cNvSpPr>
            <p:nvPr/>
          </p:nvSpPr>
          <p:spPr bwMode="gray">
            <a:xfrm>
              <a:off x="3647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908" name="Group 68"/>
            <p:cNvGrpSpPr>
              <a:grpSpLocks/>
            </p:cNvGrpSpPr>
            <p:nvPr/>
          </p:nvGrpSpPr>
          <p:grpSpPr bwMode="auto">
            <a:xfrm rot="-2288454">
              <a:off x="3682" y="1034"/>
              <a:ext cx="348" cy="356"/>
              <a:chOff x="887" y="2040"/>
              <a:chExt cx="433" cy="422"/>
            </a:xfrm>
          </p:grpSpPr>
          <p:pic>
            <p:nvPicPr>
              <p:cNvPr id="35909" name="Picture 69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910" name="Oval 70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hlink">
                      <a:alpha val="75000"/>
                    </a:schemeClr>
                  </a:gs>
                  <a:gs pos="100000">
                    <a:schemeClr val="hlink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5911" name="Picture 71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927" name="Picture 8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3676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931" name="Group 91"/>
          <p:cNvGrpSpPr>
            <a:grpSpLocks/>
          </p:cNvGrpSpPr>
          <p:nvPr/>
        </p:nvGrpSpPr>
        <p:grpSpPr bwMode="auto">
          <a:xfrm>
            <a:off x="3276600" y="4484688"/>
            <a:ext cx="393700" cy="393700"/>
            <a:chOff x="4213" y="1006"/>
            <a:chExt cx="416" cy="416"/>
          </a:xfrm>
        </p:grpSpPr>
        <p:sp>
          <p:nvSpPr>
            <p:cNvPr id="35912" name="Oval 72"/>
            <p:cNvSpPr>
              <a:spLocks noChangeArrowheads="1"/>
            </p:cNvSpPr>
            <p:nvPr/>
          </p:nvSpPr>
          <p:spPr bwMode="gray">
            <a:xfrm>
              <a:off x="4213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913" name="Group 73"/>
            <p:cNvGrpSpPr>
              <a:grpSpLocks/>
            </p:cNvGrpSpPr>
            <p:nvPr/>
          </p:nvGrpSpPr>
          <p:grpSpPr bwMode="auto">
            <a:xfrm rot="-2288454">
              <a:off x="4248" y="1034"/>
              <a:ext cx="348" cy="356"/>
              <a:chOff x="887" y="2040"/>
              <a:chExt cx="433" cy="422"/>
            </a:xfrm>
          </p:grpSpPr>
          <p:pic>
            <p:nvPicPr>
              <p:cNvPr id="35914" name="Picture 74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915" name="Oval 7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folHlink">
                      <a:alpha val="75000"/>
                    </a:schemeClr>
                  </a:gs>
                  <a:gs pos="100000">
                    <a:schemeClr val="folHlink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5916" name="Picture 76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928" name="Picture 8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4240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930" name="Group 90"/>
          <p:cNvGrpSpPr>
            <a:grpSpLocks/>
          </p:cNvGrpSpPr>
          <p:nvPr/>
        </p:nvGrpSpPr>
        <p:grpSpPr bwMode="auto">
          <a:xfrm>
            <a:off x="2732088" y="5148263"/>
            <a:ext cx="393700" cy="393700"/>
            <a:chOff x="4803" y="1006"/>
            <a:chExt cx="416" cy="416"/>
          </a:xfrm>
        </p:grpSpPr>
        <p:sp>
          <p:nvSpPr>
            <p:cNvPr id="35921" name="Oval 81"/>
            <p:cNvSpPr>
              <a:spLocks noChangeArrowheads="1"/>
            </p:cNvSpPr>
            <p:nvPr/>
          </p:nvSpPr>
          <p:spPr bwMode="gray">
            <a:xfrm>
              <a:off x="4803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5922" name="Group 82"/>
            <p:cNvGrpSpPr>
              <a:grpSpLocks/>
            </p:cNvGrpSpPr>
            <p:nvPr/>
          </p:nvGrpSpPr>
          <p:grpSpPr bwMode="auto">
            <a:xfrm rot="-2288454">
              <a:off x="4838" y="1034"/>
              <a:ext cx="348" cy="356"/>
              <a:chOff x="887" y="2040"/>
              <a:chExt cx="433" cy="422"/>
            </a:xfrm>
          </p:grpSpPr>
          <p:pic>
            <p:nvPicPr>
              <p:cNvPr id="35923" name="Picture 83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924" name="Oval 84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rgbClr val="FB4F2D">
                  <a:alpha val="7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5925" name="Picture 85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929" name="Picture 8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4830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98425"/>
            <a:ext cx="6840760" cy="1074738"/>
          </a:xfrm>
        </p:spPr>
        <p:txBody>
          <a:bodyPr/>
          <a:lstStyle/>
          <a:p>
            <a:r>
              <a:rPr lang="ru-RU" sz="3200" b="0" dirty="0"/>
              <a:t>1. Правовые </a:t>
            </a:r>
            <a:r>
              <a:rPr lang="ru-RU" sz="3200" b="0" dirty="0" smtClean="0"/>
              <a:t>основы предпринимательства.</a:t>
            </a:r>
            <a:endParaRPr lang="en-US" sz="32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2507" y="1484784"/>
            <a:ext cx="8002785" cy="4293716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SzPct val="90000"/>
            </a:pPr>
            <a:r>
              <a:rPr lang="en-US" sz="2800" dirty="0"/>
              <a:t> </a:t>
            </a:r>
            <a:r>
              <a:rPr lang="ru-RU" sz="2800" b="1" dirty="0" smtClean="0"/>
              <a:t>Предпринимательство – это самостоятельная экономическая деятельность, направленная на получение прибыли.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SzPct val="90000"/>
              <a:buNone/>
            </a:pP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ru-RU" sz="2600" dirty="0" smtClean="0"/>
              <a:t>Экономический и социальный аспекты в предпринимательстве тесно связаны: </a:t>
            </a:r>
            <a:endParaRPr lang="ru-RU" sz="2600" dirty="0"/>
          </a:p>
          <a:p>
            <a:pPr marL="0" lvl="1" indent="95250">
              <a:lnSpc>
                <a:spcPct val="90000"/>
              </a:lnSpc>
              <a:spcBef>
                <a:spcPts val="0"/>
              </a:spcBef>
            </a:pPr>
            <a:r>
              <a:rPr lang="ru-RU" sz="2400" b="1" i="1" dirty="0" smtClean="0"/>
              <a:t>Экономический:</a:t>
            </a:r>
            <a:r>
              <a:rPr lang="ru-RU" sz="2400" dirty="0" smtClean="0"/>
              <a:t> желая получить прибыль </a:t>
            </a:r>
            <a:r>
              <a:rPr lang="ru-RU" sz="2400" dirty="0" err="1" smtClean="0"/>
              <a:t>предпринима-тель</a:t>
            </a:r>
            <a:r>
              <a:rPr lang="ru-RU" sz="2400" dirty="0" smtClean="0"/>
              <a:t> находит новые способы производства и сбыта.</a:t>
            </a:r>
          </a:p>
          <a:p>
            <a:pPr marL="0" lvl="1" indent="0">
              <a:lnSpc>
                <a:spcPct val="90000"/>
              </a:lnSpc>
              <a:spcBef>
                <a:spcPts val="0"/>
              </a:spcBef>
              <a:buNone/>
            </a:pPr>
            <a:endParaRPr lang="ru-RU" sz="2400" dirty="0" smtClean="0"/>
          </a:p>
          <a:p>
            <a:pPr marL="0" lvl="1" indent="95250">
              <a:lnSpc>
                <a:spcPct val="90000"/>
              </a:lnSpc>
              <a:spcBef>
                <a:spcPts val="0"/>
              </a:spcBef>
            </a:pPr>
            <a:r>
              <a:rPr lang="ru-RU" sz="2400" b="1" i="1" dirty="0" smtClean="0"/>
              <a:t>Социальный:</a:t>
            </a:r>
            <a:r>
              <a:rPr lang="ru-RU" sz="2400" dirty="0" smtClean="0"/>
              <a:t> в процессе труда воспроизводятся условия жизнедеятельности людей и общественные отношения.</a:t>
            </a:r>
            <a:endParaRPr lang="ru-RU" sz="2400" dirty="0" smtClean="0"/>
          </a:p>
        </p:txBody>
      </p:sp>
      <p:pic>
        <p:nvPicPr>
          <p:cNvPr id="36869" name="Picture 5" descr="num-1_t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5003800"/>
            <a:ext cx="1373187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055" y="5571565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Предпринимательское право в РФ –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самостоятельная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отрасль права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5" name="Group 3"/>
          <p:cNvGrpSpPr>
            <a:grpSpLocks/>
          </p:cNvGrpSpPr>
          <p:nvPr/>
        </p:nvGrpSpPr>
        <p:grpSpPr bwMode="auto">
          <a:xfrm>
            <a:off x="1308066" y="2314500"/>
            <a:ext cx="6248400" cy="990600"/>
            <a:chOff x="720" y="1392"/>
            <a:chExt cx="4058" cy="480"/>
          </a:xfrm>
        </p:grpSpPr>
        <p:sp>
          <p:nvSpPr>
            <p:cNvPr id="79876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2400" dirty="0" smtClean="0"/>
                <a:t>    </a:t>
              </a:r>
              <a:r>
                <a:rPr lang="ru-RU" sz="2400" b="0" dirty="0" smtClean="0"/>
                <a:t>общественные </a:t>
              </a:r>
              <a:r>
                <a:rPr lang="ru-RU" sz="2400" b="0" dirty="0"/>
                <a:t>отношения в сфере </a:t>
              </a:r>
              <a:endParaRPr lang="ru-RU" sz="2400" b="0" dirty="0" smtClean="0"/>
            </a:p>
            <a:p>
              <a:r>
                <a:rPr lang="ru-RU" sz="2400" b="0" dirty="0" smtClean="0"/>
                <a:t>предпринимательской деятельности</a:t>
              </a:r>
              <a:endParaRPr lang="ru-RU" sz="2400" dirty="0"/>
            </a:p>
          </p:txBody>
        </p:sp>
        <p:grpSp>
          <p:nvGrpSpPr>
            <p:cNvPr id="79877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9878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400" dirty="0"/>
              </a:p>
            </p:txBody>
          </p:sp>
          <p:sp>
            <p:nvSpPr>
              <p:cNvPr id="79879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3333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400"/>
              </a:p>
            </p:txBody>
          </p:sp>
        </p:grpSp>
      </p:grpSp>
      <p:grpSp>
        <p:nvGrpSpPr>
          <p:cNvPr id="79880" name="Group 8"/>
          <p:cNvGrpSpPr>
            <a:grpSpLocks/>
          </p:cNvGrpSpPr>
          <p:nvPr/>
        </p:nvGrpSpPr>
        <p:grpSpPr bwMode="auto">
          <a:xfrm>
            <a:off x="901800" y="2041449"/>
            <a:ext cx="611188" cy="608013"/>
            <a:chOff x="579" y="1386"/>
            <a:chExt cx="385" cy="383"/>
          </a:xfrm>
        </p:grpSpPr>
        <p:sp>
          <p:nvSpPr>
            <p:cNvPr id="79881" name="Oval 9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9882" name="Group 10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79883" name="Oval 11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886" name="Oval 14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79887" name="Text Box 15"/>
          <p:cNvSpPr txBox="1">
            <a:spLocks noChangeArrowheads="1"/>
          </p:cNvSpPr>
          <p:nvPr/>
        </p:nvSpPr>
        <p:spPr bwMode="gray">
          <a:xfrm>
            <a:off x="1009750" y="21367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80808"/>
                </a:solidFill>
              </a:rPr>
              <a:t>1</a:t>
            </a:r>
          </a:p>
        </p:txBody>
      </p:sp>
      <p:grpSp>
        <p:nvGrpSpPr>
          <p:cNvPr id="79888" name="Group 16"/>
          <p:cNvGrpSpPr>
            <a:grpSpLocks/>
          </p:cNvGrpSpPr>
          <p:nvPr/>
        </p:nvGrpSpPr>
        <p:grpSpPr bwMode="auto">
          <a:xfrm>
            <a:off x="726406" y="3609107"/>
            <a:ext cx="7234728" cy="1134670"/>
            <a:chOff x="730" y="1392"/>
            <a:chExt cx="4270" cy="459"/>
          </a:xfrm>
        </p:grpSpPr>
        <p:sp>
          <p:nvSpPr>
            <p:cNvPr id="79889" name="AutoShape 17"/>
            <p:cNvSpPr>
              <a:spLocks noChangeArrowheads="1"/>
            </p:cNvSpPr>
            <p:nvPr/>
          </p:nvSpPr>
          <p:spPr bwMode="gray">
            <a:xfrm>
              <a:off x="730" y="1392"/>
              <a:ext cx="4270" cy="459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89020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sz="2400" b="0" dirty="0" smtClean="0"/>
                <a:t>также связанные с ними некоммерческие </a:t>
              </a:r>
            </a:p>
            <a:p>
              <a:pPr algn="ctr"/>
              <a:r>
                <a:rPr lang="ru-RU" sz="2400" b="0" dirty="0" smtClean="0"/>
                <a:t>отношения</a:t>
              </a:r>
              <a:endParaRPr lang="ru-RU" sz="2400" b="0" dirty="0"/>
            </a:p>
          </p:txBody>
        </p:sp>
        <p:grpSp>
          <p:nvGrpSpPr>
            <p:cNvPr id="79890" name="Group 18"/>
            <p:cNvGrpSpPr>
              <a:grpSpLocks/>
            </p:cNvGrpSpPr>
            <p:nvPr/>
          </p:nvGrpSpPr>
          <p:grpSpPr bwMode="auto">
            <a:xfrm>
              <a:off x="730" y="1407"/>
              <a:ext cx="4270" cy="444"/>
              <a:chOff x="744" y="1407"/>
              <a:chExt cx="4212" cy="444"/>
            </a:xfrm>
          </p:grpSpPr>
          <p:sp>
            <p:nvSpPr>
              <p:cNvPr id="79891" name="AutoShape 19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4212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2" name="AutoShape 20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4212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33333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79893" name="Group 21"/>
          <p:cNvGrpSpPr>
            <a:grpSpLocks/>
          </p:cNvGrpSpPr>
          <p:nvPr/>
        </p:nvGrpSpPr>
        <p:grpSpPr bwMode="auto">
          <a:xfrm>
            <a:off x="500981" y="3338438"/>
            <a:ext cx="611188" cy="608013"/>
            <a:chOff x="579" y="1386"/>
            <a:chExt cx="385" cy="383"/>
          </a:xfrm>
        </p:grpSpPr>
        <p:sp>
          <p:nvSpPr>
            <p:cNvPr id="79894" name="Oval 22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9895" name="Group 23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898" name="Oval 26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899" name="Oval 27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79900" name="Text Box 28"/>
          <p:cNvSpPr txBox="1">
            <a:spLocks noChangeArrowheads="1"/>
          </p:cNvSpPr>
          <p:nvPr/>
        </p:nvSpPr>
        <p:spPr bwMode="gray">
          <a:xfrm>
            <a:off x="644650" y="3394795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80808"/>
                </a:solidFill>
              </a:rPr>
              <a:t>2</a:t>
            </a:r>
          </a:p>
        </p:txBody>
      </p:sp>
      <p:grpSp>
        <p:nvGrpSpPr>
          <p:cNvPr id="79901" name="Group 29"/>
          <p:cNvGrpSpPr>
            <a:grpSpLocks/>
          </p:cNvGrpSpPr>
          <p:nvPr/>
        </p:nvGrpSpPr>
        <p:grpSpPr bwMode="auto">
          <a:xfrm>
            <a:off x="1112169" y="5071827"/>
            <a:ext cx="6248400" cy="990600"/>
            <a:chOff x="720" y="1392"/>
            <a:chExt cx="4058" cy="480"/>
          </a:xfrm>
        </p:grpSpPr>
        <p:sp>
          <p:nvSpPr>
            <p:cNvPr id="79902" name="AutoShape 30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2400" b="0" dirty="0"/>
                <a:t>о</a:t>
              </a:r>
              <a:r>
                <a:rPr lang="ru-RU" sz="2400" b="0" dirty="0" smtClean="0"/>
                <a:t>тношения по государственному </a:t>
              </a:r>
              <a:r>
                <a:rPr lang="ru-RU" sz="2400" b="0" dirty="0" err="1" smtClean="0"/>
                <a:t>регули</a:t>
              </a:r>
              <a:r>
                <a:rPr lang="ru-RU" sz="2400" b="0" dirty="0" smtClean="0"/>
                <a:t>-</a:t>
              </a:r>
            </a:p>
            <a:p>
              <a:r>
                <a:rPr lang="ru-RU" sz="2400" b="0" dirty="0" err="1" smtClean="0"/>
                <a:t>рованию</a:t>
              </a:r>
              <a:r>
                <a:rPr lang="ru-RU" sz="2400" b="0" dirty="0" smtClean="0"/>
                <a:t> рыночной экономики</a:t>
              </a:r>
              <a:endParaRPr lang="ru-RU" sz="2400" b="0" dirty="0"/>
            </a:p>
          </p:txBody>
        </p:sp>
        <p:grpSp>
          <p:nvGrpSpPr>
            <p:cNvPr id="79903" name="Group 31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9904" name="AutoShape 32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400"/>
              </a:p>
            </p:txBody>
          </p:sp>
          <p:sp>
            <p:nvSpPr>
              <p:cNvPr id="79905" name="AutoShape 33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3333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400"/>
              </a:p>
            </p:txBody>
          </p:sp>
        </p:grpSp>
      </p:grpSp>
      <p:grpSp>
        <p:nvGrpSpPr>
          <p:cNvPr id="79906" name="Group 34"/>
          <p:cNvGrpSpPr>
            <a:grpSpLocks/>
          </p:cNvGrpSpPr>
          <p:nvPr/>
        </p:nvGrpSpPr>
        <p:grpSpPr bwMode="auto">
          <a:xfrm>
            <a:off x="736725" y="4824865"/>
            <a:ext cx="611188" cy="608013"/>
            <a:chOff x="579" y="1386"/>
            <a:chExt cx="385" cy="383"/>
          </a:xfrm>
        </p:grpSpPr>
        <p:sp>
          <p:nvSpPr>
            <p:cNvPr id="79907" name="Oval 35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9908" name="Group 36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79909" name="Oval 37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910" name="Oval 38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911" name="Oval 39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9912" name="Oval 40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79913" name="Text Box 41"/>
          <p:cNvSpPr txBox="1">
            <a:spLocks noChangeArrowheads="1"/>
          </p:cNvSpPr>
          <p:nvPr/>
        </p:nvSpPr>
        <p:spPr bwMode="gray">
          <a:xfrm>
            <a:off x="859430" y="4918956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80808"/>
                </a:solidFill>
              </a:rPr>
              <a:t>3</a:t>
            </a:r>
          </a:p>
        </p:txBody>
      </p:sp>
      <p:sp>
        <p:nvSpPr>
          <p:cNvPr id="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98425"/>
            <a:ext cx="6840760" cy="1074738"/>
          </a:xfrm>
        </p:spPr>
        <p:txBody>
          <a:bodyPr/>
          <a:lstStyle/>
          <a:p>
            <a:r>
              <a:rPr lang="ru-RU" sz="3200" b="0" dirty="0"/>
              <a:t>1. Правовые </a:t>
            </a:r>
            <a:r>
              <a:rPr lang="ru-RU" sz="3200" b="0" dirty="0" smtClean="0"/>
              <a:t>основы предпринимательства.</a:t>
            </a:r>
            <a:endParaRPr lang="en-US" sz="3200" dirty="0"/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1619672" y="1340768"/>
            <a:ext cx="6624736" cy="57606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Предпринимательские правоотношения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 descr="shadow_1_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5495925"/>
            <a:ext cx="2347913" cy="16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8" name="Picture 4" descr="shadow_1_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5486400"/>
            <a:ext cx="2347913" cy="16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9" name="Picture 5" descr="shadow_1_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95925"/>
            <a:ext cx="2347912" cy="16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070" name="Group 6"/>
          <p:cNvGrpSpPr>
            <a:grpSpLocks/>
          </p:cNvGrpSpPr>
          <p:nvPr/>
        </p:nvGrpSpPr>
        <p:grpSpPr bwMode="auto">
          <a:xfrm>
            <a:off x="5772150" y="2209800"/>
            <a:ext cx="2174875" cy="3379788"/>
            <a:chOff x="3762" y="1166"/>
            <a:chExt cx="1370" cy="2355"/>
          </a:xfrm>
        </p:grpSpPr>
        <p:sp>
          <p:nvSpPr>
            <p:cNvPr id="88071" name="AutoShape 7"/>
            <p:cNvSpPr>
              <a:spLocks noChangeArrowheads="1"/>
            </p:cNvSpPr>
            <p:nvPr/>
          </p:nvSpPr>
          <p:spPr bwMode="gray">
            <a:xfrm>
              <a:off x="3762" y="1166"/>
              <a:ext cx="1370" cy="2355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Top"/>
              <a:lightRig rig="legacyFlat2" dir="b"/>
            </a:scene3d>
            <a:sp3d extrusionH="1801800" prstMaterial="legacyPlastic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8072" name="Line 8"/>
            <p:cNvSpPr>
              <a:spLocks noChangeShapeType="1"/>
            </p:cNvSpPr>
            <p:nvPr/>
          </p:nvSpPr>
          <p:spPr bwMode="gray">
            <a:xfrm>
              <a:off x="3829" y="1176"/>
              <a:ext cx="1246" cy="0"/>
            </a:xfrm>
            <a:prstGeom prst="line">
              <a:avLst/>
            </a:prstGeom>
            <a:noFill/>
            <a:ln w="9525">
              <a:solidFill>
                <a:srgbClr val="F8F8F8">
                  <a:alpha val="2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073" name="Freeform 9"/>
            <p:cNvSpPr>
              <a:spLocks/>
            </p:cNvSpPr>
            <p:nvPr/>
          </p:nvSpPr>
          <p:spPr bwMode="gray">
            <a:xfrm flipV="1">
              <a:off x="3772" y="3487"/>
              <a:ext cx="1353" cy="30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074" name="Freeform 10"/>
            <p:cNvSpPr>
              <a:spLocks/>
            </p:cNvSpPr>
            <p:nvPr/>
          </p:nvSpPr>
          <p:spPr bwMode="gray">
            <a:xfrm>
              <a:off x="3779" y="1169"/>
              <a:ext cx="1336" cy="23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8F8F8">
                  <a:alpha val="39999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8075" name="Group 11"/>
          <p:cNvGrpSpPr>
            <a:grpSpLocks/>
          </p:cNvGrpSpPr>
          <p:nvPr/>
        </p:nvGrpSpPr>
        <p:grpSpPr bwMode="auto">
          <a:xfrm>
            <a:off x="3276600" y="2667000"/>
            <a:ext cx="2174875" cy="2922588"/>
            <a:chOff x="2190" y="1620"/>
            <a:chExt cx="1370" cy="1901"/>
          </a:xfrm>
        </p:grpSpPr>
        <p:sp>
          <p:nvSpPr>
            <p:cNvPr id="88076" name="AutoShape 12"/>
            <p:cNvSpPr>
              <a:spLocks noChangeArrowheads="1"/>
            </p:cNvSpPr>
            <p:nvPr/>
          </p:nvSpPr>
          <p:spPr bwMode="gray">
            <a:xfrm>
              <a:off x="2190" y="1620"/>
              <a:ext cx="1370" cy="1901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Top"/>
              <a:lightRig rig="legacyFlat2" dir="b"/>
            </a:scene3d>
            <a:sp3d extrusionH="1801800" prstMaterial="legacyPlastic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8077" name="Line 13"/>
            <p:cNvSpPr>
              <a:spLocks noChangeShapeType="1"/>
            </p:cNvSpPr>
            <p:nvPr/>
          </p:nvSpPr>
          <p:spPr bwMode="gray">
            <a:xfrm>
              <a:off x="2257" y="1629"/>
              <a:ext cx="1246" cy="0"/>
            </a:xfrm>
            <a:prstGeom prst="line">
              <a:avLst/>
            </a:prstGeom>
            <a:noFill/>
            <a:ln w="9525">
              <a:solidFill>
                <a:srgbClr val="F8F8F8">
                  <a:alpha val="2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078" name="Freeform 14"/>
            <p:cNvSpPr>
              <a:spLocks/>
            </p:cNvSpPr>
            <p:nvPr/>
          </p:nvSpPr>
          <p:spPr bwMode="gray">
            <a:xfrm flipV="1">
              <a:off x="2205" y="3492"/>
              <a:ext cx="1336" cy="25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079" name="Freeform 15"/>
            <p:cNvSpPr>
              <a:spLocks/>
            </p:cNvSpPr>
            <p:nvPr/>
          </p:nvSpPr>
          <p:spPr bwMode="gray">
            <a:xfrm>
              <a:off x="2207" y="1622"/>
              <a:ext cx="1336" cy="19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8F8F8">
                  <a:alpha val="39999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8080" name="Group 16"/>
          <p:cNvGrpSpPr>
            <a:grpSpLocks/>
          </p:cNvGrpSpPr>
          <p:nvPr/>
        </p:nvGrpSpPr>
        <p:grpSpPr bwMode="auto">
          <a:xfrm>
            <a:off x="804863" y="3319463"/>
            <a:ext cx="2146300" cy="2270125"/>
            <a:chOff x="597" y="2091"/>
            <a:chExt cx="1352" cy="1430"/>
          </a:xfrm>
        </p:grpSpPr>
        <p:sp>
          <p:nvSpPr>
            <p:cNvPr id="88081" name="AutoShape 17"/>
            <p:cNvSpPr>
              <a:spLocks noChangeArrowheads="1"/>
            </p:cNvSpPr>
            <p:nvPr/>
          </p:nvSpPr>
          <p:spPr bwMode="gray">
            <a:xfrm>
              <a:off x="597" y="2091"/>
              <a:ext cx="1352" cy="1430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Top"/>
              <a:lightRig rig="legacyFlat2" dir="b"/>
            </a:scene3d>
            <a:sp3d extrusionH="1801800" prstMaterial="legacyPlastic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8082" name="Line 18"/>
            <p:cNvSpPr>
              <a:spLocks noChangeShapeType="1"/>
            </p:cNvSpPr>
            <p:nvPr/>
          </p:nvSpPr>
          <p:spPr bwMode="gray">
            <a:xfrm>
              <a:off x="663" y="2098"/>
              <a:ext cx="1230" cy="0"/>
            </a:xfrm>
            <a:prstGeom prst="line">
              <a:avLst/>
            </a:prstGeom>
            <a:noFill/>
            <a:ln w="9525">
              <a:solidFill>
                <a:srgbClr val="F8F8F8">
                  <a:alpha val="2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083" name="Freeform 19"/>
            <p:cNvSpPr>
              <a:spLocks/>
            </p:cNvSpPr>
            <p:nvPr/>
          </p:nvSpPr>
          <p:spPr bwMode="gray">
            <a:xfrm flipV="1">
              <a:off x="612" y="3499"/>
              <a:ext cx="1318" cy="19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FFFFF">
                  <a:alpha val="2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8084" name="Freeform 20"/>
          <p:cNvSpPr>
            <a:spLocks/>
          </p:cNvSpPr>
          <p:nvPr/>
        </p:nvSpPr>
        <p:spPr bwMode="auto">
          <a:xfrm>
            <a:off x="831850" y="3321050"/>
            <a:ext cx="2092325" cy="30163"/>
          </a:xfrm>
          <a:custGeom>
            <a:avLst/>
            <a:gdLst>
              <a:gd name="T0" fmla="*/ 0 w 1318"/>
              <a:gd name="T1" fmla="*/ 19 h 19"/>
              <a:gd name="T2" fmla="*/ 72 w 1318"/>
              <a:gd name="T3" fmla="*/ 0 h 19"/>
              <a:gd name="T4" fmla="*/ 1249 w 1318"/>
              <a:gd name="T5" fmla="*/ 0 h 19"/>
              <a:gd name="T6" fmla="*/ 1318 w 1318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8" h="19">
                <a:moveTo>
                  <a:pt x="0" y="19"/>
                </a:moveTo>
                <a:cubicBezTo>
                  <a:pt x="12" y="16"/>
                  <a:pt x="12" y="1"/>
                  <a:pt x="72" y="0"/>
                </a:cubicBezTo>
                <a:lnTo>
                  <a:pt x="1249" y="0"/>
                </a:lnTo>
                <a:cubicBezTo>
                  <a:pt x="1305" y="1"/>
                  <a:pt x="1304" y="15"/>
                  <a:pt x="1318" y="19"/>
                </a:cubicBezTo>
              </a:path>
            </a:pathLst>
          </a:custGeom>
          <a:noFill/>
          <a:ln w="9525">
            <a:solidFill>
              <a:srgbClr val="F8F8F8">
                <a:alpha val="39999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085" name="Text Box 21"/>
          <p:cNvSpPr txBox="1">
            <a:spLocks noChangeArrowheads="1"/>
          </p:cNvSpPr>
          <p:nvPr/>
        </p:nvSpPr>
        <p:spPr bwMode="gray">
          <a:xfrm>
            <a:off x="658813" y="4273550"/>
            <a:ext cx="2347912" cy="7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Конституция РФ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8086" name="Text Box 22"/>
          <p:cNvSpPr txBox="1">
            <a:spLocks noChangeArrowheads="1"/>
          </p:cNvSpPr>
          <p:nvPr/>
        </p:nvSpPr>
        <p:spPr bwMode="gray">
          <a:xfrm>
            <a:off x="5772150" y="2877895"/>
            <a:ext cx="222885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FontTx/>
              <a:buChar char="•"/>
            </a:pPr>
            <a:r>
              <a:rPr lang="ru-RU" b="0" dirty="0" smtClean="0">
                <a:solidFill>
                  <a:srgbClr val="FFFFFF"/>
                </a:solidFill>
                <a:latin typeface="Calibri" pitchFamily="34" charset="0"/>
              </a:rPr>
              <a:t>О государственной регистрации </a:t>
            </a:r>
            <a:r>
              <a:rPr lang="ru-RU" b="0" dirty="0" err="1" smtClean="0">
                <a:solidFill>
                  <a:srgbClr val="FFFFFF"/>
                </a:solidFill>
                <a:latin typeface="Calibri" pitchFamily="34" charset="0"/>
              </a:rPr>
              <a:t>юри-дических</a:t>
            </a:r>
            <a:r>
              <a:rPr lang="ru-RU" b="0" dirty="0" smtClean="0">
                <a:solidFill>
                  <a:srgbClr val="FFFFFF"/>
                </a:solidFill>
                <a:latin typeface="Calibri" pitchFamily="34" charset="0"/>
              </a:rPr>
              <a:t> лиц и ин-</a:t>
            </a:r>
            <a:r>
              <a:rPr lang="ru-RU" b="0" dirty="0" err="1" smtClean="0">
                <a:solidFill>
                  <a:srgbClr val="FFFFFF"/>
                </a:solidFill>
                <a:latin typeface="Calibri" pitchFamily="34" charset="0"/>
              </a:rPr>
              <a:t>дивидуальных</a:t>
            </a:r>
            <a:r>
              <a:rPr lang="ru-RU" b="0" dirty="0" smtClean="0">
                <a:solidFill>
                  <a:srgbClr val="FFFFFF"/>
                </a:solidFill>
                <a:latin typeface="Calibri" pitchFamily="34" charset="0"/>
              </a:rPr>
              <a:t> предпринимателей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Char char="•"/>
            </a:pPr>
            <a:r>
              <a:rPr lang="ru-RU" b="0" dirty="0" smtClean="0">
                <a:solidFill>
                  <a:srgbClr val="FFFFFF"/>
                </a:solidFill>
                <a:latin typeface="Calibri" pitchFamily="34" charset="0"/>
              </a:rPr>
              <a:t>О лицензировании отдельных видов деятельности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Char char="•"/>
            </a:pPr>
            <a:r>
              <a:rPr lang="ru-RU" b="0" dirty="0" smtClean="0">
                <a:solidFill>
                  <a:srgbClr val="FFFFFF"/>
                </a:solidFill>
                <a:latin typeface="Calibri" pitchFamily="34" charset="0"/>
              </a:rPr>
              <a:t>Об акционерных обществах и т.д.</a:t>
            </a:r>
            <a:endParaRPr lang="en-US" b="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8088" name="Rectangle 24"/>
          <p:cNvSpPr>
            <a:spLocks noChangeArrowheads="1"/>
          </p:cNvSpPr>
          <p:nvPr/>
        </p:nvSpPr>
        <p:spPr bwMode="auto">
          <a:xfrm>
            <a:off x="990600" y="5715000"/>
            <a:ext cx="67421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en-US" dirty="0">
                <a:latin typeface="Calibri" pitchFamily="34" charset="0"/>
              </a:rPr>
              <a:t> </a:t>
            </a:r>
            <a:r>
              <a:rPr lang="ru-RU" sz="2800" dirty="0">
                <a:latin typeface="Calibri" pitchFamily="34" charset="0"/>
              </a:rPr>
              <a:t>И</a:t>
            </a:r>
            <a:r>
              <a:rPr lang="ru-RU" sz="2800" dirty="0" smtClean="0">
                <a:latin typeface="Calibri" pitchFamily="34" charset="0"/>
              </a:rPr>
              <a:t>сточники предпринимательского права</a:t>
            </a:r>
            <a:endParaRPr lang="en-US" dirty="0">
              <a:latin typeface="Calibri" pitchFamily="34" charset="0"/>
            </a:endParaRPr>
          </a:p>
        </p:txBody>
      </p:sp>
      <p:grpSp>
        <p:nvGrpSpPr>
          <p:cNvPr id="88089" name="Group 25"/>
          <p:cNvGrpSpPr>
            <a:grpSpLocks/>
          </p:cNvGrpSpPr>
          <p:nvPr/>
        </p:nvGrpSpPr>
        <p:grpSpPr bwMode="auto">
          <a:xfrm>
            <a:off x="1487488" y="2466975"/>
            <a:ext cx="720725" cy="822325"/>
            <a:chOff x="192" y="1917"/>
            <a:chExt cx="1042" cy="1102"/>
          </a:xfrm>
        </p:grpSpPr>
        <p:grpSp>
          <p:nvGrpSpPr>
            <p:cNvPr id="88090" name="Group 26"/>
            <p:cNvGrpSpPr>
              <a:grpSpLocks/>
            </p:cNvGrpSpPr>
            <p:nvPr/>
          </p:nvGrpSpPr>
          <p:grpSpPr bwMode="auto">
            <a:xfrm>
              <a:off x="192" y="1917"/>
              <a:ext cx="1042" cy="1102"/>
              <a:chOff x="192" y="1917"/>
              <a:chExt cx="1042" cy="1102"/>
            </a:xfrm>
          </p:grpSpPr>
          <p:pic>
            <p:nvPicPr>
              <p:cNvPr id="88091" name="Picture 27" descr="light_shadow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-78000" contrast="-7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092" name="Picture 28" descr="circuler_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093" name="Oval 29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1">
                      <a:alpha val="55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88094" name="Picture 30" descr="Picture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96" y="1927"/>
              <a:ext cx="823" cy="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8095" name="WordArt 31"/>
          <p:cNvSpPr>
            <a:spLocks noChangeArrowheads="1" noChangeShapeType="1" noTextEdit="1"/>
          </p:cNvSpPr>
          <p:nvPr/>
        </p:nvSpPr>
        <p:spPr bwMode="white">
          <a:xfrm>
            <a:off x="1590675" y="2641600"/>
            <a:ext cx="520700" cy="4206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solidFill>
                  <a:srgbClr val="FCFCFC">
                    <a:alpha val="60001"/>
                  </a:srgbClr>
                </a:solidFill>
                <a:latin typeface="Arial Black"/>
              </a:rPr>
              <a:t>01</a:t>
            </a:r>
          </a:p>
        </p:txBody>
      </p:sp>
      <p:sp>
        <p:nvSpPr>
          <p:cNvPr id="88096" name="Line 32"/>
          <p:cNvSpPr>
            <a:spLocks noChangeShapeType="1"/>
          </p:cNvSpPr>
          <p:nvPr/>
        </p:nvSpPr>
        <p:spPr bwMode="auto">
          <a:xfrm>
            <a:off x="908050" y="4094163"/>
            <a:ext cx="1916113" cy="0"/>
          </a:xfrm>
          <a:prstGeom prst="line">
            <a:avLst/>
          </a:prstGeom>
          <a:noFill/>
          <a:ln w="12700" cap="rnd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>
            <a:outerShdw dist="28398" dir="20006097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097" name="Text Box 33"/>
          <p:cNvSpPr txBox="1">
            <a:spLocks noChangeArrowheads="1"/>
          </p:cNvSpPr>
          <p:nvPr/>
        </p:nvSpPr>
        <p:spPr bwMode="white">
          <a:xfrm>
            <a:off x="3486150" y="2611907"/>
            <a:ext cx="1749425" cy="95410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rgbClr val="FFFFFF"/>
                </a:solidFill>
                <a:latin typeface="Calibri" pitchFamily="34" charset="0"/>
              </a:rPr>
              <a:t>Кодексы РФ: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88098" name="Group 34"/>
          <p:cNvGrpSpPr>
            <a:grpSpLocks/>
          </p:cNvGrpSpPr>
          <p:nvPr/>
        </p:nvGrpSpPr>
        <p:grpSpPr bwMode="auto">
          <a:xfrm>
            <a:off x="3940175" y="1828800"/>
            <a:ext cx="739775" cy="822325"/>
            <a:chOff x="2608" y="1076"/>
            <a:chExt cx="466" cy="518"/>
          </a:xfrm>
        </p:grpSpPr>
        <p:grpSp>
          <p:nvGrpSpPr>
            <p:cNvPr id="88099" name="Group 35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88100" name="Picture 36" descr="light_shadow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-78000" contrast="-7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101" name="Picture 37" descr="circuler_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102" name="Oval 38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2">
                      <a:alpha val="55000"/>
                    </a:schemeClr>
                  </a:gs>
                  <a:gs pos="10000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88103" name="Picture 39" descr="Picture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8104" name="WordArt 40"/>
          <p:cNvSpPr>
            <a:spLocks noChangeArrowheads="1" noChangeShapeType="1" noTextEdit="1"/>
          </p:cNvSpPr>
          <p:nvPr/>
        </p:nvSpPr>
        <p:spPr bwMode="white">
          <a:xfrm>
            <a:off x="4052888" y="2003425"/>
            <a:ext cx="530225" cy="4206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solidFill>
                  <a:srgbClr val="FCFCFC">
                    <a:alpha val="60001"/>
                  </a:srgbClr>
                </a:solidFill>
                <a:latin typeface="Arial Black"/>
              </a:rPr>
              <a:t>02</a:t>
            </a:r>
          </a:p>
        </p:txBody>
      </p:sp>
      <p:sp>
        <p:nvSpPr>
          <p:cNvPr id="88105" name="Line 41"/>
          <p:cNvSpPr>
            <a:spLocks noChangeShapeType="1"/>
          </p:cNvSpPr>
          <p:nvPr/>
        </p:nvSpPr>
        <p:spPr bwMode="auto">
          <a:xfrm>
            <a:off x="3379788" y="3505200"/>
            <a:ext cx="1916112" cy="0"/>
          </a:xfrm>
          <a:prstGeom prst="line">
            <a:avLst/>
          </a:prstGeom>
          <a:noFill/>
          <a:ln w="12700" cap="rnd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>
            <a:outerShdw dist="28398" dir="20006097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106" name="Text Box 42"/>
          <p:cNvSpPr txBox="1">
            <a:spLocks noChangeArrowheads="1"/>
          </p:cNvSpPr>
          <p:nvPr/>
        </p:nvSpPr>
        <p:spPr bwMode="white">
          <a:xfrm>
            <a:off x="5748270" y="2132674"/>
            <a:ext cx="2132013" cy="83099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 smtClean="0">
                <a:solidFill>
                  <a:srgbClr val="FFFFFF"/>
                </a:solidFill>
                <a:latin typeface="Calibri" pitchFamily="34" charset="0"/>
              </a:rPr>
              <a:t>Федеральные законы</a:t>
            </a:r>
            <a:endParaRPr lang="en-US" sz="24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88107" name="Picture 43" descr="Picture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564313" y="1400175"/>
            <a:ext cx="569912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108" name="Line 44"/>
          <p:cNvSpPr>
            <a:spLocks noChangeShapeType="1"/>
          </p:cNvSpPr>
          <p:nvPr/>
        </p:nvSpPr>
        <p:spPr bwMode="auto">
          <a:xfrm>
            <a:off x="5875338" y="3048000"/>
            <a:ext cx="1916112" cy="0"/>
          </a:xfrm>
          <a:prstGeom prst="line">
            <a:avLst/>
          </a:prstGeom>
          <a:noFill/>
          <a:ln w="12700" cap="rnd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>
            <a:outerShdw dist="28398" dir="20006097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109" name="Rectangle 45"/>
          <p:cNvSpPr>
            <a:spLocks noChangeArrowheads="1"/>
          </p:cNvSpPr>
          <p:nvPr/>
        </p:nvSpPr>
        <p:spPr bwMode="white">
          <a:xfrm>
            <a:off x="3300413" y="3503672"/>
            <a:ext cx="21209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95250" indent="-95250" eaLnBrk="0" hangingPunct="0">
              <a:buClr>
                <a:srgbClr val="D7181F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Гражданский</a:t>
            </a:r>
          </a:p>
          <a:p>
            <a:pPr marL="95250" indent="-95250" eaLnBrk="0" hangingPunct="0">
              <a:buClr>
                <a:srgbClr val="D7181F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Налоговый</a:t>
            </a:r>
          </a:p>
          <a:p>
            <a:pPr marL="95250" indent="-95250" eaLnBrk="0" hangingPunct="0">
              <a:buClr>
                <a:srgbClr val="D7181F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Бюджетный</a:t>
            </a:r>
          </a:p>
          <a:p>
            <a:pPr marL="95250" indent="-95250" eaLnBrk="0" hangingPunct="0">
              <a:buClr>
                <a:srgbClr val="D7181F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КоАП</a:t>
            </a:r>
          </a:p>
        </p:txBody>
      </p:sp>
      <p:grpSp>
        <p:nvGrpSpPr>
          <p:cNvPr id="88110" name="Group 46"/>
          <p:cNvGrpSpPr>
            <a:grpSpLocks/>
          </p:cNvGrpSpPr>
          <p:nvPr/>
        </p:nvGrpSpPr>
        <p:grpSpPr bwMode="auto">
          <a:xfrm>
            <a:off x="6451600" y="1387475"/>
            <a:ext cx="739775" cy="822325"/>
            <a:chOff x="2608" y="1076"/>
            <a:chExt cx="466" cy="518"/>
          </a:xfrm>
        </p:grpSpPr>
        <p:grpSp>
          <p:nvGrpSpPr>
            <p:cNvPr id="88111" name="Group 47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88112" name="Picture 48" descr="light_shadow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-78000" contrast="-7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113" name="Picture 49" descr="circuler_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114" name="Oval 50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hlink">
                      <a:alpha val="55000"/>
                    </a:schemeClr>
                  </a:gs>
                  <a:gs pos="10000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88115" name="Picture 51" descr="Picture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8116" name="WordArt 52"/>
          <p:cNvSpPr>
            <a:spLocks noChangeArrowheads="1" noChangeShapeType="1" noTextEdit="1"/>
          </p:cNvSpPr>
          <p:nvPr/>
        </p:nvSpPr>
        <p:spPr bwMode="white">
          <a:xfrm>
            <a:off x="6575425" y="1566863"/>
            <a:ext cx="530225" cy="4206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solidFill>
                  <a:srgbClr val="FCFCFC">
                    <a:alpha val="60001"/>
                  </a:srgbClr>
                </a:solidFill>
                <a:latin typeface="Arial Black"/>
              </a:rPr>
              <a:t>03</a:t>
            </a:r>
          </a:p>
        </p:txBody>
      </p:sp>
      <p:sp>
        <p:nvSpPr>
          <p:cNvPr id="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98425"/>
            <a:ext cx="6840760" cy="1074738"/>
          </a:xfrm>
        </p:spPr>
        <p:txBody>
          <a:bodyPr/>
          <a:lstStyle/>
          <a:p>
            <a:r>
              <a:rPr lang="ru-RU" sz="3200" b="0" dirty="0"/>
              <a:t>1. Правовые </a:t>
            </a:r>
            <a:r>
              <a:rPr lang="ru-RU" sz="3200" b="0" dirty="0" smtClean="0"/>
              <a:t>основы предпринимательства.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85" grpId="0"/>
      <p:bldP spid="88086" grpId="0"/>
      <p:bldP spid="88097" grpId="0"/>
      <p:bldP spid="88106" grpId="0"/>
      <p:bldP spid="88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605" name="Group 13"/>
          <p:cNvGrpSpPr>
            <a:grpSpLocks/>
          </p:cNvGrpSpPr>
          <p:nvPr/>
        </p:nvGrpSpPr>
        <p:grpSpPr bwMode="auto">
          <a:xfrm>
            <a:off x="6084169" y="1456904"/>
            <a:ext cx="2592288" cy="2504474"/>
            <a:chOff x="4320" y="1152"/>
            <a:chExt cx="414" cy="402"/>
          </a:xfrm>
        </p:grpSpPr>
        <p:sp>
          <p:nvSpPr>
            <p:cNvPr id="110606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607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0598" name="Group 6"/>
          <p:cNvGrpSpPr>
            <a:grpSpLocks/>
          </p:cNvGrpSpPr>
          <p:nvPr/>
        </p:nvGrpSpPr>
        <p:grpSpPr bwMode="auto">
          <a:xfrm>
            <a:off x="251520" y="1590674"/>
            <a:ext cx="2720280" cy="2270373"/>
            <a:chOff x="4320" y="1152"/>
            <a:chExt cx="414" cy="402"/>
          </a:xfrm>
        </p:grpSpPr>
        <p:sp>
          <p:nvSpPr>
            <p:cNvPr id="110599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600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0611" name="AutoShape 19"/>
          <p:cNvSpPr>
            <a:spLocks noChangeArrowheads="1"/>
          </p:cNvSpPr>
          <p:nvPr/>
        </p:nvSpPr>
        <p:spPr bwMode="ltGray">
          <a:xfrm>
            <a:off x="2693194" y="4967524"/>
            <a:ext cx="5257800" cy="1241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15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595" name="Freeform 3"/>
          <p:cNvSpPr>
            <a:spLocks/>
          </p:cNvSpPr>
          <p:nvPr/>
        </p:nvSpPr>
        <p:spPr bwMode="gray">
          <a:xfrm rot="10800000">
            <a:off x="2185858" y="3737893"/>
            <a:ext cx="1900237" cy="1376362"/>
          </a:xfrm>
          <a:custGeom>
            <a:avLst/>
            <a:gdLst>
              <a:gd name="T0" fmla="*/ 0 w 735"/>
              <a:gd name="T1" fmla="*/ 0 h 532"/>
              <a:gd name="T2" fmla="*/ 382 w 735"/>
              <a:gd name="T3" fmla="*/ 202 h 532"/>
              <a:gd name="T4" fmla="*/ 577 w 735"/>
              <a:gd name="T5" fmla="*/ 202 h 532"/>
              <a:gd name="T6" fmla="*/ 637 w 735"/>
              <a:gd name="T7" fmla="*/ 249 h 532"/>
              <a:gd name="T8" fmla="*/ 639 w 735"/>
              <a:gd name="T9" fmla="*/ 402 h 532"/>
              <a:gd name="T10" fmla="*/ 598 w 735"/>
              <a:gd name="T11" fmla="*/ 400 h 532"/>
              <a:gd name="T12" fmla="*/ 669 w 735"/>
              <a:gd name="T13" fmla="*/ 532 h 532"/>
              <a:gd name="T14" fmla="*/ 735 w 735"/>
              <a:gd name="T15" fmla="*/ 402 h 532"/>
              <a:gd name="T16" fmla="*/ 696 w 735"/>
              <a:gd name="T17" fmla="*/ 402 h 532"/>
              <a:gd name="T18" fmla="*/ 694 w 735"/>
              <a:gd name="T19" fmla="*/ 226 h 532"/>
              <a:gd name="T20" fmla="*/ 616 w 735"/>
              <a:gd name="T21" fmla="*/ 150 h 532"/>
              <a:gd name="T22" fmla="*/ 335 w 735"/>
              <a:gd name="T23" fmla="*/ 149 h 532"/>
              <a:gd name="T24" fmla="*/ 69 w 735"/>
              <a:gd name="T25" fmla="*/ 0 h 532"/>
              <a:gd name="T26" fmla="*/ 0 w 735"/>
              <a:gd name="T27" fmla="*/ 0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596" name="Freeform 4"/>
          <p:cNvSpPr>
            <a:spLocks/>
          </p:cNvSpPr>
          <p:nvPr/>
        </p:nvSpPr>
        <p:spPr bwMode="gray">
          <a:xfrm rot="10800000">
            <a:off x="4554165" y="3980780"/>
            <a:ext cx="366713" cy="1146051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597" name="Freeform 5"/>
          <p:cNvSpPr>
            <a:spLocks/>
          </p:cNvSpPr>
          <p:nvPr/>
        </p:nvSpPr>
        <p:spPr bwMode="gray">
          <a:xfrm rot="10800000" flipH="1">
            <a:off x="5426715" y="3799457"/>
            <a:ext cx="1900238" cy="1376362"/>
          </a:xfrm>
          <a:custGeom>
            <a:avLst/>
            <a:gdLst>
              <a:gd name="T0" fmla="*/ 0 w 735"/>
              <a:gd name="T1" fmla="*/ 0 h 532"/>
              <a:gd name="T2" fmla="*/ 382 w 735"/>
              <a:gd name="T3" fmla="*/ 202 h 532"/>
              <a:gd name="T4" fmla="*/ 577 w 735"/>
              <a:gd name="T5" fmla="*/ 202 h 532"/>
              <a:gd name="T6" fmla="*/ 637 w 735"/>
              <a:gd name="T7" fmla="*/ 249 h 532"/>
              <a:gd name="T8" fmla="*/ 639 w 735"/>
              <a:gd name="T9" fmla="*/ 402 h 532"/>
              <a:gd name="T10" fmla="*/ 598 w 735"/>
              <a:gd name="T11" fmla="*/ 400 h 532"/>
              <a:gd name="T12" fmla="*/ 669 w 735"/>
              <a:gd name="T13" fmla="*/ 532 h 532"/>
              <a:gd name="T14" fmla="*/ 735 w 735"/>
              <a:gd name="T15" fmla="*/ 402 h 532"/>
              <a:gd name="T16" fmla="*/ 696 w 735"/>
              <a:gd name="T17" fmla="*/ 402 h 532"/>
              <a:gd name="T18" fmla="*/ 694 w 735"/>
              <a:gd name="T19" fmla="*/ 226 h 532"/>
              <a:gd name="T20" fmla="*/ 616 w 735"/>
              <a:gd name="T21" fmla="*/ 150 h 532"/>
              <a:gd name="T22" fmla="*/ 335 w 735"/>
              <a:gd name="T23" fmla="*/ 149 h 532"/>
              <a:gd name="T24" fmla="*/ 69 w 735"/>
              <a:gd name="T25" fmla="*/ 0 h 532"/>
              <a:gd name="T26" fmla="*/ 0 w 735"/>
              <a:gd name="T27" fmla="*/ 0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gray">
          <a:xfrm>
            <a:off x="358775" y="1752913"/>
            <a:ext cx="2590799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  <a:flatTx/>
          </a:bodyPr>
          <a:lstStyle/>
          <a:p>
            <a:pPr algn="ctr"/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Принцип свободной экономической деятельности</a:t>
            </a:r>
          </a:p>
          <a:p>
            <a:pPr algn="ctr"/>
            <a:r>
              <a:rPr lang="ru-RU" sz="2000" dirty="0" smtClean="0">
                <a:solidFill>
                  <a:srgbClr val="FFFFFF"/>
                </a:solidFill>
                <a:cs typeface="Arial" charset="0"/>
              </a:rPr>
              <a:t>Ст.34 Конституции РФ</a:t>
            </a:r>
            <a:endParaRPr lang="en-US" sz="2000" dirty="0">
              <a:solidFill>
                <a:srgbClr val="FFFFFF"/>
              </a:solidFill>
              <a:cs typeface="Arial" charset="0"/>
            </a:endParaRPr>
          </a:p>
        </p:txBody>
      </p:sp>
      <p:grpSp>
        <p:nvGrpSpPr>
          <p:cNvPr id="110602" name="Group 10"/>
          <p:cNvGrpSpPr>
            <a:grpSpLocks/>
          </p:cNvGrpSpPr>
          <p:nvPr/>
        </p:nvGrpSpPr>
        <p:grpSpPr bwMode="auto">
          <a:xfrm>
            <a:off x="3275856" y="1196752"/>
            <a:ext cx="2556619" cy="2741375"/>
            <a:chOff x="4320" y="1152"/>
            <a:chExt cx="414" cy="402"/>
          </a:xfrm>
        </p:grpSpPr>
        <p:sp>
          <p:nvSpPr>
            <p:cNvPr id="110603" name="AutoShape 11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604" name="Freeform 12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5000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0608" name="Rectangle 16"/>
          <p:cNvSpPr>
            <a:spLocks noChangeArrowheads="1"/>
          </p:cNvSpPr>
          <p:nvPr/>
        </p:nvSpPr>
        <p:spPr bwMode="gray">
          <a:xfrm>
            <a:off x="3135977" y="1283722"/>
            <a:ext cx="273630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  <a:flatTx/>
          </a:bodyPr>
          <a:lstStyle/>
          <a:p>
            <a:pPr algn="ctr"/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Принцип поддержки до-</a:t>
            </a:r>
            <a:r>
              <a:rPr lang="ru-RU" sz="2400" dirty="0" err="1" smtClean="0">
                <a:solidFill>
                  <a:srgbClr val="FFFFFF"/>
                </a:solidFill>
                <a:cs typeface="Arial" charset="0"/>
              </a:rPr>
              <a:t>бросовестной</a:t>
            </a: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 конкуренции и недопустимости монополизации рынка</a:t>
            </a:r>
            <a:endParaRPr lang="en-US" sz="2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0609" name="Rectangle 17"/>
          <p:cNvSpPr>
            <a:spLocks noChangeArrowheads="1"/>
          </p:cNvSpPr>
          <p:nvPr/>
        </p:nvSpPr>
        <p:spPr bwMode="gray">
          <a:xfrm>
            <a:off x="6084169" y="1491133"/>
            <a:ext cx="25922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  <a:flatTx/>
          </a:bodyPr>
          <a:lstStyle/>
          <a:p>
            <a:pPr algn="ctr"/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Принцип многообразия форм </a:t>
            </a:r>
            <a:r>
              <a:rPr lang="ru-RU" sz="2400" dirty="0" err="1" smtClean="0">
                <a:solidFill>
                  <a:srgbClr val="FFFFFF"/>
                </a:solidFill>
                <a:cs typeface="Arial" charset="0"/>
              </a:rPr>
              <a:t>собст-венности</a:t>
            </a:r>
            <a:r>
              <a:rPr lang="ru-RU" sz="2400" dirty="0" smtClean="0">
                <a:solidFill>
                  <a:srgbClr val="FFFFFF"/>
                </a:solidFill>
                <a:cs typeface="Arial" charset="0"/>
              </a:rPr>
              <a:t>, их юридического равенства</a:t>
            </a:r>
            <a:endParaRPr lang="en-US" sz="2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0612" name="Rectangle 20"/>
          <p:cNvSpPr>
            <a:spLocks noChangeArrowheads="1"/>
          </p:cNvSpPr>
          <p:nvPr/>
        </p:nvSpPr>
        <p:spPr bwMode="auto">
          <a:xfrm>
            <a:off x="2971800" y="5126831"/>
            <a:ext cx="484056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000000"/>
                </a:solidFill>
                <a:cs typeface="Arial" charset="0"/>
              </a:rPr>
              <a:t>Основные правовые принципы</a:t>
            </a:r>
            <a:endParaRPr lang="en-US" sz="28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10615" name="Picture 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30" y="4856162"/>
            <a:ext cx="2959596" cy="17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0616" name="Rectangle 24"/>
          <p:cNvSpPr>
            <a:spLocks noChangeArrowheads="1"/>
          </p:cNvSpPr>
          <p:nvPr/>
        </p:nvSpPr>
        <p:spPr bwMode="gray">
          <a:xfrm>
            <a:off x="76200" y="6629400"/>
            <a:ext cx="8991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800" b="0"/>
              <a:t>[Image Info]</a:t>
            </a:r>
            <a:r>
              <a:rPr lang="en-US" sz="800"/>
              <a:t> </a:t>
            </a:r>
            <a:r>
              <a:rPr lang="en-US" sz="800" b="0"/>
              <a:t> </a:t>
            </a:r>
            <a:r>
              <a:rPr lang="en-US" sz="900" b="0"/>
              <a:t>www.wizdata.co.kr</a:t>
            </a:r>
            <a:r>
              <a:rPr lang="en-US" sz="800"/>
              <a:t>         </a:t>
            </a:r>
            <a:r>
              <a:rPr lang="en-US" sz="800" b="0"/>
              <a:t>  - Note to customers : This image has been licensed to be used within this PowerPoint template only.  You may not extract the image for any other use. 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98425"/>
            <a:ext cx="6840760" cy="1074738"/>
          </a:xfrm>
        </p:spPr>
        <p:txBody>
          <a:bodyPr/>
          <a:lstStyle/>
          <a:p>
            <a:r>
              <a:rPr lang="ru-RU" sz="3200" b="0" dirty="0"/>
              <a:t>1. Правовые </a:t>
            </a:r>
            <a:r>
              <a:rPr lang="ru-RU" sz="3200" b="0" dirty="0" smtClean="0"/>
              <a:t>основы предпринимательства.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1" grpId="0"/>
      <p:bldP spid="110608" grpId="0"/>
      <p:bldP spid="110609" grpId="0"/>
      <p:bldP spid="1106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3" name="Group 3"/>
          <p:cNvGrpSpPr>
            <a:grpSpLocks/>
          </p:cNvGrpSpPr>
          <p:nvPr/>
        </p:nvGrpSpPr>
        <p:grpSpPr bwMode="auto">
          <a:xfrm>
            <a:off x="6599238" y="2808288"/>
            <a:ext cx="1889125" cy="2422525"/>
            <a:chOff x="4387" y="1999"/>
            <a:chExt cx="1370" cy="1755"/>
          </a:xfrm>
        </p:grpSpPr>
        <p:sp>
          <p:nvSpPr>
            <p:cNvPr id="112644" name="AutoShape 4"/>
            <p:cNvSpPr>
              <a:spLocks noChangeArrowheads="1"/>
            </p:cNvSpPr>
            <p:nvPr/>
          </p:nvSpPr>
          <p:spPr bwMode="gray">
            <a:xfrm>
              <a:off x="4387" y="2004"/>
              <a:ext cx="1370" cy="1740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Left">
                <a:rot lat="0" lon="21299999" rev="0"/>
              </a:camera>
              <a:lightRig rig="legacyFlat3" dir="r"/>
            </a:scene3d>
            <a:sp3d extrusionH="887400" prstMaterial="legacyPlastic">
              <a:bevelT w="13500" h="13500" prst="angle"/>
              <a:bevelB w="13500" h="13500" prst="angle"/>
              <a:extrusionClr>
                <a:schemeClr val="folHlink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12645" name="Line 5"/>
            <p:cNvSpPr>
              <a:spLocks noChangeShapeType="1"/>
            </p:cNvSpPr>
            <p:nvPr/>
          </p:nvSpPr>
          <p:spPr bwMode="gray">
            <a:xfrm>
              <a:off x="4456" y="1999"/>
              <a:ext cx="1224" cy="18"/>
            </a:xfrm>
            <a:prstGeom prst="line">
              <a:avLst/>
            </a:prstGeom>
            <a:noFill/>
            <a:ln w="9525">
              <a:solidFill>
                <a:srgbClr val="F8F8F8">
                  <a:alpha val="3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6" name="Freeform 6"/>
            <p:cNvSpPr>
              <a:spLocks/>
            </p:cNvSpPr>
            <p:nvPr/>
          </p:nvSpPr>
          <p:spPr bwMode="gray">
            <a:xfrm>
              <a:off x="4402" y="3682"/>
              <a:ext cx="1330" cy="72"/>
            </a:xfrm>
            <a:custGeom>
              <a:avLst/>
              <a:gdLst>
                <a:gd name="T0" fmla="*/ 0 w 1330"/>
                <a:gd name="T1" fmla="*/ 34 h 72"/>
                <a:gd name="T2" fmla="*/ 68 w 1330"/>
                <a:gd name="T3" fmla="*/ 68 h 72"/>
                <a:gd name="T4" fmla="*/ 1270 w 1330"/>
                <a:gd name="T5" fmla="*/ 50 h 72"/>
                <a:gd name="T6" fmla="*/ 1330 w 1330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0" h="72">
                  <a:moveTo>
                    <a:pt x="0" y="34"/>
                  </a:moveTo>
                  <a:cubicBezTo>
                    <a:pt x="0" y="36"/>
                    <a:pt x="40" y="72"/>
                    <a:pt x="68" y="68"/>
                  </a:cubicBezTo>
                  <a:lnTo>
                    <a:pt x="1270" y="50"/>
                  </a:lnTo>
                  <a:cubicBezTo>
                    <a:pt x="1324" y="48"/>
                    <a:pt x="1317" y="11"/>
                    <a:pt x="1330" y="0"/>
                  </a:cubicBezTo>
                </a:path>
              </a:pathLst>
            </a:custGeom>
            <a:noFill/>
            <a:ln w="9525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2647" name="Group 7"/>
          <p:cNvGrpSpPr>
            <a:grpSpLocks/>
          </p:cNvGrpSpPr>
          <p:nvPr/>
        </p:nvGrpSpPr>
        <p:grpSpPr bwMode="auto">
          <a:xfrm>
            <a:off x="585788" y="2209800"/>
            <a:ext cx="1889125" cy="3051175"/>
            <a:chOff x="60" y="2014"/>
            <a:chExt cx="1370" cy="1762"/>
          </a:xfrm>
        </p:grpSpPr>
        <p:sp>
          <p:nvSpPr>
            <p:cNvPr id="112648" name="AutoShape 8"/>
            <p:cNvSpPr>
              <a:spLocks noChangeArrowheads="1"/>
            </p:cNvSpPr>
            <p:nvPr/>
          </p:nvSpPr>
          <p:spPr bwMode="gray">
            <a:xfrm>
              <a:off x="60" y="2016"/>
              <a:ext cx="1370" cy="1760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Right">
                <a:rot lat="0" lon="300000" rev="0"/>
              </a:camera>
              <a:lightRig rig="legacyFlat3" dir="r"/>
            </a:scene3d>
            <a:sp3d extrusionH="887400" prstMaterial="legacyPlastic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12649" name="Line 9"/>
            <p:cNvSpPr>
              <a:spLocks noChangeShapeType="1"/>
            </p:cNvSpPr>
            <p:nvPr/>
          </p:nvSpPr>
          <p:spPr bwMode="gray">
            <a:xfrm flipV="1">
              <a:off x="134" y="2014"/>
              <a:ext cx="1222" cy="16"/>
            </a:xfrm>
            <a:prstGeom prst="line">
              <a:avLst/>
            </a:prstGeom>
            <a:noFill/>
            <a:ln w="9525">
              <a:solidFill>
                <a:srgbClr val="F8F8F8">
                  <a:alpha val="3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0" name="Freeform 10"/>
            <p:cNvSpPr>
              <a:spLocks/>
            </p:cNvSpPr>
            <p:nvPr/>
          </p:nvSpPr>
          <p:spPr bwMode="gray">
            <a:xfrm rot="60000" flipV="1">
              <a:off x="86" y="3728"/>
              <a:ext cx="1334" cy="47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2651" name="Group 11"/>
          <p:cNvGrpSpPr>
            <a:grpSpLocks/>
          </p:cNvGrpSpPr>
          <p:nvPr/>
        </p:nvGrpSpPr>
        <p:grpSpPr bwMode="auto">
          <a:xfrm>
            <a:off x="2541588" y="2209800"/>
            <a:ext cx="1889125" cy="3249613"/>
            <a:chOff x="3762" y="1166"/>
            <a:chExt cx="1370" cy="2355"/>
          </a:xfrm>
        </p:grpSpPr>
        <p:sp>
          <p:nvSpPr>
            <p:cNvPr id="112652" name="AutoShape 12"/>
            <p:cNvSpPr>
              <a:spLocks noChangeArrowheads="1"/>
            </p:cNvSpPr>
            <p:nvPr/>
          </p:nvSpPr>
          <p:spPr bwMode="gray">
            <a:xfrm>
              <a:off x="3762" y="1166"/>
              <a:ext cx="1370" cy="2355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Right"/>
              <a:lightRig rig="legacyFlat3" dir="r"/>
            </a:scene3d>
            <a:sp3d extrusionH="887400" prstMaterial="legacyPlastic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12653" name="Line 13"/>
            <p:cNvSpPr>
              <a:spLocks noChangeShapeType="1"/>
            </p:cNvSpPr>
            <p:nvPr/>
          </p:nvSpPr>
          <p:spPr bwMode="gray">
            <a:xfrm>
              <a:off x="3829" y="1176"/>
              <a:ext cx="1246" cy="0"/>
            </a:xfrm>
            <a:prstGeom prst="line">
              <a:avLst/>
            </a:prstGeom>
            <a:noFill/>
            <a:ln w="9525">
              <a:solidFill>
                <a:srgbClr val="F8F8F8">
                  <a:alpha val="2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4" name="Freeform 14"/>
            <p:cNvSpPr>
              <a:spLocks/>
            </p:cNvSpPr>
            <p:nvPr/>
          </p:nvSpPr>
          <p:spPr bwMode="gray">
            <a:xfrm flipV="1">
              <a:off x="3772" y="3487"/>
              <a:ext cx="1353" cy="30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5" name="Freeform 15"/>
            <p:cNvSpPr>
              <a:spLocks/>
            </p:cNvSpPr>
            <p:nvPr/>
          </p:nvSpPr>
          <p:spPr bwMode="gray">
            <a:xfrm>
              <a:off x="3779" y="1169"/>
              <a:ext cx="1336" cy="23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8F8F8">
                  <a:alpha val="39999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2656" name="Group 16"/>
          <p:cNvGrpSpPr>
            <a:grpSpLocks/>
          </p:cNvGrpSpPr>
          <p:nvPr/>
        </p:nvGrpSpPr>
        <p:grpSpPr bwMode="auto">
          <a:xfrm>
            <a:off x="2963863" y="1706563"/>
            <a:ext cx="1065212" cy="1065212"/>
            <a:chOff x="3024" y="960"/>
            <a:chExt cx="692" cy="730"/>
          </a:xfrm>
        </p:grpSpPr>
        <p:pic>
          <p:nvPicPr>
            <p:cNvPr id="112657" name="Picture 17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24" y="960"/>
              <a:ext cx="692" cy="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658" name="Oval 18"/>
            <p:cNvSpPr>
              <a:spLocks noChangeArrowheads="1"/>
            </p:cNvSpPr>
            <p:nvPr/>
          </p:nvSpPr>
          <p:spPr bwMode="gray">
            <a:xfrm>
              <a:off x="3024" y="960"/>
              <a:ext cx="687" cy="730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50000">
                  <a:srgbClr val="DDDDDD">
                    <a:alpha val="55000"/>
                  </a:srgbClr>
                </a:gs>
                <a:gs pos="100000">
                  <a:srgbClr val="DDDDDD">
                    <a:gamma/>
                    <a:shade val="46275"/>
                    <a:invGamma/>
                    <a:alpha val="89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2659" name="Picture 19" descr="Picture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93" y="967"/>
              <a:ext cx="547" cy="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2660" name="Group 20"/>
          <p:cNvGrpSpPr>
            <a:grpSpLocks/>
          </p:cNvGrpSpPr>
          <p:nvPr/>
        </p:nvGrpSpPr>
        <p:grpSpPr bwMode="auto">
          <a:xfrm>
            <a:off x="4648200" y="2209800"/>
            <a:ext cx="1889125" cy="3249613"/>
            <a:chOff x="3762" y="1166"/>
            <a:chExt cx="1370" cy="2355"/>
          </a:xfrm>
        </p:grpSpPr>
        <p:sp>
          <p:nvSpPr>
            <p:cNvPr id="112661" name="AutoShape 21"/>
            <p:cNvSpPr>
              <a:spLocks noChangeArrowheads="1"/>
            </p:cNvSpPr>
            <p:nvPr/>
          </p:nvSpPr>
          <p:spPr bwMode="gray">
            <a:xfrm>
              <a:off x="3762" y="1166"/>
              <a:ext cx="1370" cy="2355"/>
            </a:xfrm>
            <a:prstGeom prst="roundRect">
              <a:avLst>
                <a:gd name="adj" fmla="val 4806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5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Left"/>
              <a:lightRig rig="legacyFlat3" dir="r"/>
            </a:scene3d>
            <a:sp3d extrusionH="887400" prstMaterial="legacyPlastic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12662" name="Line 22"/>
            <p:cNvSpPr>
              <a:spLocks noChangeShapeType="1"/>
            </p:cNvSpPr>
            <p:nvPr/>
          </p:nvSpPr>
          <p:spPr bwMode="gray">
            <a:xfrm>
              <a:off x="3829" y="1176"/>
              <a:ext cx="1246" cy="0"/>
            </a:xfrm>
            <a:prstGeom prst="line">
              <a:avLst/>
            </a:prstGeom>
            <a:noFill/>
            <a:ln w="9525">
              <a:solidFill>
                <a:srgbClr val="F8F8F8">
                  <a:alpha val="2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63" name="Freeform 23"/>
            <p:cNvSpPr>
              <a:spLocks/>
            </p:cNvSpPr>
            <p:nvPr/>
          </p:nvSpPr>
          <p:spPr bwMode="gray">
            <a:xfrm flipV="1">
              <a:off x="3772" y="3487"/>
              <a:ext cx="1353" cy="30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64" name="Freeform 24"/>
            <p:cNvSpPr>
              <a:spLocks/>
            </p:cNvSpPr>
            <p:nvPr/>
          </p:nvSpPr>
          <p:spPr bwMode="gray">
            <a:xfrm>
              <a:off x="3779" y="1169"/>
              <a:ext cx="1336" cy="23"/>
            </a:xfrm>
            <a:custGeom>
              <a:avLst/>
              <a:gdLst>
                <a:gd name="T0" fmla="*/ 0 w 1318"/>
                <a:gd name="T1" fmla="*/ 19 h 19"/>
                <a:gd name="T2" fmla="*/ 72 w 1318"/>
                <a:gd name="T3" fmla="*/ 0 h 19"/>
                <a:gd name="T4" fmla="*/ 1249 w 1318"/>
                <a:gd name="T5" fmla="*/ 0 h 19"/>
                <a:gd name="T6" fmla="*/ 1318 w 131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8" h="19">
                  <a:moveTo>
                    <a:pt x="0" y="19"/>
                  </a:moveTo>
                  <a:cubicBezTo>
                    <a:pt x="12" y="16"/>
                    <a:pt x="12" y="1"/>
                    <a:pt x="72" y="0"/>
                  </a:cubicBezTo>
                  <a:lnTo>
                    <a:pt x="1249" y="0"/>
                  </a:lnTo>
                  <a:cubicBezTo>
                    <a:pt x="1305" y="1"/>
                    <a:pt x="1304" y="15"/>
                    <a:pt x="1318" y="19"/>
                  </a:cubicBezTo>
                </a:path>
              </a:pathLst>
            </a:custGeom>
            <a:noFill/>
            <a:ln w="9525">
              <a:solidFill>
                <a:srgbClr val="F8F8F8">
                  <a:alpha val="39999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2665" name="Group 25"/>
          <p:cNvGrpSpPr>
            <a:grpSpLocks/>
          </p:cNvGrpSpPr>
          <p:nvPr/>
        </p:nvGrpSpPr>
        <p:grpSpPr bwMode="auto">
          <a:xfrm>
            <a:off x="5059363" y="1706563"/>
            <a:ext cx="1063625" cy="1065212"/>
            <a:chOff x="3024" y="960"/>
            <a:chExt cx="692" cy="730"/>
          </a:xfrm>
        </p:grpSpPr>
        <p:pic>
          <p:nvPicPr>
            <p:cNvPr id="112666" name="Picture 26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24" y="960"/>
              <a:ext cx="692" cy="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667" name="Oval 27"/>
            <p:cNvSpPr>
              <a:spLocks noChangeArrowheads="1"/>
            </p:cNvSpPr>
            <p:nvPr/>
          </p:nvSpPr>
          <p:spPr bwMode="gray">
            <a:xfrm>
              <a:off x="3024" y="960"/>
              <a:ext cx="687" cy="730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50000">
                  <a:srgbClr val="DDDDDD">
                    <a:alpha val="55000"/>
                  </a:srgbClr>
                </a:gs>
                <a:gs pos="100000">
                  <a:srgbClr val="DDDDDD">
                    <a:gamma/>
                    <a:shade val="46275"/>
                    <a:invGamma/>
                    <a:alpha val="89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2668" name="Picture 28" descr="Picture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93" y="967"/>
              <a:ext cx="547" cy="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2669" name="Group 29"/>
          <p:cNvGrpSpPr>
            <a:grpSpLocks/>
          </p:cNvGrpSpPr>
          <p:nvPr/>
        </p:nvGrpSpPr>
        <p:grpSpPr bwMode="auto">
          <a:xfrm>
            <a:off x="6996113" y="2312988"/>
            <a:ext cx="1065212" cy="1065212"/>
            <a:chOff x="3024" y="960"/>
            <a:chExt cx="692" cy="730"/>
          </a:xfrm>
        </p:grpSpPr>
        <p:pic>
          <p:nvPicPr>
            <p:cNvPr id="112670" name="Picture 30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24" y="960"/>
              <a:ext cx="692" cy="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671" name="Oval 31"/>
            <p:cNvSpPr>
              <a:spLocks noChangeArrowheads="1"/>
            </p:cNvSpPr>
            <p:nvPr/>
          </p:nvSpPr>
          <p:spPr bwMode="gray">
            <a:xfrm>
              <a:off x="3024" y="960"/>
              <a:ext cx="687" cy="730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50000">
                  <a:srgbClr val="DDDDDD">
                    <a:alpha val="55000"/>
                  </a:srgbClr>
                </a:gs>
                <a:gs pos="100000">
                  <a:srgbClr val="DDDDDD">
                    <a:gamma/>
                    <a:shade val="46275"/>
                    <a:invGamma/>
                    <a:alpha val="89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2672" name="Picture 32" descr="Picture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93" y="967"/>
              <a:ext cx="547" cy="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2673" name="Group 33"/>
          <p:cNvGrpSpPr>
            <a:grpSpLocks/>
          </p:cNvGrpSpPr>
          <p:nvPr/>
        </p:nvGrpSpPr>
        <p:grpSpPr bwMode="auto">
          <a:xfrm>
            <a:off x="1027506" y="1609336"/>
            <a:ext cx="1065213" cy="1065212"/>
            <a:chOff x="3024" y="960"/>
            <a:chExt cx="692" cy="730"/>
          </a:xfrm>
        </p:grpSpPr>
        <p:pic>
          <p:nvPicPr>
            <p:cNvPr id="112674" name="Picture 34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24" y="960"/>
              <a:ext cx="692" cy="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675" name="Oval 35"/>
            <p:cNvSpPr>
              <a:spLocks noChangeArrowheads="1"/>
            </p:cNvSpPr>
            <p:nvPr/>
          </p:nvSpPr>
          <p:spPr bwMode="gray">
            <a:xfrm>
              <a:off x="3024" y="960"/>
              <a:ext cx="687" cy="730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50000">
                  <a:srgbClr val="DDDDDD">
                    <a:alpha val="55000"/>
                  </a:srgbClr>
                </a:gs>
                <a:gs pos="100000">
                  <a:srgbClr val="DDDDDD">
                    <a:gamma/>
                    <a:shade val="46275"/>
                    <a:invGamma/>
                    <a:alpha val="89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2676" name="Picture 36" descr="Picture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93" y="967"/>
              <a:ext cx="547" cy="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2677" name="Text Box 4"/>
          <p:cNvSpPr txBox="1">
            <a:spLocks noChangeArrowheads="1"/>
          </p:cNvSpPr>
          <p:nvPr/>
        </p:nvSpPr>
        <p:spPr bwMode="black">
          <a:xfrm>
            <a:off x="494432" y="5592763"/>
            <a:ext cx="78256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2400" dirty="0" smtClean="0">
                <a:latin typeface="Calibri" pitchFamily="34" charset="0"/>
                <a:cs typeface="Arial" charset="0"/>
              </a:rPr>
              <a:t>Участников предпринимательского правоотношения называют </a:t>
            </a:r>
            <a:r>
              <a:rPr lang="ru-RU" sz="2400" i="1" dirty="0" smtClean="0">
                <a:latin typeface="Calibri" pitchFamily="34" charset="0"/>
                <a:cs typeface="Arial" charset="0"/>
              </a:rPr>
              <a:t>субъектами предпринимательского права</a:t>
            </a:r>
            <a:r>
              <a:rPr lang="ru-RU" sz="2400" dirty="0" smtClean="0">
                <a:latin typeface="Calibri" pitchFamily="34" charset="0"/>
                <a:cs typeface="Arial" charset="0"/>
              </a:rPr>
              <a:t>.</a:t>
            </a:r>
            <a:endParaRPr lang="en-US" sz="2400" dirty="0">
              <a:latin typeface="Calibri" pitchFamily="34" charset="0"/>
              <a:cs typeface="Arial" charset="0"/>
            </a:endParaRPr>
          </a:p>
        </p:txBody>
      </p:sp>
      <p:sp>
        <p:nvSpPr>
          <p:cNvPr id="112678" name="Text Box 38"/>
          <p:cNvSpPr txBox="1">
            <a:spLocks noChangeArrowheads="1"/>
          </p:cNvSpPr>
          <p:nvPr/>
        </p:nvSpPr>
        <p:spPr bwMode="gray">
          <a:xfrm>
            <a:off x="1344087" y="1779915"/>
            <a:ext cx="4320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2679" name="Text Box 39"/>
          <p:cNvSpPr txBox="1">
            <a:spLocks noChangeArrowheads="1"/>
          </p:cNvSpPr>
          <p:nvPr/>
        </p:nvSpPr>
        <p:spPr bwMode="gray">
          <a:xfrm>
            <a:off x="3234121" y="1905013"/>
            <a:ext cx="5040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2680" name="Text Box 40"/>
          <p:cNvSpPr txBox="1">
            <a:spLocks noChangeArrowheads="1"/>
          </p:cNvSpPr>
          <p:nvPr/>
        </p:nvSpPr>
        <p:spPr bwMode="gray">
          <a:xfrm>
            <a:off x="5349466" y="1948190"/>
            <a:ext cx="5040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2681" name="Text Box 41"/>
          <p:cNvSpPr txBox="1">
            <a:spLocks noChangeArrowheads="1"/>
          </p:cNvSpPr>
          <p:nvPr/>
        </p:nvSpPr>
        <p:spPr bwMode="gray">
          <a:xfrm>
            <a:off x="7307307" y="2582525"/>
            <a:ext cx="4320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2682" name="Text Box 4"/>
          <p:cNvSpPr txBox="1">
            <a:spLocks noChangeArrowheads="1"/>
          </p:cNvSpPr>
          <p:nvPr/>
        </p:nvSpPr>
        <p:spPr bwMode="gray">
          <a:xfrm>
            <a:off x="662661" y="2286549"/>
            <a:ext cx="18537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2400" dirty="0" smtClean="0">
                <a:latin typeface="Calibri" pitchFamily="34" charset="0"/>
                <a:cs typeface="Arial" charset="0"/>
              </a:rPr>
              <a:t>ИПОБОЮЛ</a:t>
            </a:r>
            <a:r>
              <a:rPr lang="ru-RU" sz="2400" dirty="0">
                <a:latin typeface="Calibri" pitchFamily="34" charset="0"/>
                <a:cs typeface="Arial" charset="0"/>
              </a:rPr>
              <a:t> -</a:t>
            </a:r>
            <a:endParaRPr lang="en-US" sz="2400" dirty="0">
              <a:latin typeface="Calibri" pitchFamily="34" charset="0"/>
              <a:cs typeface="Arial" charset="0"/>
            </a:endParaRPr>
          </a:p>
          <a:p>
            <a:pPr algn="ctr" eaLnBrk="0" hangingPunct="0"/>
            <a:r>
              <a:rPr lang="ru-RU" sz="2400" dirty="0" smtClean="0">
                <a:latin typeface="Calibri" pitchFamily="34" charset="0"/>
                <a:cs typeface="Arial" charset="0"/>
              </a:rPr>
              <a:t>Индивиду-</a:t>
            </a:r>
            <a:r>
              <a:rPr lang="ru-RU" sz="2400" dirty="0" err="1" smtClean="0">
                <a:latin typeface="Calibri" pitchFamily="34" charset="0"/>
                <a:cs typeface="Arial" charset="0"/>
              </a:rPr>
              <a:t>альный</a:t>
            </a:r>
            <a:r>
              <a:rPr lang="ru-RU" sz="2400" dirty="0" smtClean="0">
                <a:latin typeface="Calibri" pitchFamily="34" charset="0"/>
                <a:cs typeface="Arial" charset="0"/>
              </a:rPr>
              <a:t> пре-</a:t>
            </a:r>
            <a:r>
              <a:rPr lang="ru-RU" sz="2400" dirty="0" err="1" smtClean="0">
                <a:latin typeface="Calibri" pitchFamily="34" charset="0"/>
                <a:cs typeface="Arial" charset="0"/>
              </a:rPr>
              <a:t>дпринима</a:t>
            </a:r>
            <a:r>
              <a:rPr lang="ru-RU" sz="2400" dirty="0" smtClean="0">
                <a:latin typeface="Calibri" pitchFamily="34" charset="0"/>
                <a:cs typeface="Arial" charset="0"/>
              </a:rPr>
              <a:t>-</a:t>
            </a:r>
            <a:r>
              <a:rPr lang="ru-RU" sz="2400" dirty="0" err="1" smtClean="0">
                <a:latin typeface="Calibri" pitchFamily="34" charset="0"/>
                <a:cs typeface="Arial" charset="0"/>
              </a:rPr>
              <a:t>тель</a:t>
            </a:r>
            <a:r>
              <a:rPr lang="ru-RU" sz="2400" dirty="0" smtClean="0">
                <a:latin typeface="Calibri" pitchFamily="34" charset="0"/>
                <a:cs typeface="Arial" charset="0"/>
              </a:rPr>
              <a:t> без об-</a:t>
            </a:r>
            <a:r>
              <a:rPr lang="ru-RU" sz="2400" dirty="0" err="1" smtClean="0">
                <a:latin typeface="Calibri" pitchFamily="34" charset="0"/>
                <a:cs typeface="Arial" charset="0"/>
              </a:rPr>
              <a:t>разования</a:t>
            </a:r>
            <a:r>
              <a:rPr lang="ru-RU" sz="2400" dirty="0" smtClean="0">
                <a:latin typeface="Calibri" pitchFamily="34" charset="0"/>
                <a:cs typeface="Arial" charset="0"/>
              </a:rPr>
              <a:t> юридического лица.</a:t>
            </a:r>
            <a:endParaRPr lang="en-US" sz="2400" dirty="0">
              <a:latin typeface="Calibri" pitchFamily="34" charset="0"/>
              <a:cs typeface="Arial" charset="0"/>
            </a:endParaRPr>
          </a:p>
        </p:txBody>
      </p:sp>
      <p:sp>
        <p:nvSpPr>
          <p:cNvPr id="112683" name="Text Box 4"/>
          <p:cNvSpPr txBox="1">
            <a:spLocks noChangeArrowheads="1"/>
          </p:cNvSpPr>
          <p:nvPr/>
        </p:nvSpPr>
        <p:spPr bwMode="gray">
          <a:xfrm>
            <a:off x="2565030" y="3027363"/>
            <a:ext cx="18389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2800" dirty="0" smtClean="0">
                <a:latin typeface="Calibri" pitchFamily="34" charset="0"/>
                <a:cs typeface="Arial" charset="0"/>
              </a:rPr>
              <a:t>Товарищество</a:t>
            </a:r>
            <a:r>
              <a:rPr lang="ru-RU" sz="2400" b="0" dirty="0" smtClean="0">
                <a:latin typeface="Calibri" pitchFamily="34" charset="0"/>
                <a:cs typeface="Arial" charset="0"/>
              </a:rPr>
              <a:t> </a:t>
            </a:r>
            <a:endParaRPr lang="en-US" sz="2400" b="0" dirty="0">
              <a:latin typeface="Calibri" pitchFamily="34" charset="0"/>
              <a:cs typeface="Arial" charset="0"/>
            </a:endParaRPr>
          </a:p>
        </p:txBody>
      </p:sp>
      <p:sp>
        <p:nvSpPr>
          <p:cNvPr id="112684" name="Text Box 4"/>
          <p:cNvSpPr txBox="1">
            <a:spLocks noChangeArrowheads="1"/>
          </p:cNvSpPr>
          <p:nvPr/>
        </p:nvSpPr>
        <p:spPr bwMode="gray">
          <a:xfrm>
            <a:off x="4773613" y="2822448"/>
            <a:ext cx="1655762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2800" dirty="0" smtClean="0">
                <a:latin typeface="Calibri" pitchFamily="34" charset="0"/>
                <a:cs typeface="Arial" charset="0"/>
              </a:rPr>
              <a:t>ООО</a:t>
            </a:r>
            <a:r>
              <a:rPr lang="ru-RU" sz="2400" b="0" dirty="0" smtClean="0">
                <a:latin typeface="Calibri" pitchFamily="34" charset="0"/>
                <a:cs typeface="Arial" charset="0"/>
              </a:rPr>
              <a:t> – общество с ограниченной ответственностью</a:t>
            </a:r>
            <a:endParaRPr lang="en-US" sz="2400" b="0" dirty="0">
              <a:latin typeface="Calibri" pitchFamily="34" charset="0"/>
              <a:cs typeface="Arial" charset="0"/>
            </a:endParaRPr>
          </a:p>
        </p:txBody>
      </p:sp>
      <p:sp>
        <p:nvSpPr>
          <p:cNvPr id="112685" name="Text Box 4"/>
          <p:cNvSpPr txBox="1">
            <a:spLocks noChangeArrowheads="1"/>
          </p:cNvSpPr>
          <p:nvPr/>
        </p:nvSpPr>
        <p:spPr bwMode="gray">
          <a:xfrm>
            <a:off x="6711950" y="3298959"/>
            <a:ext cx="165576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2800" dirty="0" err="1" smtClean="0">
                <a:latin typeface="Calibri" pitchFamily="34" charset="0"/>
                <a:cs typeface="Arial" charset="0"/>
              </a:rPr>
              <a:t>Акцио-нерное</a:t>
            </a:r>
            <a:r>
              <a:rPr lang="ru-RU" sz="2800" dirty="0" smtClean="0">
                <a:latin typeface="Calibri" pitchFamily="34" charset="0"/>
                <a:cs typeface="Arial" charset="0"/>
              </a:rPr>
              <a:t> обще-</a:t>
            </a:r>
            <a:r>
              <a:rPr lang="ru-RU" sz="2800" dirty="0" err="1" smtClean="0">
                <a:latin typeface="Calibri" pitchFamily="34" charset="0"/>
                <a:cs typeface="Arial" charset="0"/>
              </a:rPr>
              <a:t>ство</a:t>
            </a:r>
            <a:endParaRPr lang="en-US" sz="2800" dirty="0">
              <a:latin typeface="Calibri" pitchFamily="34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3" grpId="0"/>
      <p:bldP spid="112684" grpId="0"/>
      <p:bldP spid="1126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1676400" y="5410200"/>
            <a:ext cx="57912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1776525" y="5540589"/>
            <a:ext cx="5579517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ИПОБОЮЛ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539552" y="1556792"/>
            <a:ext cx="8064896" cy="79208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Право на регистрацию товарного знака или знака обслуживания.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 bwMode="auto">
          <a:xfrm>
            <a:off x="533836" y="2504502"/>
            <a:ext cx="8064896" cy="56445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Право действовать под фирменным наименованием.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533836" y="3212976"/>
            <a:ext cx="8064896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Право использовать наёмный труд.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 bwMode="auto">
          <a:xfrm>
            <a:off x="533836" y="3861048"/>
            <a:ext cx="8064896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Правовая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защита государства, невмешательство.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 bwMode="auto">
          <a:xfrm>
            <a:off x="533836" y="4607583"/>
            <a:ext cx="8064896" cy="54960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Могут предъявляться квалификационные требования.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1676400" y="5410200"/>
            <a:ext cx="57912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1835696" y="5486400"/>
            <a:ext cx="5579517" cy="54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ТОВАРИЩЕСТВО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539552" y="1556792"/>
            <a:ext cx="8064896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Капитал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разделён на доли (вклады) учредителей.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 bwMode="auto">
          <a:xfrm>
            <a:off x="497572" y="2420888"/>
            <a:ext cx="8064896" cy="846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Учредителями могут быть только индивидуальные предприниматели или коммерческие организации.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498090" y="3573016"/>
            <a:ext cx="8064896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Минимальное число участников – 2.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98090" y="4509120"/>
            <a:ext cx="8064896" cy="77334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 формы: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полное товарищество и товарищество на вере.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96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8" grpId="0" animBg="1"/>
      <p:bldP spid="99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1475655" y="1213492"/>
            <a:ext cx="57912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1598914" y="1355744"/>
            <a:ext cx="5579517" cy="54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ПОЛНОЕ ТОВАРИЩЕСТВО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416722" y="1928518"/>
            <a:ext cx="7992888" cy="1644498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Участники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отвечают своим имуществом за долги товарищества, отвечают солидарно, друг за друга.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300" b="0" baseline="0" dirty="0" smtClean="0"/>
              <a:t>Минимальный</a:t>
            </a:r>
            <a:r>
              <a:rPr lang="ru-RU" sz="2300" b="0" dirty="0" smtClean="0"/>
              <a:t> размер капитала не устанавливается.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Выбывший участник отвечает в течение ещё 2-х лет.</a:t>
            </a:r>
            <a:endParaRPr kumimoji="0" 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gray">
          <a:xfrm>
            <a:off x="1517566" y="5837525"/>
            <a:ext cx="57912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gray">
          <a:xfrm>
            <a:off x="1629461" y="5979777"/>
            <a:ext cx="5579517" cy="54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ТОВАРИЩЕСТВО НА ВЕРЕ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251520" y="3789040"/>
            <a:ext cx="8640960" cy="2183548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200" b="0" dirty="0" smtClean="0"/>
              <a:t>Есть участники (отвечают по обязательствам) и вкладчики (рискуют только вкладом).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В.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может выйти в любое время и получить свой вклад.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200" b="0" baseline="0" dirty="0" smtClean="0"/>
              <a:t>В.</a:t>
            </a:r>
            <a:r>
              <a:rPr lang="ru-RU" sz="2200" b="0" dirty="0" smtClean="0"/>
              <a:t> не участвует в предпринимательской деятельности</a:t>
            </a:r>
            <a:r>
              <a:rPr lang="ru-RU" sz="2300" b="0" dirty="0" smtClean="0"/>
              <a:t>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В. имеет право на получение части прибыли согласно вкладу.</a:t>
            </a:r>
            <a:endParaRPr kumimoji="0" 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3803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590570" y="5823744"/>
            <a:ext cx="78789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683568" y="5954133"/>
            <a:ext cx="7344816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Общество с ограниченной ответственностью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539552" y="1556792"/>
            <a:ext cx="8022916" cy="9361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Уставной капитал состоит из стоимости долей участников и составляет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min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размер имущества ООО.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 bwMode="auto">
          <a:xfrm>
            <a:off x="497572" y="4149077"/>
            <a:ext cx="8064896" cy="846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Вкладом в уставной капитал могут быть: деньги, ценные бумаги, материальные ценности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462791" y="5085957"/>
            <a:ext cx="8064896" cy="86817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При выходе из ООО выплачивается стоимость внесённой доли.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38372" y="2652543"/>
            <a:ext cx="8024096" cy="129614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Уставной капитал должен быть не менее 100 МРОТ, делится на доли участников в соответствии с учреди-тельными документами.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84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8" grpId="0" animBg="1"/>
      <p:bldP spid="99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481193" y="5468500"/>
            <a:ext cx="78789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769018" y="5598889"/>
            <a:ext cx="7344816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Общество с ограниченной ответственностью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801377" y="3933056"/>
            <a:ext cx="7280097" cy="13877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Участники ООО не отвечают по его обязательствам и не несут риск убытков,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рискуют только своим вкладом.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 bwMode="auto">
          <a:xfrm>
            <a:off x="801376" y="1601500"/>
            <a:ext cx="7312457" cy="846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Учредителями могут быть как граждане, так и юридические лица.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893626" y="2852936"/>
            <a:ext cx="7187848" cy="79407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Минимальное число участников – 1,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максимальное - 50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620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8" grpId="0" animBg="1"/>
      <p:bldP spid="9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1579187" y="5871734"/>
            <a:ext cx="5791200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2051470" y="6002123"/>
            <a:ext cx="4896544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АКЦИОНЕРНОЕ ОБЩЕСТВО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539552" y="1556792"/>
            <a:ext cx="8064896" cy="86409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0" dirty="0" smtClean="0"/>
              <a:t>Уставной капитал разделён на определённое число акций.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 bwMode="auto">
          <a:xfrm>
            <a:off x="485033" y="2492896"/>
            <a:ext cx="8064896" cy="846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Акция удостоверяет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обязательства АО перед его акционерами.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467294" y="3429000"/>
            <a:ext cx="8064896" cy="9361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Учредителями могут быть граждане и юридические лица.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42339" y="4524616"/>
            <a:ext cx="8064896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 формы: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открытое и закрытое.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442339" y="5204857"/>
            <a:ext cx="8064896" cy="79726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0" dirty="0" smtClean="0"/>
              <a:t>Уч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астники не отвечают по обязательствам АО, риск – акции.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282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8" grpId="0" animBg="1"/>
      <p:bldP spid="99" grpId="0" animBg="1"/>
      <p:bldP spid="12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1187624" y="1213492"/>
            <a:ext cx="7416824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1351915" y="1343881"/>
            <a:ext cx="7077970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Открытое акционерное общество ОАО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584782" y="1910190"/>
            <a:ext cx="8163682" cy="2310898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Можно проводить открытую подписку на выпускаемые акции.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300" b="0" dirty="0" smtClean="0"/>
              <a:t>Акции пускают в свободную продажу.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Уставной капитал должен составлять не менее 1000 МРОТ.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300" b="0" dirty="0" smtClean="0"/>
              <a:t>Выйти из ОАО можно продав свои акции.</a:t>
            </a:r>
            <a:endParaRPr kumimoji="0" 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gray">
          <a:xfrm>
            <a:off x="894125" y="5734524"/>
            <a:ext cx="7416824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gray">
          <a:xfrm>
            <a:off x="921027" y="5876776"/>
            <a:ext cx="7221986" cy="54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Закрытое акционерное общество ЗАО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584782" y="4343064"/>
            <a:ext cx="7992888" cy="139146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200" b="0" dirty="0" smtClean="0"/>
              <a:t>Акции распределяются только среди участников.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Подписка на выпускаемые акции и свободная их продажа не ведётся.</a:t>
            </a:r>
            <a:endParaRPr kumimoji="0" 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57401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gray">
          <a:xfrm>
            <a:off x="428277" y="5123776"/>
            <a:ext cx="8162109" cy="122105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gray">
          <a:xfrm>
            <a:off x="598340" y="5304548"/>
            <a:ext cx="8010377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8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ГОСУДАРСТВЕННЫЕ И МУНИЦИПАЛЬНЫЕ УНИТАРНЫЕ ПРЕДПРИЯТИЯ</a:t>
            </a:r>
            <a:endParaRPr lang="en-US" sz="28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2. Организационно-правовые формы предпринимательства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658954" y="1628800"/>
            <a:ext cx="7646068" cy="51743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0" dirty="0" smtClean="0"/>
              <a:t>Имеют особый статус.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 bwMode="auto">
          <a:xfrm>
            <a:off x="510352" y="2348880"/>
            <a:ext cx="7997958" cy="846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Не наделены правом собственности на имущество, закреплённое за ними.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516478" y="3465004"/>
            <a:ext cx="7931020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Имущество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унитарного предприятия неделимо.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83074" y="4221088"/>
            <a:ext cx="8064896" cy="90268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0" dirty="0" smtClean="0"/>
              <a:t>Нед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вижимое имущество не может быть продано, сдано в аренду и т.д.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248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8" grpId="0" animBg="1"/>
      <p:bldP spid="99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3. Источники </a:t>
            </a:r>
            <a:r>
              <a:rPr lang="ru-RU" b="0" dirty="0" smtClean="0"/>
              <a:t>финансирования </a:t>
            </a:r>
            <a:r>
              <a:rPr lang="ru-RU" b="0" dirty="0"/>
              <a:t>в бизнесе</a:t>
            </a:r>
            <a:r>
              <a:rPr lang="ru-RU" b="0" dirty="0" smtClean="0"/>
              <a:t>.</a:t>
            </a:r>
            <a:endParaRPr lang="en-US" dirty="0"/>
          </a:p>
        </p:txBody>
      </p:sp>
      <p:sp>
        <p:nvSpPr>
          <p:cNvPr id="111622" name="Text Box 6"/>
          <p:cNvSpPr txBox="1">
            <a:spLocks noChangeArrowheads="1"/>
          </p:cNvSpPr>
          <p:nvPr/>
        </p:nvSpPr>
        <p:spPr bwMode="gray">
          <a:xfrm>
            <a:off x="3603912" y="2180993"/>
            <a:ext cx="5049018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Внутренние источники:</a:t>
            </a:r>
          </a:p>
          <a:p>
            <a:pPr eaLnBrk="0" hangingPunct="0"/>
            <a:r>
              <a:rPr lang="ru-RU" sz="24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п</a:t>
            </a:r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рибыль фирмы,</a:t>
            </a:r>
          </a:p>
          <a:p>
            <a:pPr eaLnBrk="0" hangingPunct="0"/>
            <a:r>
              <a:rPr lang="ru-RU" sz="24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а</a:t>
            </a:r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мортизационные отчисления.</a:t>
            </a:r>
          </a:p>
          <a:p>
            <a:pPr eaLnBrk="0" hangingPunct="0"/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Их использование называется </a:t>
            </a:r>
            <a:r>
              <a:rPr lang="ru-RU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самофинансирование</a:t>
            </a:r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en-US" sz="24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1642" name="Picture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16" y="2131893"/>
            <a:ext cx="2952750" cy="202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643" name="Picture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04"/>
            <a:ext cx="2952750" cy="202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1644" name="Text Box 28"/>
          <p:cNvSpPr txBox="1">
            <a:spLocks noChangeArrowheads="1"/>
          </p:cNvSpPr>
          <p:nvPr/>
        </p:nvSpPr>
        <p:spPr bwMode="gray">
          <a:xfrm>
            <a:off x="2771800" y="4175716"/>
            <a:ext cx="5904656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Внешние источники:</a:t>
            </a:r>
          </a:p>
          <a:p>
            <a:pPr eaLnBrk="0" hangingPunct="0"/>
            <a:r>
              <a:rPr lang="ru-RU" sz="24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б</a:t>
            </a:r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анковские кредиты,</a:t>
            </a:r>
          </a:p>
          <a:p>
            <a:pPr eaLnBrk="0" hangingPunct="0"/>
            <a:r>
              <a:rPr lang="ru-RU" sz="24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с</a:t>
            </a:r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редства различных финансовых учреждений,</a:t>
            </a:r>
          </a:p>
          <a:p>
            <a:pPr eaLnBrk="0" hangingPunct="0"/>
            <a:r>
              <a:rPr lang="ru-RU" sz="24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г</a:t>
            </a:r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осударственные и региональные фонды поддержки предпринимательства.</a:t>
            </a:r>
            <a:endParaRPr lang="en-US" sz="24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1268760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dirty="0" smtClean="0"/>
              <a:t>Денежные средства предприятия называются </a:t>
            </a:r>
            <a:r>
              <a:rPr lang="ru-RU" sz="2400" i="1" dirty="0" smtClean="0"/>
              <a:t>финансами, </a:t>
            </a:r>
            <a:r>
              <a:rPr lang="ru-RU" sz="2400" b="0" dirty="0" smtClean="0"/>
              <a:t>их пополнение - </a:t>
            </a:r>
            <a:r>
              <a:rPr lang="ru-RU" sz="2400" i="1" dirty="0" smtClean="0"/>
              <a:t>финансированием</a:t>
            </a:r>
            <a:r>
              <a:rPr lang="ru-RU" sz="2400" b="0" dirty="0" smtClean="0"/>
              <a:t>.</a:t>
            </a:r>
            <a:endParaRPr lang="ru-RU" sz="24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/>
      <p:bldP spid="111644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3. Источники </a:t>
            </a:r>
            <a:r>
              <a:rPr lang="ru-RU" b="0" dirty="0" smtClean="0"/>
              <a:t>финансирования </a:t>
            </a:r>
            <a:r>
              <a:rPr lang="ru-RU" b="0" dirty="0"/>
              <a:t>в бизнесе</a:t>
            </a:r>
            <a:r>
              <a:rPr lang="ru-RU" b="0" dirty="0" smtClean="0"/>
              <a:t>.</a:t>
            </a:r>
            <a:endParaRPr lang="en-US" dirty="0"/>
          </a:p>
        </p:txBody>
      </p:sp>
      <p:sp>
        <p:nvSpPr>
          <p:cNvPr id="111622" name="Text Box 6"/>
          <p:cNvSpPr txBox="1">
            <a:spLocks noChangeArrowheads="1"/>
          </p:cNvSpPr>
          <p:nvPr/>
        </p:nvSpPr>
        <p:spPr bwMode="gray">
          <a:xfrm>
            <a:off x="3520725" y="2469455"/>
            <a:ext cx="50490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На срок не более одного года.</a:t>
            </a:r>
          </a:p>
          <a:p>
            <a:pPr eaLnBrk="0" hangingPunct="0"/>
            <a:r>
              <a:rPr lang="ru-RU" sz="240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Погашаются автоматически за счёт средств от реализации товаров.</a:t>
            </a:r>
            <a:endParaRPr lang="en-US" sz="240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1644" name="Text Box 28"/>
          <p:cNvSpPr txBox="1">
            <a:spLocks noChangeArrowheads="1"/>
          </p:cNvSpPr>
          <p:nvPr/>
        </p:nvSpPr>
        <p:spPr bwMode="gray">
          <a:xfrm>
            <a:off x="3068579" y="3825622"/>
            <a:ext cx="565920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На срок более одного года.</a:t>
            </a:r>
          </a:p>
          <a:p>
            <a:pPr eaLnBrk="0" hangingPunct="0"/>
            <a:r>
              <a:rPr lang="ru-RU" sz="2400" b="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Используются в основном на цели </a:t>
            </a:r>
            <a:r>
              <a:rPr lang="ru-RU" sz="2400" b="0" dirty="0" err="1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модер-низации</a:t>
            </a:r>
            <a:r>
              <a:rPr lang="ru-RU" sz="2400" b="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 или расширения производства.</a:t>
            </a:r>
          </a:p>
          <a:p>
            <a:pPr eaLnBrk="0" hangingPunct="0"/>
            <a:r>
              <a:rPr lang="ru-RU" sz="2400" b="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В качестве гарантии возвратности </a:t>
            </a:r>
            <a:r>
              <a:rPr lang="ru-RU" sz="2400" b="0" dirty="0" err="1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высту-пает</a:t>
            </a:r>
            <a:r>
              <a:rPr lang="ru-RU" sz="2400" b="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 имущество предприятия или </a:t>
            </a:r>
            <a:r>
              <a:rPr lang="ru-RU" sz="2400" b="0" dirty="0" err="1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гаран-тии</a:t>
            </a:r>
            <a:r>
              <a:rPr lang="ru-RU" sz="2400" b="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 партнёров. </a:t>
            </a:r>
          </a:p>
          <a:p>
            <a:pPr eaLnBrk="0" hangingPunct="0"/>
            <a:r>
              <a:rPr lang="ru-RU" sz="2400" b="0" dirty="0" smtClean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Погашаются из будущих доходов.</a:t>
            </a:r>
            <a:endParaRPr lang="en-US" sz="2400" b="0" dirty="0">
              <a:solidFill>
                <a:srgbClr val="080808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1268760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dirty="0" smtClean="0"/>
              <a:t>Банковский кредит – денежная сумма, </a:t>
            </a:r>
            <a:r>
              <a:rPr lang="ru-RU" sz="2400" b="0" dirty="0" err="1" smtClean="0"/>
              <a:t>выдавае</a:t>
            </a:r>
            <a:r>
              <a:rPr lang="ru-RU" sz="2400" b="0" dirty="0" smtClean="0"/>
              <a:t>-мая банком на определённый срок на условиях возвратности и оплаты определённого процента.</a:t>
            </a:r>
            <a:endParaRPr lang="ru-RU" sz="2400" b="0" dirty="0"/>
          </a:p>
        </p:txBody>
      </p:sp>
      <p:sp>
        <p:nvSpPr>
          <p:cNvPr id="3" name="Пятиугольник 2"/>
          <p:cNvSpPr/>
          <p:nvPr/>
        </p:nvSpPr>
        <p:spPr bwMode="auto">
          <a:xfrm>
            <a:off x="808341" y="2558305"/>
            <a:ext cx="2736304" cy="1022628"/>
          </a:xfrm>
          <a:prstGeom prst="homePlate">
            <a:avLst>
              <a:gd name="adj" fmla="val 2481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Краткосрочные кредиты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Пятиугольник 8"/>
          <p:cNvSpPr/>
          <p:nvPr/>
        </p:nvSpPr>
        <p:spPr bwMode="auto">
          <a:xfrm>
            <a:off x="332275" y="4365104"/>
            <a:ext cx="2736304" cy="1022628"/>
          </a:xfrm>
          <a:prstGeom prst="homePlate">
            <a:avLst>
              <a:gd name="adj" fmla="val 24817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Долгосрочные кредиты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068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/>
      <p:bldP spid="111644" grpId="0"/>
      <p:bldP spid="3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Freeform 3"/>
          <p:cNvSpPr>
            <a:spLocks/>
          </p:cNvSpPr>
          <p:nvPr/>
        </p:nvSpPr>
        <p:spPr bwMode="gray">
          <a:xfrm>
            <a:off x="615950" y="2057400"/>
            <a:ext cx="3659188" cy="1879600"/>
          </a:xfrm>
          <a:custGeom>
            <a:avLst/>
            <a:gdLst>
              <a:gd name="T0" fmla="*/ 2304 w 2305"/>
              <a:gd name="T1" fmla="*/ 691 h 1184"/>
              <a:gd name="T2" fmla="*/ 1991 w 2305"/>
              <a:gd name="T3" fmla="*/ 833 h 1184"/>
              <a:gd name="T4" fmla="*/ 1817 w 2305"/>
              <a:gd name="T5" fmla="*/ 1184 h 1184"/>
              <a:gd name="T6" fmla="*/ 0 w 2305"/>
              <a:gd name="T7" fmla="*/ 1184 h 1184"/>
              <a:gd name="T8" fmla="*/ 0 w 2305"/>
              <a:gd name="T9" fmla="*/ 1 h 1184"/>
              <a:gd name="T10" fmla="*/ 2305 w 2305"/>
              <a:gd name="T11" fmla="*/ 0 h 1184"/>
              <a:gd name="T12" fmla="*/ 2304 w 2305"/>
              <a:gd name="T13" fmla="*/ 691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5" h="1184">
                <a:moveTo>
                  <a:pt x="2304" y="691"/>
                </a:moveTo>
                <a:cubicBezTo>
                  <a:pt x="2183" y="700"/>
                  <a:pt x="2056" y="766"/>
                  <a:pt x="1991" y="833"/>
                </a:cubicBezTo>
                <a:cubicBezTo>
                  <a:pt x="1926" y="900"/>
                  <a:pt x="1835" y="1007"/>
                  <a:pt x="1817" y="1184"/>
                </a:cubicBezTo>
                <a:lnTo>
                  <a:pt x="0" y="1184"/>
                </a:lnTo>
                <a:lnTo>
                  <a:pt x="0" y="1"/>
                </a:lnTo>
                <a:lnTo>
                  <a:pt x="2305" y="0"/>
                </a:lnTo>
                <a:lnTo>
                  <a:pt x="2304" y="691"/>
                </a:lnTo>
                <a:close/>
              </a:path>
            </a:pathLst>
          </a:custGeom>
          <a:solidFill>
            <a:schemeClr val="accent2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gray">
          <a:xfrm>
            <a:off x="615950" y="2176463"/>
            <a:ext cx="3652838" cy="422275"/>
          </a:xfrm>
          <a:prstGeom prst="rect">
            <a:avLst/>
          </a:prstGeom>
          <a:gradFill rotWithShape="1">
            <a:gsLst>
              <a:gs pos="0">
                <a:schemeClr val="accent2">
                  <a:alpha val="80000"/>
                </a:schemeClr>
              </a:gs>
              <a:gs pos="50000">
                <a:schemeClr val="accent2">
                  <a:gamma/>
                  <a:shade val="89020"/>
                  <a:invGamma/>
                </a:schemeClr>
              </a:gs>
              <a:gs pos="100000">
                <a:schemeClr val="accent2">
                  <a:alpha val="80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0357" name="Freeform 5"/>
          <p:cNvSpPr>
            <a:spLocks/>
          </p:cNvSpPr>
          <p:nvPr/>
        </p:nvSpPr>
        <p:spPr bwMode="gray">
          <a:xfrm>
            <a:off x="4418013" y="2060575"/>
            <a:ext cx="3659187" cy="1879600"/>
          </a:xfrm>
          <a:custGeom>
            <a:avLst/>
            <a:gdLst>
              <a:gd name="T0" fmla="*/ 1 w 2305"/>
              <a:gd name="T1" fmla="*/ 691 h 1184"/>
              <a:gd name="T2" fmla="*/ 314 w 2305"/>
              <a:gd name="T3" fmla="*/ 833 h 1184"/>
              <a:gd name="T4" fmla="*/ 481 w 2305"/>
              <a:gd name="T5" fmla="*/ 1182 h 1184"/>
              <a:gd name="T6" fmla="*/ 2305 w 2305"/>
              <a:gd name="T7" fmla="*/ 1184 h 1184"/>
              <a:gd name="T8" fmla="*/ 2305 w 2305"/>
              <a:gd name="T9" fmla="*/ 1 h 1184"/>
              <a:gd name="T10" fmla="*/ 0 w 2305"/>
              <a:gd name="T11" fmla="*/ 0 h 1184"/>
              <a:gd name="T12" fmla="*/ 1 w 2305"/>
              <a:gd name="T13" fmla="*/ 691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5" h="1184">
                <a:moveTo>
                  <a:pt x="1" y="691"/>
                </a:moveTo>
                <a:cubicBezTo>
                  <a:pt x="122" y="700"/>
                  <a:pt x="249" y="766"/>
                  <a:pt x="314" y="833"/>
                </a:cubicBezTo>
                <a:cubicBezTo>
                  <a:pt x="379" y="900"/>
                  <a:pt x="463" y="1005"/>
                  <a:pt x="481" y="1182"/>
                </a:cubicBezTo>
                <a:lnTo>
                  <a:pt x="2305" y="1184"/>
                </a:lnTo>
                <a:lnTo>
                  <a:pt x="2305" y="1"/>
                </a:lnTo>
                <a:lnTo>
                  <a:pt x="0" y="0"/>
                </a:lnTo>
                <a:lnTo>
                  <a:pt x="1" y="691"/>
                </a:lnTo>
                <a:close/>
              </a:path>
            </a:pathLst>
          </a:custGeom>
          <a:solidFill>
            <a:schemeClr val="folHlink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gray">
          <a:xfrm flipH="1">
            <a:off x="4410075" y="2179638"/>
            <a:ext cx="3663950" cy="422275"/>
          </a:xfrm>
          <a:prstGeom prst="rect">
            <a:avLst/>
          </a:prstGeom>
          <a:gradFill rotWithShape="1">
            <a:gsLst>
              <a:gs pos="0">
                <a:schemeClr val="folHlink">
                  <a:alpha val="80000"/>
                </a:schemeClr>
              </a:gs>
              <a:gs pos="50000">
                <a:schemeClr val="folHlink">
                  <a:gamma/>
                  <a:shade val="89020"/>
                  <a:invGamma/>
                </a:schemeClr>
              </a:gs>
              <a:gs pos="100000">
                <a:schemeClr val="folHlink">
                  <a:alpha val="80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59" name="Freeform 7"/>
          <p:cNvSpPr>
            <a:spLocks/>
          </p:cNvSpPr>
          <p:nvPr/>
        </p:nvSpPr>
        <p:spPr bwMode="gray">
          <a:xfrm>
            <a:off x="612775" y="4067175"/>
            <a:ext cx="3659188" cy="1879600"/>
          </a:xfrm>
          <a:custGeom>
            <a:avLst/>
            <a:gdLst>
              <a:gd name="T0" fmla="*/ 2304 w 2305"/>
              <a:gd name="T1" fmla="*/ 493 h 1184"/>
              <a:gd name="T2" fmla="*/ 1991 w 2305"/>
              <a:gd name="T3" fmla="*/ 351 h 1184"/>
              <a:gd name="T4" fmla="*/ 1813 w 2305"/>
              <a:gd name="T5" fmla="*/ 1 h 1184"/>
              <a:gd name="T6" fmla="*/ 0 w 2305"/>
              <a:gd name="T7" fmla="*/ 0 h 1184"/>
              <a:gd name="T8" fmla="*/ 0 w 2305"/>
              <a:gd name="T9" fmla="*/ 1183 h 1184"/>
              <a:gd name="T10" fmla="*/ 2305 w 2305"/>
              <a:gd name="T11" fmla="*/ 1184 h 1184"/>
              <a:gd name="T12" fmla="*/ 2304 w 2305"/>
              <a:gd name="T13" fmla="*/ 493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5" h="1184">
                <a:moveTo>
                  <a:pt x="2304" y="493"/>
                </a:moveTo>
                <a:cubicBezTo>
                  <a:pt x="2183" y="484"/>
                  <a:pt x="2056" y="418"/>
                  <a:pt x="1991" y="351"/>
                </a:cubicBezTo>
                <a:cubicBezTo>
                  <a:pt x="1926" y="284"/>
                  <a:pt x="1831" y="178"/>
                  <a:pt x="1813" y="1"/>
                </a:cubicBezTo>
                <a:lnTo>
                  <a:pt x="0" y="0"/>
                </a:lnTo>
                <a:lnTo>
                  <a:pt x="0" y="1183"/>
                </a:lnTo>
                <a:lnTo>
                  <a:pt x="2305" y="1184"/>
                </a:lnTo>
                <a:lnTo>
                  <a:pt x="2304" y="493"/>
                </a:lnTo>
                <a:close/>
              </a:path>
            </a:pathLst>
          </a:custGeom>
          <a:solidFill>
            <a:schemeClr val="accent1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0360" name="Freeform 8"/>
          <p:cNvSpPr>
            <a:spLocks/>
          </p:cNvSpPr>
          <p:nvPr/>
        </p:nvSpPr>
        <p:spPr bwMode="gray">
          <a:xfrm>
            <a:off x="4414838" y="4057650"/>
            <a:ext cx="3659187" cy="1881188"/>
          </a:xfrm>
          <a:custGeom>
            <a:avLst/>
            <a:gdLst>
              <a:gd name="T0" fmla="*/ 1 w 2305"/>
              <a:gd name="T1" fmla="*/ 494 h 1185"/>
              <a:gd name="T2" fmla="*/ 314 w 2305"/>
              <a:gd name="T3" fmla="*/ 352 h 1185"/>
              <a:gd name="T4" fmla="*/ 483 w 2305"/>
              <a:gd name="T5" fmla="*/ 0 h 1185"/>
              <a:gd name="T6" fmla="*/ 2305 w 2305"/>
              <a:gd name="T7" fmla="*/ 1 h 1185"/>
              <a:gd name="T8" fmla="*/ 2305 w 2305"/>
              <a:gd name="T9" fmla="*/ 1184 h 1185"/>
              <a:gd name="T10" fmla="*/ 0 w 2305"/>
              <a:gd name="T11" fmla="*/ 1185 h 1185"/>
              <a:gd name="T12" fmla="*/ 1 w 2305"/>
              <a:gd name="T13" fmla="*/ 494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5" h="1185">
                <a:moveTo>
                  <a:pt x="1" y="494"/>
                </a:moveTo>
                <a:cubicBezTo>
                  <a:pt x="122" y="485"/>
                  <a:pt x="249" y="419"/>
                  <a:pt x="314" y="352"/>
                </a:cubicBezTo>
                <a:cubicBezTo>
                  <a:pt x="379" y="285"/>
                  <a:pt x="465" y="177"/>
                  <a:pt x="483" y="0"/>
                </a:cubicBezTo>
                <a:lnTo>
                  <a:pt x="2305" y="1"/>
                </a:lnTo>
                <a:lnTo>
                  <a:pt x="2305" y="1184"/>
                </a:lnTo>
                <a:lnTo>
                  <a:pt x="0" y="1185"/>
                </a:lnTo>
                <a:lnTo>
                  <a:pt x="1" y="494"/>
                </a:lnTo>
                <a:close/>
              </a:path>
            </a:pathLst>
          </a:custGeom>
          <a:solidFill>
            <a:schemeClr val="hlink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0361" name="Freeform 9"/>
          <p:cNvSpPr>
            <a:spLocks/>
          </p:cNvSpPr>
          <p:nvPr/>
        </p:nvSpPr>
        <p:spPr bwMode="gray">
          <a:xfrm>
            <a:off x="4876800" y="4197350"/>
            <a:ext cx="3186113" cy="461963"/>
          </a:xfrm>
          <a:custGeom>
            <a:avLst/>
            <a:gdLst>
              <a:gd name="T0" fmla="*/ 176 w 2007"/>
              <a:gd name="T1" fmla="*/ 3 h 291"/>
              <a:gd name="T2" fmla="*/ 0 w 2007"/>
              <a:gd name="T3" fmla="*/ 291 h 291"/>
              <a:gd name="T4" fmla="*/ 2007 w 2007"/>
              <a:gd name="T5" fmla="*/ 291 h 291"/>
              <a:gd name="T6" fmla="*/ 2007 w 2007"/>
              <a:gd name="T7" fmla="*/ 0 h 291"/>
              <a:gd name="T8" fmla="*/ 176 w 2007"/>
              <a:gd name="T9" fmla="*/ 3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7" h="291">
                <a:moveTo>
                  <a:pt x="176" y="3"/>
                </a:moveTo>
                <a:cubicBezTo>
                  <a:pt x="133" y="163"/>
                  <a:pt x="72" y="214"/>
                  <a:pt x="0" y="291"/>
                </a:cubicBezTo>
                <a:lnTo>
                  <a:pt x="2007" y="291"/>
                </a:lnTo>
                <a:lnTo>
                  <a:pt x="2007" y="0"/>
                </a:lnTo>
                <a:lnTo>
                  <a:pt x="176" y="3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80000"/>
                </a:schemeClr>
              </a:gs>
              <a:gs pos="50000">
                <a:schemeClr val="hlink">
                  <a:gamma/>
                  <a:shade val="89020"/>
                  <a:invGamma/>
                </a:schemeClr>
              </a:gs>
              <a:gs pos="100000">
                <a:schemeClr val="hlink">
                  <a:alpha val="80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2" name="Freeform 10"/>
          <p:cNvSpPr>
            <a:spLocks/>
          </p:cNvSpPr>
          <p:nvPr/>
        </p:nvSpPr>
        <p:spPr bwMode="gray">
          <a:xfrm flipH="1">
            <a:off x="612775" y="4173538"/>
            <a:ext cx="3165475" cy="461962"/>
          </a:xfrm>
          <a:custGeom>
            <a:avLst/>
            <a:gdLst>
              <a:gd name="T0" fmla="*/ 176 w 2007"/>
              <a:gd name="T1" fmla="*/ 3 h 291"/>
              <a:gd name="T2" fmla="*/ 0 w 2007"/>
              <a:gd name="T3" fmla="*/ 291 h 291"/>
              <a:gd name="T4" fmla="*/ 2007 w 2007"/>
              <a:gd name="T5" fmla="*/ 291 h 291"/>
              <a:gd name="T6" fmla="*/ 2007 w 2007"/>
              <a:gd name="T7" fmla="*/ 0 h 291"/>
              <a:gd name="T8" fmla="*/ 176 w 2007"/>
              <a:gd name="T9" fmla="*/ 3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7" h="291">
                <a:moveTo>
                  <a:pt x="176" y="3"/>
                </a:moveTo>
                <a:cubicBezTo>
                  <a:pt x="133" y="163"/>
                  <a:pt x="72" y="214"/>
                  <a:pt x="0" y="291"/>
                </a:cubicBezTo>
                <a:lnTo>
                  <a:pt x="2007" y="291"/>
                </a:lnTo>
                <a:lnTo>
                  <a:pt x="2007" y="0"/>
                </a:lnTo>
                <a:lnTo>
                  <a:pt x="176" y="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80000"/>
                </a:schemeClr>
              </a:gs>
              <a:gs pos="50000">
                <a:schemeClr val="accent1">
                  <a:gamma/>
                  <a:shade val="89020"/>
                  <a:invGamma/>
                </a:schemeClr>
              </a:gs>
              <a:gs pos="100000">
                <a:schemeClr val="accent1">
                  <a:alpha val="80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3" name="Rectangle 11"/>
          <p:cNvSpPr>
            <a:spLocks noChangeArrowheads="1"/>
          </p:cNvSpPr>
          <p:nvPr/>
        </p:nvSpPr>
        <p:spPr bwMode="gray">
          <a:xfrm>
            <a:off x="762000" y="2179638"/>
            <a:ext cx="2257425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4D4D4D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FFFFFF"/>
                </a:solidFill>
              </a:rPr>
              <a:t>1 функция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gray">
          <a:xfrm>
            <a:off x="762000" y="4202113"/>
            <a:ext cx="2257425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4D4D4D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FFFFFF"/>
                </a:solidFill>
              </a:rPr>
              <a:t>3 функция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0365" name="Rectangle 13"/>
          <p:cNvSpPr>
            <a:spLocks noChangeArrowheads="1"/>
          </p:cNvSpPr>
          <p:nvPr/>
        </p:nvSpPr>
        <p:spPr bwMode="gray">
          <a:xfrm>
            <a:off x="5667375" y="2190750"/>
            <a:ext cx="2257425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4D4D4D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sz="2000" dirty="0" smtClean="0">
                <a:solidFill>
                  <a:srgbClr val="FFFFFF"/>
                </a:solidFill>
              </a:rPr>
              <a:t>2 функция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0366" name="Rectangle 14"/>
          <p:cNvSpPr>
            <a:spLocks noChangeArrowheads="1"/>
          </p:cNvSpPr>
          <p:nvPr/>
        </p:nvSpPr>
        <p:spPr bwMode="gray">
          <a:xfrm>
            <a:off x="5667375" y="4225925"/>
            <a:ext cx="2257425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4D4D4D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sz="2000" dirty="0" smtClean="0">
                <a:solidFill>
                  <a:srgbClr val="FFFFFF"/>
                </a:solidFill>
              </a:rPr>
              <a:t>4 функция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0369" name="Rectangle 17"/>
          <p:cNvSpPr>
            <a:spLocks noChangeArrowheads="1"/>
          </p:cNvSpPr>
          <p:nvPr/>
        </p:nvSpPr>
        <p:spPr bwMode="gray">
          <a:xfrm>
            <a:off x="744538" y="2803525"/>
            <a:ext cx="2954337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sz="2800" b="0" dirty="0" smtClean="0">
                <a:latin typeface="Calibri" pitchFamily="34" charset="0"/>
              </a:rPr>
              <a:t>организация</a:t>
            </a:r>
            <a:endParaRPr lang="en-US" sz="2800" b="0" dirty="0">
              <a:latin typeface="Calibri" pitchFamily="34" charset="0"/>
            </a:endParaRPr>
          </a:p>
        </p:txBody>
      </p:sp>
      <p:sp>
        <p:nvSpPr>
          <p:cNvPr id="100370" name="Rectangle 18"/>
          <p:cNvSpPr>
            <a:spLocks noChangeArrowheads="1"/>
          </p:cNvSpPr>
          <p:nvPr/>
        </p:nvSpPr>
        <p:spPr bwMode="gray">
          <a:xfrm>
            <a:off x="4967288" y="2803525"/>
            <a:ext cx="2989262" cy="54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110000"/>
              </a:lnSpc>
            </a:pPr>
            <a:r>
              <a:rPr lang="ru-RU" sz="2800" b="0" dirty="0" smtClean="0">
                <a:latin typeface="Calibri" pitchFamily="34" charset="0"/>
              </a:rPr>
              <a:t>планирование</a:t>
            </a:r>
            <a:endParaRPr lang="en-US" sz="2800" b="0" dirty="0">
              <a:latin typeface="Calibri" pitchFamily="34" charset="0"/>
            </a:endParaRPr>
          </a:p>
        </p:txBody>
      </p:sp>
      <p:sp>
        <p:nvSpPr>
          <p:cNvPr id="100378" name="Text Box 26"/>
          <p:cNvSpPr txBox="1">
            <a:spLocks noChangeArrowheads="1"/>
          </p:cNvSpPr>
          <p:nvPr/>
        </p:nvSpPr>
        <p:spPr bwMode="gray">
          <a:xfrm>
            <a:off x="685800" y="4983163"/>
            <a:ext cx="3352800" cy="85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800" b="0" dirty="0">
                <a:solidFill>
                  <a:srgbClr val="000000"/>
                </a:solidFill>
                <a:latin typeface="Calibri" pitchFamily="34" charset="0"/>
              </a:rPr>
              <a:t>р</a:t>
            </a:r>
            <a:r>
              <a:rPr lang="ru-RU" sz="2800" b="0" dirty="0" smtClean="0">
                <a:solidFill>
                  <a:srgbClr val="000000"/>
                </a:solidFill>
                <a:latin typeface="Calibri" pitchFamily="34" charset="0"/>
              </a:rPr>
              <a:t>уководство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800" b="0" dirty="0" smtClean="0">
                <a:solidFill>
                  <a:srgbClr val="000000"/>
                </a:solidFill>
                <a:latin typeface="Calibri" pitchFamily="34" charset="0"/>
              </a:rPr>
              <a:t>(мотивация)</a:t>
            </a:r>
            <a:endParaRPr lang="en-US" sz="2800" b="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gray">
          <a:xfrm>
            <a:off x="4583113" y="4983163"/>
            <a:ext cx="3352800" cy="38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60000"/>
              </a:lnSpc>
              <a:spcBef>
                <a:spcPct val="50000"/>
              </a:spcBef>
            </a:pPr>
            <a:r>
              <a:rPr lang="ru-RU" sz="2800" b="0" dirty="0" smtClean="0">
                <a:solidFill>
                  <a:srgbClr val="000000"/>
                </a:solidFill>
                <a:latin typeface="Calibri" pitchFamily="34" charset="0"/>
              </a:rPr>
              <a:t>контроль</a:t>
            </a:r>
            <a:endParaRPr lang="en-US" sz="2800" b="0" dirty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00387" name="Group 35"/>
          <p:cNvGrpSpPr>
            <a:grpSpLocks/>
          </p:cNvGrpSpPr>
          <p:nvPr/>
        </p:nvGrpSpPr>
        <p:grpSpPr bwMode="auto">
          <a:xfrm>
            <a:off x="3502025" y="3157538"/>
            <a:ext cx="1682750" cy="1682750"/>
            <a:chOff x="2350" y="2010"/>
            <a:chExt cx="1060" cy="1060"/>
          </a:xfrm>
        </p:grpSpPr>
        <p:sp>
          <p:nvSpPr>
            <p:cNvPr id="100381" name="Oval 29"/>
            <p:cNvSpPr>
              <a:spLocks noChangeArrowheads="1"/>
            </p:cNvSpPr>
            <p:nvPr/>
          </p:nvSpPr>
          <p:spPr bwMode="gray">
            <a:xfrm>
              <a:off x="2350" y="2010"/>
              <a:ext cx="1060" cy="106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0382" name="Group 30"/>
            <p:cNvGrpSpPr>
              <a:grpSpLocks/>
            </p:cNvGrpSpPr>
            <p:nvPr/>
          </p:nvGrpSpPr>
          <p:grpSpPr bwMode="auto">
            <a:xfrm rot="-2288454">
              <a:off x="2439" y="2081"/>
              <a:ext cx="887" cy="907"/>
              <a:chOff x="887" y="2040"/>
              <a:chExt cx="433" cy="422"/>
            </a:xfrm>
          </p:grpSpPr>
          <p:pic>
            <p:nvPicPr>
              <p:cNvPr id="100383" name="Picture 31" descr="circuler_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0384" name="Oval 32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rgbClr val="FF6600">
                  <a:alpha val="7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0385" name="Picture 33" descr="Picture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0386" name="Picture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2428" y="2053"/>
              <a:ext cx="915" cy="9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b="0" dirty="0"/>
              <a:t>4. Основные принципы менеджмента.</a:t>
            </a:r>
            <a:endParaRPr lang="en-US" b="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20557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Менеджмент – это деятельность по организации и координации работы предприятия.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AutoShape 2"/>
          <p:cNvSpPr>
            <a:spLocks noChangeArrowheads="1"/>
          </p:cNvSpPr>
          <p:nvPr/>
        </p:nvSpPr>
        <p:spPr bwMode="gray">
          <a:xfrm>
            <a:off x="971600" y="1311274"/>
            <a:ext cx="7497439" cy="1237671"/>
          </a:xfrm>
          <a:prstGeom prst="roundRect">
            <a:avLst>
              <a:gd name="adj" fmla="val 50000"/>
            </a:avLst>
          </a:prstGeom>
          <a:solidFill>
            <a:srgbClr val="FEFEFE">
              <a:alpha val="92000"/>
            </a:srgbClr>
          </a:solidFill>
          <a:ln w="38100" algn="ctr">
            <a:solidFill>
              <a:srgbClr val="3366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invGray">
          <a:xfrm>
            <a:off x="251520" y="3539547"/>
            <a:ext cx="8424935" cy="89926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shade val="78824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rgbClr val="FEFEFE">
                <a:alpha val="70000"/>
              </a:srgbClr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548" name="AutoShape 4"/>
          <p:cNvSpPr>
            <a:spLocks noChangeArrowheads="1"/>
          </p:cNvSpPr>
          <p:nvPr/>
        </p:nvSpPr>
        <p:spPr bwMode="gray">
          <a:xfrm rot="10800000">
            <a:off x="2312401" y="2548946"/>
            <a:ext cx="4572000" cy="990600"/>
          </a:xfrm>
          <a:prstGeom prst="downArrow">
            <a:avLst>
              <a:gd name="adj1" fmla="val 49861"/>
              <a:gd name="adj2" fmla="val 53847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invGray">
          <a:xfrm>
            <a:off x="261667" y="4660662"/>
            <a:ext cx="8486797" cy="856569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shade val="78824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rgbClr val="FEFEFE">
                <a:alpha val="70000"/>
              </a:srgbClr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invGray">
          <a:xfrm>
            <a:off x="261668" y="5661248"/>
            <a:ext cx="8486796" cy="864096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shade val="68627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rgbClr val="FEFEFE">
                <a:alpha val="70000"/>
              </a:srgbClr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white">
          <a:xfrm>
            <a:off x="251519" y="3607810"/>
            <a:ext cx="8424935" cy="83099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b="0" dirty="0" smtClean="0">
                <a:solidFill>
                  <a:srgbClr val="FEFEFE"/>
                </a:solidFill>
                <a:latin typeface="Calibri" pitchFamily="34" charset="0"/>
              </a:rPr>
              <a:t>Генеральный директор, президент, председатель правления, он же топ-менеджер.</a:t>
            </a:r>
            <a:endParaRPr lang="en-US" sz="2400" b="0" dirty="0">
              <a:solidFill>
                <a:srgbClr val="FEFEFE"/>
              </a:solidFill>
              <a:latin typeface="Calibri" pitchFamily="34" charset="0"/>
            </a:endParaRPr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gray">
          <a:xfrm>
            <a:off x="971600" y="1348617"/>
            <a:ext cx="734932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6699"/>
                </a:solidFill>
                <a:latin typeface="Calibri" pitchFamily="34" charset="0"/>
              </a:rPr>
              <a:t>Менеджер – специалист по управлению </a:t>
            </a:r>
            <a:r>
              <a:rPr lang="ru-RU" sz="2400" dirty="0" err="1" smtClean="0">
                <a:solidFill>
                  <a:srgbClr val="006699"/>
                </a:solidFill>
                <a:latin typeface="Calibri" pitchFamily="34" charset="0"/>
              </a:rPr>
              <a:t>производ-ством</a:t>
            </a:r>
            <a:r>
              <a:rPr lang="ru-RU" sz="2400" dirty="0" smtClean="0">
                <a:solidFill>
                  <a:srgbClr val="006699"/>
                </a:solidFill>
                <a:latin typeface="Calibri" pitchFamily="34" charset="0"/>
              </a:rPr>
              <a:t> и обращением товаров, наёмный управляющий.</a:t>
            </a:r>
            <a:endParaRPr lang="en-US" sz="2400" dirty="0">
              <a:solidFill>
                <a:srgbClr val="006699"/>
              </a:solidFill>
              <a:latin typeface="Calibri" pitchFamily="34" charset="0"/>
            </a:endParaRPr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white">
          <a:xfrm>
            <a:off x="225403" y="4696470"/>
            <a:ext cx="8486797" cy="83099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b="0" dirty="0" smtClean="0">
                <a:solidFill>
                  <a:srgbClr val="FEFEFE"/>
                </a:solidFill>
                <a:latin typeface="Calibri" pitchFamily="34" charset="0"/>
              </a:rPr>
              <a:t>Менеджер среднего звена – заместитель директора (по производству, финансам, снабжению, сбыту и т.п.)</a:t>
            </a:r>
            <a:endParaRPr lang="en-US" sz="2400" b="0" dirty="0">
              <a:solidFill>
                <a:srgbClr val="FEFEFE"/>
              </a:solidFill>
              <a:latin typeface="Calibri" pitchFamily="34" charset="0"/>
            </a:endParaRPr>
          </a:p>
        </p:txBody>
      </p:sp>
      <p:sp>
        <p:nvSpPr>
          <p:cNvPr id="108554" name="Rectangle 10"/>
          <p:cNvSpPr>
            <a:spLocks noChangeArrowheads="1"/>
          </p:cNvSpPr>
          <p:nvPr/>
        </p:nvSpPr>
        <p:spPr bwMode="white">
          <a:xfrm>
            <a:off x="261668" y="5729511"/>
            <a:ext cx="8486796" cy="83099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EFEFE"/>
                </a:solidFill>
                <a:latin typeface="Calibri" pitchFamily="34" charset="0"/>
              </a:rPr>
              <a:t>Менеджер низшего звена – начальник участка, бригадир. Руководит непосредственно рабочими.</a:t>
            </a:r>
            <a:endParaRPr lang="en-US" sz="2400" dirty="0">
              <a:solidFill>
                <a:srgbClr val="FEFEFE"/>
              </a:solidFill>
              <a:latin typeface="Calibri" pitchFamily="34" charset="0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pPr eaLnBrk="0" hangingPunct="0"/>
            <a:r>
              <a:rPr lang="ru-RU" b="0" dirty="0"/>
              <a:t>4. Основные принципы менеджмента.</a:t>
            </a: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 animBg="1"/>
      <p:bldP spid="108547" grpId="0" animBg="1"/>
      <p:bldP spid="108548" grpId="0" animBg="1"/>
      <p:bldP spid="108549" grpId="0" animBg="1"/>
      <p:bldP spid="108550" grpId="0" animBg="1"/>
      <p:bldP spid="1085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Freeform 3"/>
          <p:cNvSpPr>
            <a:spLocks/>
          </p:cNvSpPr>
          <p:nvPr/>
        </p:nvSpPr>
        <p:spPr bwMode="gray">
          <a:xfrm>
            <a:off x="609600" y="2514600"/>
            <a:ext cx="7505700" cy="2724150"/>
          </a:xfrm>
          <a:custGeom>
            <a:avLst/>
            <a:gdLst>
              <a:gd name="T0" fmla="*/ 1422 w 4728"/>
              <a:gd name="T1" fmla="*/ 3 h 1686"/>
              <a:gd name="T2" fmla="*/ 192 w 4728"/>
              <a:gd name="T3" fmla="*/ 705 h 1686"/>
              <a:gd name="T4" fmla="*/ 1096 w 4728"/>
              <a:gd name="T5" fmla="*/ 1292 h 1686"/>
              <a:gd name="T6" fmla="*/ 2388 w 4728"/>
              <a:gd name="T7" fmla="*/ 1428 h 1686"/>
              <a:gd name="T8" fmla="*/ 3672 w 4728"/>
              <a:gd name="T9" fmla="*/ 1275 h 1686"/>
              <a:gd name="T10" fmla="*/ 4524 w 4728"/>
              <a:gd name="T11" fmla="*/ 705 h 1686"/>
              <a:gd name="T12" fmla="*/ 3294 w 4728"/>
              <a:gd name="T13" fmla="*/ 27 h 1686"/>
              <a:gd name="T14" fmla="*/ 4704 w 4728"/>
              <a:gd name="T15" fmla="*/ 717 h 1686"/>
              <a:gd name="T16" fmla="*/ 3798 w 4728"/>
              <a:gd name="T17" fmla="*/ 1488 h 1686"/>
              <a:gd name="T18" fmla="*/ 2412 w 4728"/>
              <a:gd name="T19" fmla="*/ 1683 h 1686"/>
              <a:gd name="T20" fmla="*/ 972 w 4728"/>
              <a:gd name="T21" fmla="*/ 1506 h 1686"/>
              <a:gd name="T22" fmla="*/ 24 w 4728"/>
              <a:gd name="T23" fmla="*/ 723 h 1686"/>
              <a:gd name="T24" fmla="*/ 1422 w 4728"/>
              <a:gd name="T25" fmla="*/ 3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28" h="1686">
                <a:moveTo>
                  <a:pt x="1422" y="3"/>
                </a:moveTo>
                <a:cubicBezTo>
                  <a:pt x="1450" y="0"/>
                  <a:pt x="252" y="159"/>
                  <a:pt x="192" y="705"/>
                </a:cubicBezTo>
                <a:cubicBezTo>
                  <a:pt x="222" y="1041"/>
                  <a:pt x="828" y="1203"/>
                  <a:pt x="1096" y="1292"/>
                </a:cubicBezTo>
                <a:cubicBezTo>
                  <a:pt x="1364" y="1381"/>
                  <a:pt x="1955" y="1428"/>
                  <a:pt x="2388" y="1428"/>
                </a:cubicBezTo>
                <a:cubicBezTo>
                  <a:pt x="2821" y="1428"/>
                  <a:pt x="3307" y="1379"/>
                  <a:pt x="3672" y="1275"/>
                </a:cubicBezTo>
                <a:cubicBezTo>
                  <a:pt x="4037" y="1171"/>
                  <a:pt x="4506" y="987"/>
                  <a:pt x="4524" y="705"/>
                </a:cubicBezTo>
                <a:cubicBezTo>
                  <a:pt x="4518" y="207"/>
                  <a:pt x="3269" y="50"/>
                  <a:pt x="3294" y="27"/>
                </a:cubicBezTo>
                <a:cubicBezTo>
                  <a:pt x="3324" y="29"/>
                  <a:pt x="4674" y="201"/>
                  <a:pt x="4704" y="717"/>
                </a:cubicBezTo>
                <a:cubicBezTo>
                  <a:pt x="4728" y="1077"/>
                  <a:pt x="4236" y="1365"/>
                  <a:pt x="3798" y="1488"/>
                </a:cubicBezTo>
                <a:cubicBezTo>
                  <a:pt x="3360" y="1611"/>
                  <a:pt x="2883" y="1680"/>
                  <a:pt x="2412" y="1683"/>
                </a:cubicBezTo>
                <a:cubicBezTo>
                  <a:pt x="1941" y="1686"/>
                  <a:pt x="1374" y="1644"/>
                  <a:pt x="972" y="1506"/>
                </a:cubicBezTo>
                <a:cubicBezTo>
                  <a:pt x="570" y="1368"/>
                  <a:pt x="0" y="1173"/>
                  <a:pt x="24" y="723"/>
                </a:cubicBezTo>
                <a:cubicBezTo>
                  <a:pt x="42" y="117"/>
                  <a:pt x="1394" y="6"/>
                  <a:pt x="1422" y="3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tint val="1921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ObliqueBottom">
              <a:rot lat="21299999" lon="0" rev="0"/>
            </a:camera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tx2"/>
            </a:extrusionClr>
          </a:sp3d>
          <a:extLst>
            <a:ext uri="{91240B29-F687-4F45-9708-019B960494DF}">
              <a14:hiddenLine xmlns:a14="http://schemas.microsoft.com/office/drawing/2010/main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37256" dir="4468553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grpSp>
        <p:nvGrpSpPr>
          <p:cNvPr id="119812" name="Group 4"/>
          <p:cNvGrpSpPr>
            <a:grpSpLocks/>
          </p:cNvGrpSpPr>
          <p:nvPr/>
        </p:nvGrpSpPr>
        <p:grpSpPr bwMode="auto">
          <a:xfrm>
            <a:off x="2133600" y="2225675"/>
            <a:ext cx="4343400" cy="965200"/>
            <a:chOff x="1383" y="1452"/>
            <a:chExt cx="2826" cy="596"/>
          </a:xfrm>
        </p:grpSpPr>
        <p:sp>
          <p:nvSpPr>
            <p:cNvPr id="119813" name="Oval 5"/>
            <p:cNvSpPr>
              <a:spLocks noChangeArrowheads="1"/>
            </p:cNvSpPr>
            <p:nvPr/>
          </p:nvSpPr>
          <p:spPr bwMode="gray">
            <a:xfrm>
              <a:off x="1383" y="1464"/>
              <a:ext cx="2824" cy="584"/>
            </a:xfrm>
            <a:prstGeom prst="ellipse">
              <a:avLst/>
            </a:prstGeom>
            <a:gradFill rotWithShape="1">
              <a:gsLst>
                <a:gs pos="0">
                  <a:srgbClr val="006699">
                    <a:gamma/>
                    <a:shade val="55686"/>
                    <a:invGamma/>
                  </a:srgbClr>
                </a:gs>
                <a:gs pos="50000">
                  <a:srgbClr val="006699"/>
                </a:gs>
                <a:gs pos="100000">
                  <a:srgbClr val="006699">
                    <a:gamma/>
                    <a:shade val="55686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14" name="Oval 6"/>
            <p:cNvSpPr>
              <a:spLocks noChangeArrowheads="1"/>
            </p:cNvSpPr>
            <p:nvPr/>
          </p:nvSpPr>
          <p:spPr bwMode="gray">
            <a:xfrm>
              <a:off x="1383" y="1455"/>
              <a:ext cx="2826" cy="552"/>
            </a:xfrm>
            <a:prstGeom prst="ellipse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tint val="3372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15" name="Oval 7"/>
            <p:cNvSpPr>
              <a:spLocks noChangeArrowheads="1"/>
            </p:cNvSpPr>
            <p:nvPr/>
          </p:nvSpPr>
          <p:spPr bwMode="gray">
            <a:xfrm>
              <a:off x="1385" y="1452"/>
              <a:ext cx="2808" cy="544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0"/>
                    <a:invGamma/>
                    <a:alpha val="2700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gamma/>
                    <a:shade val="0"/>
                    <a:invGamma/>
                    <a:alpha val="27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9816" name="AutoShape 8"/>
          <p:cNvSpPr>
            <a:spLocks noChangeArrowheads="1"/>
          </p:cNvSpPr>
          <p:nvPr/>
        </p:nvSpPr>
        <p:spPr bwMode="gray">
          <a:xfrm>
            <a:off x="2946400" y="2441575"/>
            <a:ext cx="566738" cy="368300"/>
          </a:xfrm>
          <a:prstGeom prst="cube">
            <a:avLst>
              <a:gd name="adj" fmla="val 48171"/>
            </a:avLst>
          </a:prstGeom>
          <a:solidFill>
            <a:srgbClr val="969696"/>
          </a:solidFill>
          <a:ln>
            <a:noFill/>
          </a:ln>
          <a:effectLst>
            <a:prstShdw prst="shdw12">
              <a:schemeClr val="tx1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817" name="AutoShape 9"/>
          <p:cNvSpPr>
            <a:spLocks noChangeArrowheads="1"/>
          </p:cNvSpPr>
          <p:nvPr/>
        </p:nvSpPr>
        <p:spPr bwMode="gray">
          <a:xfrm>
            <a:off x="77465" y="2020888"/>
            <a:ext cx="3948435" cy="598487"/>
          </a:xfrm>
          <a:prstGeom prst="cube">
            <a:avLst>
              <a:gd name="adj" fmla="val 24338"/>
            </a:avLst>
          </a:prstGeom>
          <a:gradFill rotWithShape="1">
            <a:gsLst>
              <a:gs pos="0">
                <a:schemeClr val="accent2">
                  <a:gamma/>
                  <a:shade val="76078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818" name="AutoShape 10"/>
          <p:cNvSpPr>
            <a:spLocks noChangeArrowheads="1"/>
          </p:cNvSpPr>
          <p:nvPr/>
        </p:nvSpPr>
        <p:spPr bwMode="gray">
          <a:xfrm>
            <a:off x="4068763" y="1665288"/>
            <a:ext cx="566737" cy="1144587"/>
          </a:xfrm>
          <a:prstGeom prst="cube">
            <a:avLst>
              <a:gd name="adj" fmla="val 48171"/>
            </a:avLst>
          </a:prstGeom>
          <a:solidFill>
            <a:srgbClr val="969696"/>
          </a:solidFill>
          <a:ln>
            <a:noFill/>
          </a:ln>
          <a:effectLst>
            <a:prstShdw prst="shdw12">
              <a:schemeClr val="tx1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819" name="AutoShape 11"/>
          <p:cNvSpPr>
            <a:spLocks noChangeArrowheads="1"/>
          </p:cNvSpPr>
          <p:nvPr/>
        </p:nvSpPr>
        <p:spPr bwMode="gray">
          <a:xfrm>
            <a:off x="2484439" y="1371600"/>
            <a:ext cx="3686174" cy="576263"/>
          </a:xfrm>
          <a:prstGeom prst="cube">
            <a:avLst>
              <a:gd name="adj" fmla="val 24338"/>
            </a:avLst>
          </a:prstGeom>
          <a:gradFill rotWithShape="1">
            <a:gsLst>
              <a:gs pos="0">
                <a:schemeClr val="hlink">
                  <a:gamma/>
                  <a:shade val="8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820" name="AutoShape 12"/>
          <p:cNvSpPr>
            <a:spLocks noChangeArrowheads="1"/>
          </p:cNvSpPr>
          <p:nvPr/>
        </p:nvSpPr>
        <p:spPr bwMode="gray">
          <a:xfrm>
            <a:off x="5057775" y="2441575"/>
            <a:ext cx="566738" cy="368300"/>
          </a:xfrm>
          <a:prstGeom prst="cube">
            <a:avLst>
              <a:gd name="adj" fmla="val 48171"/>
            </a:avLst>
          </a:prstGeom>
          <a:solidFill>
            <a:srgbClr val="969696"/>
          </a:solidFill>
          <a:ln>
            <a:noFill/>
          </a:ln>
          <a:effectLst>
            <a:prstShdw prst="shdw12">
              <a:schemeClr val="tx1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821" name="AutoShape 13"/>
          <p:cNvSpPr>
            <a:spLocks noChangeArrowheads="1"/>
          </p:cNvSpPr>
          <p:nvPr/>
        </p:nvSpPr>
        <p:spPr bwMode="gray">
          <a:xfrm>
            <a:off x="4481513" y="2025650"/>
            <a:ext cx="4092896" cy="598488"/>
          </a:xfrm>
          <a:prstGeom prst="cube">
            <a:avLst>
              <a:gd name="adj" fmla="val 24338"/>
            </a:avLst>
          </a:prstGeom>
          <a:gradFill rotWithShape="1">
            <a:gsLst>
              <a:gs pos="0">
                <a:schemeClr val="accent1">
                  <a:gamma/>
                  <a:shade val="8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822" name="Rectangle 14"/>
          <p:cNvSpPr>
            <a:spLocks noChangeArrowheads="1"/>
          </p:cNvSpPr>
          <p:nvPr/>
        </p:nvSpPr>
        <p:spPr bwMode="gray">
          <a:xfrm>
            <a:off x="77466" y="2225675"/>
            <a:ext cx="36801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Воздействие на рынок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gray">
          <a:xfrm>
            <a:off x="4402709" y="2165150"/>
            <a:ext cx="40928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Проникновение на рынок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19824" name="Rectangle 16"/>
          <p:cNvSpPr>
            <a:spLocks noChangeArrowheads="1"/>
          </p:cNvSpPr>
          <p:nvPr/>
        </p:nvSpPr>
        <p:spPr bwMode="gray">
          <a:xfrm>
            <a:off x="2635338" y="1486198"/>
            <a:ext cx="33843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Изучение рынка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19825" name="Rectangle 17"/>
          <p:cNvSpPr>
            <a:spLocks noChangeArrowheads="1"/>
          </p:cNvSpPr>
          <p:nvPr/>
        </p:nvSpPr>
        <p:spPr bwMode="gray">
          <a:xfrm rot="1056231">
            <a:off x="479930" y="4446381"/>
            <a:ext cx="305351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1C1C1C"/>
                </a:solidFill>
                <a:cs typeface="Arial" charset="0"/>
              </a:rPr>
              <a:t>основные принципы</a:t>
            </a:r>
            <a:endParaRPr lang="en-US" sz="1600" dirty="0">
              <a:solidFill>
                <a:srgbClr val="1C1C1C"/>
              </a:solidFill>
              <a:cs typeface="Arial" charset="0"/>
            </a:endParaRPr>
          </a:p>
        </p:txBody>
      </p:sp>
      <p:sp>
        <p:nvSpPr>
          <p:cNvPr id="119826" name="Rectangle 18"/>
          <p:cNvSpPr>
            <a:spLocks noChangeArrowheads="1"/>
          </p:cNvSpPr>
          <p:nvPr/>
        </p:nvSpPr>
        <p:spPr bwMode="gray">
          <a:xfrm rot="-982939">
            <a:off x="5462340" y="4379229"/>
            <a:ext cx="2523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1C1C1C"/>
                </a:solidFill>
                <a:cs typeface="Arial" charset="0"/>
              </a:rPr>
              <a:t>о</a:t>
            </a:r>
            <a:r>
              <a:rPr lang="ru-RU" sz="1600" dirty="0" smtClean="0">
                <a:solidFill>
                  <a:srgbClr val="1C1C1C"/>
                </a:solidFill>
                <a:cs typeface="Arial" charset="0"/>
              </a:rPr>
              <a:t>сновные принципы</a:t>
            </a:r>
            <a:endParaRPr lang="en-US" sz="1600" dirty="0">
              <a:solidFill>
                <a:srgbClr val="1C1C1C"/>
              </a:solidFill>
              <a:cs typeface="Arial" charset="0"/>
            </a:endParaRPr>
          </a:p>
        </p:txBody>
      </p:sp>
      <p:sp>
        <p:nvSpPr>
          <p:cNvPr id="119827" name="Rectangle 19"/>
          <p:cNvSpPr>
            <a:spLocks noChangeArrowheads="1"/>
          </p:cNvSpPr>
          <p:nvPr/>
        </p:nvSpPr>
        <p:spPr bwMode="auto">
          <a:xfrm>
            <a:off x="77465" y="3136703"/>
            <a:ext cx="84969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Font typeface="Wingdings" pitchFamily="2" charset="2"/>
              <a:buNone/>
            </a:pPr>
            <a:r>
              <a:rPr lang="en-US" sz="1600" dirty="0">
                <a:cs typeface="Arial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аркетинг – деятельность, направленная на формирование и удовлетворение потребностей человека посредством обмена.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pSp>
        <p:nvGrpSpPr>
          <p:cNvPr id="119828" name="Group 20"/>
          <p:cNvGrpSpPr>
            <a:grpSpLocks/>
          </p:cNvGrpSpPr>
          <p:nvPr/>
        </p:nvGrpSpPr>
        <p:grpSpPr bwMode="auto">
          <a:xfrm>
            <a:off x="3124200" y="3810000"/>
            <a:ext cx="2362200" cy="2286000"/>
            <a:chOff x="2457" y="2000"/>
            <a:chExt cx="901" cy="888"/>
          </a:xfrm>
        </p:grpSpPr>
        <p:pic>
          <p:nvPicPr>
            <p:cNvPr id="119829" name="Picture 21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2457" y="2000"/>
              <a:ext cx="901" cy="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830" name="Oval 22"/>
            <p:cNvSpPr>
              <a:spLocks noChangeArrowheads="1"/>
            </p:cNvSpPr>
            <p:nvPr/>
          </p:nvSpPr>
          <p:spPr bwMode="lt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8F8F8">
                    <a:gamma/>
                    <a:shade val="26275"/>
                    <a:invGamma/>
                    <a:alpha val="89999"/>
                  </a:srgbClr>
                </a:gs>
                <a:gs pos="50000">
                  <a:srgbClr val="F8F8F8">
                    <a:alpha val="45000"/>
                  </a:srgbClr>
                </a:gs>
                <a:gs pos="100000">
                  <a:srgbClr val="F8F8F8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31" name="Freeform 23"/>
            <p:cNvSpPr>
              <a:spLocks/>
            </p:cNvSpPr>
            <p:nvPr/>
          </p:nvSpPr>
          <p:spPr bwMode="ltGray">
            <a:xfrm>
              <a:off x="2550" y="2018"/>
              <a:ext cx="703" cy="30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9832" name="Group 24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119833" name="Group 25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19834" name="AutoShape 2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9835" name="AutoShape 2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9836" name="AutoShape 2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9837" name="AutoShape 2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9838" name="Group 30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19839" name="AutoShape 3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9840" name="AutoShape 3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9841" name="AutoShape 3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9842" name="AutoShape 3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19843" name="Text Box 35"/>
          <p:cNvSpPr txBox="1">
            <a:spLocks noChangeArrowheads="1"/>
          </p:cNvSpPr>
          <p:nvPr/>
        </p:nvSpPr>
        <p:spPr bwMode="gray">
          <a:xfrm>
            <a:off x="3089275" y="4648200"/>
            <a:ext cx="2473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sz="2400" dirty="0" smtClean="0">
                <a:cs typeface="Arial" charset="0"/>
              </a:rPr>
              <a:t>маркетинг</a:t>
            </a:r>
            <a:endParaRPr lang="en-US" sz="2400" b="0" dirty="0"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5. Основы маркетинга</a:t>
            </a:r>
            <a:r>
              <a:rPr lang="ru-RU" b="0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5" grpId="0"/>
      <p:bldP spid="119826" grpId="0"/>
      <p:bldP spid="1198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5"/>
          <p:cNvSpPr>
            <a:spLocks noChangeArrowheads="1"/>
          </p:cNvSpPr>
          <p:nvPr/>
        </p:nvSpPr>
        <p:spPr bwMode="gray">
          <a:xfrm rot="10800000" flipV="1">
            <a:off x="2971973" y="3862743"/>
            <a:ext cx="3000375" cy="1800969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392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28575" algn="ctr">
            <a:solidFill>
              <a:srgbClr val="FFFFFF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3187" name="AutoShape 3"/>
          <p:cNvSpPr>
            <a:spLocks noChangeArrowheads="1"/>
          </p:cNvSpPr>
          <p:nvPr/>
        </p:nvSpPr>
        <p:spPr bwMode="gray">
          <a:xfrm rot="16200000">
            <a:off x="4618387" y="2806318"/>
            <a:ext cx="2744787" cy="2159794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82353"/>
                  <a:invGamma/>
                </a:schemeClr>
              </a:gs>
              <a:gs pos="100000">
                <a:schemeClr val="folHlink"/>
              </a:gs>
            </a:gsLst>
            <a:lin ang="18900000" scaled="1"/>
          </a:gradFill>
          <a:ln w="28575" algn="ctr">
            <a:solidFill>
              <a:srgbClr val="FFFFF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3188" name="AutoShape 4"/>
          <p:cNvSpPr>
            <a:spLocks noChangeArrowheads="1"/>
          </p:cNvSpPr>
          <p:nvPr/>
        </p:nvSpPr>
        <p:spPr bwMode="gray">
          <a:xfrm rot="5400000">
            <a:off x="1521571" y="2790589"/>
            <a:ext cx="2797968" cy="20591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76078"/>
                  <a:invGamma/>
                </a:schemeClr>
              </a:gs>
            </a:gsLst>
            <a:lin ang="2700000" scaled="1"/>
          </a:gradFill>
          <a:ln w="28575" algn="ctr">
            <a:solidFill>
              <a:srgbClr val="FFFFF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3189" name="AutoShape 5"/>
          <p:cNvSpPr>
            <a:spLocks noChangeArrowheads="1"/>
          </p:cNvSpPr>
          <p:nvPr/>
        </p:nvSpPr>
        <p:spPr bwMode="gray">
          <a:xfrm flipV="1">
            <a:off x="3119251" y="2094045"/>
            <a:ext cx="2555703" cy="1942836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392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28575" algn="ctr">
            <a:solidFill>
              <a:srgbClr val="FFFFFF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gray">
          <a:xfrm>
            <a:off x="3243263" y="2113711"/>
            <a:ext cx="23367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географическая</a:t>
            </a: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gray">
          <a:xfrm>
            <a:off x="172475" y="2585470"/>
            <a:ext cx="178117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Стиль жизни, личные качества потребите-лей, их реакция на тот или иной товар.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gray">
          <a:xfrm>
            <a:off x="7118341" y="2629589"/>
            <a:ext cx="178117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Пол, возраст, размер семьи, уровень доходов, род занятий и др.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200" name="Rectangle 16"/>
          <p:cNvSpPr>
            <a:spLocks noChangeArrowheads="1"/>
          </p:cNvSpPr>
          <p:nvPr/>
        </p:nvSpPr>
        <p:spPr bwMode="gray">
          <a:xfrm>
            <a:off x="1547664" y="1098048"/>
            <a:ext cx="597666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По региональному признаку с учётом климата, местности, природных ресурсов, плотности населения, наличия городов и сёл и т.п.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gray">
          <a:xfrm>
            <a:off x="1063063" y="5646738"/>
            <a:ext cx="694586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Мотивация покупок, поведение потребителя, отношение потребителя к различного рода товарам. 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Мотвация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 групп потребителей при покупке новейших товаров.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202" name="Rectangle 18"/>
          <p:cNvSpPr>
            <a:spLocks noChangeArrowheads="1"/>
          </p:cNvSpPr>
          <p:nvPr/>
        </p:nvSpPr>
        <p:spPr bwMode="gray">
          <a:xfrm>
            <a:off x="1802869" y="3386137"/>
            <a:ext cx="152889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психографическая</a:t>
            </a: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3203" name="Rectangle 19"/>
          <p:cNvSpPr>
            <a:spLocks noChangeArrowheads="1"/>
          </p:cNvSpPr>
          <p:nvPr/>
        </p:nvSpPr>
        <p:spPr bwMode="gray">
          <a:xfrm>
            <a:off x="5248101" y="3435797"/>
            <a:ext cx="209584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</a:t>
            </a:r>
            <a:r>
              <a:rPr lang="ru-RU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емографи-ческая</a:t>
            </a: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pSp>
        <p:nvGrpSpPr>
          <p:cNvPr id="93204" name="Group 20"/>
          <p:cNvGrpSpPr>
            <a:grpSpLocks/>
          </p:cNvGrpSpPr>
          <p:nvPr/>
        </p:nvGrpSpPr>
        <p:grpSpPr bwMode="auto">
          <a:xfrm>
            <a:off x="3243263" y="3140968"/>
            <a:ext cx="2279650" cy="1622260"/>
            <a:chOff x="2363" y="2075"/>
            <a:chExt cx="1210" cy="812"/>
          </a:xfrm>
        </p:grpSpPr>
        <p:sp>
          <p:nvSpPr>
            <p:cNvPr id="93205" name="AutoShape 21"/>
            <p:cNvSpPr>
              <a:spLocks noChangeArrowheads="1"/>
            </p:cNvSpPr>
            <p:nvPr/>
          </p:nvSpPr>
          <p:spPr bwMode="gray">
            <a:xfrm>
              <a:off x="2363" y="2075"/>
              <a:ext cx="1210" cy="812"/>
            </a:xfrm>
            <a:prstGeom prst="hexagon">
              <a:avLst>
                <a:gd name="adj" fmla="val 37254"/>
                <a:gd name="vf" fmla="val 115470"/>
              </a:avLst>
            </a:prstGeom>
            <a:solidFill>
              <a:srgbClr val="F8F8F8">
                <a:alpha val="50000"/>
              </a:srgbClr>
            </a:solidFill>
            <a:ln w="19050" algn="ctr">
              <a:solidFill>
                <a:srgbClr val="F8F8F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206" name="AutoShape 22"/>
            <p:cNvSpPr>
              <a:spLocks noChangeArrowheads="1"/>
            </p:cNvSpPr>
            <p:nvPr/>
          </p:nvSpPr>
          <p:spPr bwMode="gray">
            <a:xfrm>
              <a:off x="2395" y="2095"/>
              <a:ext cx="1138" cy="764"/>
            </a:xfrm>
            <a:prstGeom prst="hexagon">
              <a:avLst>
                <a:gd name="adj" fmla="val 37238"/>
                <a:gd name="vf" fmla="val 115470"/>
              </a:avLst>
            </a:prstGeom>
            <a:solidFill>
              <a:srgbClr val="F8F8F8"/>
            </a:solidFill>
            <a:ln w="19050" algn="ctr">
              <a:solidFill>
                <a:srgbClr val="F8F8F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3207" name="Rectangle 23"/>
          <p:cNvSpPr>
            <a:spLocks noChangeArrowheads="1"/>
          </p:cNvSpPr>
          <p:nvPr/>
        </p:nvSpPr>
        <p:spPr bwMode="auto">
          <a:xfrm>
            <a:off x="3331765" y="3599085"/>
            <a:ext cx="22078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егментация рынка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5. Основы маркетинга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79391" y="5219153"/>
            <a:ext cx="2248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поведенческая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6" grpId="0"/>
      <p:bldP spid="93197" grpId="0"/>
      <p:bldP spid="93200" grpId="0"/>
      <p:bldP spid="93201" grpId="0"/>
      <p:bldP spid="9320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5"/>
          <p:cNvSpPr>
            <a:spLocks noChangeArrowheads="1"/>
          </p:cNvSpPr>
          <p:nvPr/>
        </p:nvSpPr>
        <p:spPr bwMode="gray">
          <a:xfrm rot="10800000" flipV="1">
            <a:off x="2771800" y="3862743"/>
            <a:ext cx="3384376" cy="1800969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3187" name="AutoShape 3"/>
          <p:cNvSpPr>
            <a:spLocks noChangeArrowheads="1"/>
          </p:cNvSpPr>
          <p:nvPr/>
        </p:nvSpPr>
        <p:spPr bwMode="gray">
          <a:xfrm rot="16200000">
            <a:off x="4618387" y="2806318"/>
            <a:ext cx="2744787" cy="2159794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3188" name="AutoShape 4"/>
          <p:cNvSpPr>
            <a:spLocks noChangeArrowheads="1"/>
          </p:cNvSpPr>
          <p:nvPr/>
        </p:nvSpPr>
        <p:spPr bwMode="gray">
          <a:xfrm rot="5400000">
            <a:off x="1521571" y="2790589"/>
            <a:ext cx="2797968" cy="2059160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3189" name="AutoShape 5"/>
          <p:cNvSpPr>
            <a:spLocks noChangeArrowheads="1"/>
          </p:cNvSpPr>
          <p:nvPr/>
        </p:nvSpPr>
        <p:spPr bwMode="gray">
          <a:xfrm flipV="1">
            <a:off x="2771799" y="2094045"/>
            <a:ext cx="3384377" cy="1942836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gray">
          <a:xfrm>
            <a:off x="1829971" y="3371318"/>
            <a:ext cx="14132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продукт</a:t>
            </a:r>
          </a:p>
          <a:p>
            <a:pPr algn="ctr" eaLnBrk="0" hangingPunct="0"/>
            <a: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(product)</a:t>
            </a: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gray">
          <a:xfrm>
            <a:off x="139339" y="2356831"/>
            <a:ext cx="178117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Удовлетворяет потребно-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сти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 человека по качеству, внешнему виду, 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упаков-ке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, 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послепро-дажному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 об-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служиванию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gray">
          <a:xfrm>
            <a:off x="7118340" y="2297943"/>
            <a:ext cx="191815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Учитывает за-траты на про-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изводство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, спрос и пред-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ложение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, не-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обходимость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 потребителю, привязан-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ность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 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торго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-вой марке и т.п.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200" name="Rectangle 16"/>
          <p:cNvSpPr>
            <a:spLocks noChangeArrowheads="1"/>
          </p:cNvSpPr>
          <p:nvPr/>
        </p:nvSpPr>
        <p:spPr bwMode="gray">
          <a:xfrm>
            <a:off x="2411760" y="1686225"/>
            <a:ext cx="465891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В основном связано с рекламой.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gray">
          <a:xfrm>
            <a:off x="1829971" y="5646738"/>
            <a:ext cx="528836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>
                        <a:alpha val="60001"/>
                      </a:schemeClr>
                    </a:gs>
                    <a:gs pos="100000">
                      <a:schemeClr val="folHlink">
                        <a:gamma/>
                        <a:tint val="9020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Каналы сбыта, выбранные </a:t>
            </a:r>
            <a:r>
              <a:rPr lang="ru-RU" sz="2000" b="0" dirty="0" err="1" smtClean="0">
                <a:solidFill>
                  <a:srgbClr val="080808"/>
                </a:solidFill>
                <a:cs typeface="Arial" charset="0"/>
              </a:rPr>
              <a:t>предпринима-телем</a:t>
            </a:r>
            <a:r>
              <a:rPr lang="ru-RU" sz="2000" b="0" dirty="0" smtClean="0">
                <a:solidFill>
                  <a:srgbClr val="080808"/>
                </a:solidFill>
                <a:cs typeface="Arial" charset="0"/>
              </a:rPr>
              <a:t>: через посредников или напрямую, транспортировка и хранение.</a:t>
            </a:r>
            <a:endParaRPr lang="en-US" sz="2000" b="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93202" name="Rectangle 18"/>
          <p:cNvSpPr>
            <a:spLocks noChangeArrowheads="1"/>
          </p:cNvSpPr>
          <p:nvPr/>
        </p:nvSpPr>
        <p:spPr bwMode="gray">
          <a:xfrm>
            <a:off x="3243263" y="2086335"/>
            <a:ext cx="251208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Стимулирование сбыта </a:t>
            </a:r>
            <a: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(promotion)</a:t>
            </a: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3203" name="Rectangle 19"/>
          <p:cNvSpPr>
            <a:spLocks noChangeArrowheads="1"/>
          </p:cNvSpPr>
          <p:nvPr/>
        </p:nvSpPr>
        <p:spPr bwMode="gray">
          <a:xfrm>
            <a:off x="5248101" y="3435797"/>
            <a:ext cx="209584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FFFFF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цена</a:t>
            </a:r>
          </a:p>
          <a:p>
            <a:pPr algn="ctr" eaLnBrk="0" hangingPunct="0"/>
            <a: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</a:t>
            </a:r>
            <a:r>
              <a:rPr lang="en-US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prise</a:t>
            </a:r>
            <a: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)</a:t>
            </a: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pSp>
        <p:nvGrpSpPr>
          <p:cNvPr id="93204" name="Group 20"/>
          <p:cNvGrpSpPr>
            <a:grpSpLocks/>
          </p:cNvGrpSpPr>
          <p:nvPr/>
        </p:nvGrpSpPr>
        <p:grpSpPr bwMode="auto">
          <a:xfrm>
            <a:off x="3078466" y="2794221"/>
            <a:ext cx="2676887" cy="2184136"/>
            <a:chOff x="2363" y="2075"/>
            <a:chExt cx="1210" cy="812"/>
          </a:xfrm>
        </p:grpSpPr>
        <p:sp>
          <p:nvSpPr>
            <p:cNvPr id="93205" name="AutoShape 21"/>
            <p:cNvSpPr>
              <a:spLocks noChangeArrowheads="1"/>
            </p:cNvSpPr>
            <p:nvPr/>
          </p:nvSpPr>
          <p:spPr bwMode="gray">
            <a:xfrm>
              <a:off x="2363" y="2075"/>
              <a:ext cx="1210" cy="812"/>
            </a:xfrm>
            <a:prstGeom prst="hexagon">
              <a:avLst>
                <a:gd name="adj" fmla="val 37254"/>
                <a:gd name="vf" fmla="val 115470"/>
              </a:avLst>
            </a:prstGeom>
            <a:solidFill>
              <a:srgbClr val="F8F8F8">
                <a:alpha val="50000"/>
              </a:srgbClr>
            </a:solidFill>
            <a:ln w="19050" algn="ctr">
              <a:solidFill>
                <a:srgbClr val="F8F8F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206" name="AutoShape 22"/>
            <p:cNvSpPr>
              <a:spLocks noChangeArrowheads="1"/>
            </p:cNvSpPr>
            <p:nvPr/>
          </p:nvSpPr>
          <p:spPr bwMode="gray">
            <a:xfrm>
              <a:off x="2395" y="2095"/>
              <a:ext cx="1138" cy="764"/>
            </a:xfrm>
            <a:prstGeom prst="hexagon">
              <a:avLst>
                <a:gd name="adj" fmla="val 37238"/>
                <a:gd name="vf" fmla="val 115470"/>
              </a:avLst>
            </a:prstGeom>
            <a:solidFill>
              <a:srgbClr val="F8F8F8"/>
            </a:solidFill>
            <a:ln w="19050" algn="ctr">
              <a:solidFill>
                <a:srgbClr val="F8F8F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3207" name="Rectangle 23"/>
          <p:cNvSpPr>
            <a:spLocks noChangeArrowheads="1"/>
          </p:cNvSpPr>
          <p:nvPr/>
        </p:nvSpPr>
        <p:spPr bwMode="auto">
          <a:xfrm>
            <a:off x="3078466" y="3004910"/>
            <a:ext cx="267688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принцип проникновения на рынок</a:t>
            </a:r>
          </a:p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(четыре «пи»)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b="0" dirty="0"/>
              <a:t>5. Основы маркетинга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43263" y="4978357"/>
            <a:ext cx="2512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Распространение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plase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ая выноска 1"/>
          <p:cNvSpPr/>
          <p:nvPr/>
        </p:nvSpPr>
        <p:spPr bwMode="auto">
          <a:xfrm>
            <a:off x="1547664" y="1124744"/>
            <a:ext cx="7128792" cy="761536"/>
          </a:xfrm>
          <a:prstGeom prst="wedgeRectCallout">
            <a:avLst>
              <a:gd name="adj1" fmla="val 16443"/>
              <a:gd name="adj2" fmla="val 243505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«Метод снятия сливок» – заведомое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effectLst/>
                <a:latin typeface="Arial" charset="0"/>
              </a:rPr>
              <a:t> завышение цены на технически сложную наукоёмкую продукцию.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 bwMode="auto">
          <a:xfrm>
            <a:off x="203972" y="2133053"/>
            <a:ext cx="7464371" cy="761536"/>
          </a:xfrm>
          <a:prstGeom prst="wedgeRectCallout">
            <a:avLst>
              <a:gd name="adj1" fmla="val 34630"/>
              <a:gd name="adj2" fmla="val 134185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Метод «цена проникновения» - заведомо низкая цена для завоевания рынка с последующим её повышением.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332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6" grpId="0"/>
      <p:bldP spid="93197" grpId="0"/>
      <p:bldP spid="93200" grpId="0"/>
      <p:bldP spid="93201" grpId="0"/>
      <p:bldP spid="93207" grpId="0"/>
      <p:bldP spid="2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WordArt 2"/>
          <p:cNvSpPr>
            <a:spLocks noChangeArrowheads="1" noChangeShapeType="1" noTextEdit="1"/>
          </p:cNvSpPr>
          <p:nvPr/>
        </p:nvSpPr>
        <p:spPr bwMode="gray">
          <a:xfrm>
            <a:off x="660042" y="188640"/>
            <a:ext cx="7776864" cy="132094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233"/>
              </a:avLst>
            </a:prstTxWarp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Домашнее задание:</a:t>
            </a:r>
          </a:p>
          <a:p>
            <a:pPr algn="ctr"/>
            <a:r>
              <a:rPr lang="ru-RU" sz="3600" dirty="0" smtClean="0"/>
              <a:t>§§ 5,6; подготовиться к контрольному решению задач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82TGp_GoUp_light_ani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4D4D4D"/>
      </a:lt2>
      <a:accent1>
        <a:srgbClr val="3CC2B5"/>
      </a:accent1>
      <a:accent2>
        <a:srgbClr val="81A551"/>
      </a:accent2>
      <a:accent3>
        <a:srgbClr val="FFFFFF"/>
      </a:accent3>
      <a:accent4>
        <a:srgbClr val="000000"/>
      </a:accent4>
      <a:accent5>
        <a:srgbClr val="AFDDD7"/>
      </a:accent5>
      <a:accent6>
        <a:srgbClr val="749549"/>
      </a:accent6>
      <a:hlink>
        <a:srgbClr val="F1B50D"/>
      </a:hlink>
      <a:folHlink>
        <a:srgbClr val="15ACE1"/>
      </a:folHlink>
    </a:clrScheme>
    <a:fontScheme name="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3CC2B5"/>
        </a:accent1>
        <a:accent2>
          <a:srgbClr val="81A551"/>
        </a:accent2>
        <a:accent3>
          <a:srgbClr val="FFFFFF"/>
        </a:accent3>
        <a:accent4>
          <a:srgbClr val="000000"/>
        </a:accent4>
        <a:accent5>
          <a:srgbClr val="AFDDD7"/>
        </a:accent5>
        <a:accent6>
          <a:srgbClr val="749549"/>
        </a:accent6>
        <a:hlink>
          <a:srgbClr val="F1B50D"/>
        </a:hlink>
        <a:folHlink>
          <a:srgbClr val="15AC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253451"/>
        </a:dk2>
        <a:lt2>
          <a:srgbClr val="4D4D4D"/>
        </a:lt2>
        <a:accent1>
          <a:srgbClr val="88B43A"/>
        </a:accent1>
        <a:accent2>
          <a:srgbClr val="D0C644"/>
        </a:accent2>
        <a:accent3>
          <a:srgbClr val="FFFFFF"/>
        </a:accent3>
        <a:accent4>
          <a:srgbClr val="000000"/>
        </a:accent4>
        <a:accent5>
          <a:srgbClr val="C3D6AE"/>
        </a:accent5>
        <a:accent6>
          <a:srgbClr val="BCB33D"/>
        </a:accent6>
        <a:hlink>
          <a:srgbClr val="DD93B4"/>
        </a:hlink>
        <a:folHlink>
          <a:srgbClr val="87A5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333300"/>
        </a:dk2>
        <a:lt2>
          <a:srgbClr val="4D4D4D"/>
        </a:lt2>
        <a:accent1>
          <a:srgbClr val="F5B80B"/>
        </a:accent1>
        <a:accent2>
          <a:srgbClr val="6292C6"/>
        </a:accent2>
        <a:accent3>
          <a:srgbClr val="FFFFFF"/>
        </a:accent3>
        <a:accent4>
          <a:srgbClr val="000000"/>
        </a:accent4>
        <a:accent5>
          <a:srgbClr val="F9D8AA"/>
        </a:accent5>
        <a:accent6>
          <a:srgbClr val="5884B3"/>
        </a:accent6>
        <a:hlink>
          <a:srgbClr val="74BD43"/>
        </a:hlink>
        <a:folHlink>
          <a:srgbClr val="C4B79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582TGp_GoUp_light_ani</Template>
  <TotalTime>273</TotalTime>
  <Words>1185</Words>
  <Application>Microsoft Office PowerPoint</Application>
  <PresentationFormat>Экран (4:3)</PresentationFormat>
  <Paragraphs>188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582TGp_GoUp_light_ani</vt:lpstr>
      <vt:lpstr>ПРЕДПРИНИМАТЕЛЬСКАЯ ДЕЯТЕЛЬНОСТЬ</vt:lpstr>
      <vt:lpstr>ПЛАН:</vt:lpstr>
      <vt:lpstr>1. Правовые основы предпринимательства.</vt:lpstr>
      <vt:lpstr>1. Правовые основы предпринимательства.</vt:lpstr>
      <vt:lpstr>1. Правовые основы предпринимательства.</vt:lpstr>
      <vt:lpstr>1. Правовые основы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2. Организационно-правовые формы предпринимательства.</vt:lpstr>
      <vt:lpstr>3. Источники финансирования в бизнесе.</vt:lpstr>
      <vt:lpstr>3. Источники финансирования в бизнесе.</vt:lpstr>
      <vt:lpstr>4. Основные принципы менеджмента.</vt:lpstr>
      <vt:lpstr>4. Основные принципы менеджмента.</vt:lpstr>
      <vt:lpstr>5. Основы маркетинга.</vt:lpstr>
      <vt:lpstr>5. Основы маркетинга.</vt:lpstr>
      <vt:lpstr>5. Основы маркетинга.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ПРЕДПРИНИМАТЕЛЬСКАЯ ДЕЯТЕЛЬНОСТЬ</dc:title>
  <dc:creator>Ирина</dc:creator>
  <cp:lastModifiedBy>Ирина</cp:lastModifiedBy>
  <cp:revision>29</cp:revision>
  <dcterms:created xsi:type="dcterms:W3CDTF">2013-10-16T08:09:53Z</dcterms:created>
  <dcterms:modified xsi:type="dcterms:W3CDTF">2013-10-16T21:03:34Z</dcterms:modified>
</cp:coreProperties>
</file>