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8" r:id="rId3"/>
    <p:sldId id="259" r:id="rId4"/>
    <p:sldId id="260" r:id="rId5"/>
    <p:sldId id="276" r:id="rId6"/>
    <p:sldId id="267" r:id="rId7"/>
    <p:sldId id="261" r:id="rId8"/>
    <p:sldId id="262" r:id="rId9"/>
    <p:sldId id="263" r:id="rId10"/>
    <p:sldId id="264" r:id="rId11"/>
    <p:sldId id="265" r:id="rId12"/>
    <p:sldId id="266" r:id="rId13"/>
    <p:sldId id="268" r:id="rId14"/>
    <p:sldId id="269" r:id="rId15"/>
    <p:sldId id="270" r:id="rId16"/>
    <p:sldId id="271" r:id="rId17"/>
    <p:sldId id="272" r:id="rId18"/>
    <p:sldId id="273" r:id="rId19"/>
    <p:sldId id="275" r:id="rId20"/>
    <p:sldId id="274" r:id="rId21"/>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Прямоугольный треугольник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grpSp>
        <p:nvGrpSpPr>
          <p:cNvPr id="5" name="Группа 15"/>
          <p:cNvGrpSpPr>
            <a:grpSpLocks/>
          </p:cNvGrpSpPr>
          <p:nvPr/>
        </p:nvGrpSpPr>
        <p:grpSpPr bwMode="auto">
          <a:xfrm>
            <a:off x="-3175" y="4953000"/>
            <a:ext cx="9147175" cy="1911350"/>
            <a:chOff x="-3765" y="4832896"/>
            <a:chExt cx="9147765" cy="2032192"/>
          </a:xfrm>
        </p:grpSpPr>
        <p:sp>
          <p:nvSpPr>
            <p:cNvPr id="6" name="Полилиния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7" name="Полилиния 6"/>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8" name="Полилиния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10" name="Прямая соединительная линия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Заголовок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ru-RU" smtClean="0"/>
              <a:t>Образец заголовка</a:t>
            </a:r>
            <a:endParaRPr lang="en-US"/>
          </a:p>
        </p:txBody>
      </p:sp>
      <p:sp>
        <p:nvSpPr>
          <p:cNvPr id="17" name="Подзаголовок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ru-RU" smtClean="0"/>
              <a:t>Образец подзаголовка</a:t>
            </a:r>
            <a:endParaRPr lang="en-US"/>
          </a:p>
        </p:txBody>
      </p:sp>
      <p:sp>
        <p:nvSpPr>
          <p:cNvPr id="11" name="Дата 29"/>
          <p:cNvSpPr>
            <a:spLocks noGrp="1"/>
          </p:cNvSpPr>
          <p:nvPr>
            <p:ph type="dt" sz="half" idx="10"/>
          </p:nvPr>
        </p:nvSpPr>
        <p:spPr/>
        <p:txBody>
          <a:bodyPr/>
          <a:lstStyle>
            <a:lvl1pPr>
              <a:defRPr smtClean="0">
                <a:solidFill>
                  <a:srgbClr val="FFFFFF"/>
                </a:solidFill>
              </a:defRPr>
            </a:lvl1pPr>
            <a:extLst/>
          </a:lstStyle>
          <a:p>
            <a:pPr>
              <a:defRPr/>
            </a:pPr>
            <a:fld id="{3E601933-8C8E-4394-8617-4F1BA5BC5F44}" type="datetimeFigureOut">
              <a:rPr lang="ru-RU"/>
              <a:pPr>
                <a:defRPr/>
              </a:pPr>
              <a:t>09.04.2015</a:t>
            </a:fld>
            <a:endParaRPr lang="ru-RU"/>
          </a:p>
        </p:txBody>
      </p:sp>
      <p:sp>
        <p:nvSpPr>
          <p:cNvPr id="12"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pPr>
              <a:defRPr/>
            </a:pPr>
            <a:endParaRPr lang="ru-RU"/>
          </a:p>
        </p:txBody>
      </p:sp>
      <p:sp>
        <p:nvSpPr>
          <p:cNvPr id="13" name="Номер слайда 26"/>
          <p:cNvSpPr>
            <a:spLocks noGrp="1"/>
          </p:cNvSpPr>
          <p:nvPr>
            <p:ph type="sldNum" sz="quarter" idx="12"/>
          </p:nvPr>
        </p:nvSpPr>
        <p:spPr/>
        <p:txBody>
          <a:bodyPr/>
          <a:lstStyle>
            <a:lvl1pPr>
              <a:defRPr smtClean="0">
                <a:solidFill>
                  <a:srgbClr val="FFFFFF"/>
                </a:solidFill>
              </a:defRPr>
            </a:lvl1pPr>
            <a:extLst/>
          </a:lstStyle>
          <a:p>
            <a:pPr>
              <a:defRPr/>
            </a:pPr>
            <a:fld id="{72CC0EF0-A585-48C7-B057-CBDE56DD0E66}"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Заголовок 6"/>
          <p:cNvSpPr>
            <a:spLocks noGrp="1"/>
          </p:cNvSpPr>
          <p:nvPr>
            <p:ph type="title"/>
          </p:nvPr>
        </p:nvSpPr>
        <p:spPr/>
        <p:txBody>
          <a:bodyPr rtlCol="0"/>
          <a:lstStyle>
            <a:extLst/>
          </a:lstStyle>
          <a:p>
            <a:r>
              <a:rPr lang="ru-RU" smtClean="0"/>
              <a:t>Образец заголовка</a:t>
            </a:r>
            <a:endParaRPr lang="en-US"/>
          </a:p>
        </p:txBody>
      </p:sp>
      <p:sp>
        <p:nvSpPr>
          <p:cNvPr id="4" name="Дата 9"/>
          <p:cNvSpPr>
            <a:spLocks noGrp="1"/>
          </p:cNvSpPr>
          <p:nvPr>
            <p:ph type="dt" sz="half" idx="10"/>
          </p:nvPr>
        </p:nvSpPr>
        <p:spPr/>
        <p:txBody>
          <a:bodyPr/>
          <a:lstStyle>
            <a:lvl1pPr>
              <a:defRPr/>
            </a:lvl1pPr>
          </a:lstStyle>
          <a:p>
            <a:pPr>
              <a:defRPr/>
            </a:pPr>
            <a:fld id="{8DCBE095-7B02-4A77-AF93-1419AE476B33}" type="datetimeFigureOut">
              <a:rPr lang="ru-RU"/>
              <a:pPr>
                <a:defRPr/>
              </a:pPr>
              <a:t>09.04.2015</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63670FE0-99B7-46DD-AF05-6A1229E3ED48}"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Нашивка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5" name="Нашивка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2" name="Заголовок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ru-RU" smtClean="0"/>
              <a:t>Образец заголовка</a:t>
            </a:r>
            <a:endParaRPr lang="en-US"/>
          </a:p>
        </p:txBody>
      </p:sp>
      <p:sp>
        <p:nvSpPr>
          <p:cNvPr id="3" name="Текст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ru-RU" smtClean="0"/>
              <a:t>Образец текста</a:t>
            </a:r>
          </a:p>
        </p:txBody>
      </p:sp>
      <p:sp>
        <p:nvSpPr>
          <p:cNvPr id="6" name="Дата 3"/>
          <p:cNvSpPr>
            <a:spLocks noGrp="1"/>
          </p:cNvSpPr>
          <p:nvPr>
            <p:ph type="dt" sz="half" idx="10"/>
          </p:nvPr>
        </p:nvSpPr>
        <p:spPr/>
        <p:txBody>
          <a:bodyPr/>
          <a:lstStyle>
            <a:lvl1pPr>
              <a:defRPr/>
            </a:lvl1pPr>
            <a:extLst/>
          </a:lstStyle>
          <a:p>
            <a:pPr>
              <a:defRPr/>
            </a:pPr>
            <a:fld id="{B14EA2D8-86D6-426E-BFE8-BFA291EB1522}" type="datetimeFigureOut">
              <a:rPr lang="ru-RU"/>
              <a:pPr>
                <a:defRPr/>
              </a:pPr>
              <a:t>09.04.2015</a:t>
            </a:fld>
            <a:endParaRPr lang="ru-RU"/>
          </a:p>
        </p:txBody>
      </p:sp>
      <p:sp>
        <p:nvSpPr>
          <p:cNvPr id="7" name="Нижний колонтитул 4"/>
          <p:cNvSpPr>
            <a:spLocks noGrp="1"/>
          </p:cNvSpPr>
          <p:nvPr>
            <p:ph type="ftr" sz="quarter" idx="11"/>
          </p:nvPr>
        </p:nvSpPr>
        <p:spPr/>
        <p:txBody>
          <a:bodyPr/>
          <a:lstStyle>
            <a:lvl1pPr>
              <a:defRPr/>
            </a:lvl1pPr>
            <a:extLst/>
          </a:lstStyle>
          <a:p>
            <a:pPr>
              <a:defRPr/>
            </a:pPr>
            <a:endParaRPr lang="ru-RU"/>
          </a:p>
        </p:txBody>
      </p:sp>
      <p:sp>
        <p:nvSpPr>
          <p:cNvPr id="8" name="Номер слайда 5"/>
          <p:cNvSpPr>
            <a:spLocks noGrp="1"/>
          </p:cNvSpPr>
          <p:nvPr>
            <p:ph type="sldNum" sz="quarter" idx="12"/>
          </p:nvPr>
        </p:nvSpPr>
        <p:spPr/>
        <p:txBody>
          <a:bodyPr/>
          <a:lstStyle>
            <a:lvl1pPr>
              <a:defRPr/>
            </a:lvl1pPr>
            <a:extLst/>
          </a:lstStyle>
          <a:p>
            <a:pPr>
              <a:defRPr/>
            </a:pPr>
            <a:fld id="{9DDE9B1F-D540-4C8D-A83A-F3D277C12139}"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Содержимое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8" name="Заголовок 7"/>
          <p:cNvSpPr>
            <a:spLocks noGrp="1"/>
          </p:cNvSpPr>
          <p:nvPr>
            <p:ph type="title"/>
          </p:nvPr>
        </p:nvSpPr>
        <p:spPr/>
        <p:txBody>
          <a:bodyPr rtlCol="0"/>
          <a:lstStyle>
            <a:extLst/>
          </a:lstStyle>
          <a:p>
            <a:r>
              <a:rPr lang="ru-RU" smtClean="0"/>
              <a:t>Образец заголовка</a:t>
            </a:r>
            <a:endParaRPr lang="en-US"/>
          </a:p>
        </p:txBody>
      </p:sp>
      <p:sp>
        <p:nvSpPr>
          <p:cNvPr id="5" name="Дата 9"/>
          <p:cNvSpPr>
            <a:spLocks noGrp="1"/>
          </p:cNvSpPr>
          <p:nvPr>
            <p:ph type="dt" sz="half" idx="10"/>
          </p:nvPr>
        </p:nvSpPr>
        <p:spPr/>
        <p:txBody>
          <a:bodyPr/>
          <a:lstStyle>
            <a:lvl1pPr>
              <a:defRPr/>
            </a:lvl1pPr>
          </a:lstStyle>
          <a:p>
            <a:pPr>
              <a:defRPr/>
            </a:pPr>
            <a:fld id="{0F628B84-4D37-4CE3-AC19-969F5DD7FD74}" type="datetimeFigureOut">
              <a:rPr lang="ru-RU"/>
              <a:pPr>
                <a:defRPr/>
              </a:pPr>
              <a:t>09.04.2015</a:t>
            </a:fld>
            <a:endParaRPr lang="ru-RU"/>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pPr>
              <a:defRPr/>
            </a:pPr>
            <a:fld id="{12899FC8-9909-4CA8-B006-0665EC49BBDC}"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lstStyle>
            <a:lvl1pPr>
              <a:defRPr/>
            </a:lvl1pPr>
            <a:extLst/>
          </a:lstStyle>
          <a:p>
            <a:r>
              <a:rPr lang="ru-RU" smtClean="0"/>
              <a:t>Образец заголовка</a:t>
            </a:r>
            <a:endParaRPr lang="en-US"/>
          </a:p>
        </p:txBody>
      </p:sp>
      <p:sp>
        <p:nvSpPr>
          <p:cNvPr id="3" name="Текст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ru-RU" smtClean="0"/>
              <a:t>Образец текста</a:t>
            </a:r>
          </a:p>
        </p:txBody>
      </p:sp>
      <p:sp>
        <p:nvSpPr>
          <p:cNvPr id="4" name="Текст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ru-RU" smtClean="0"/>
              <a:t>Образец текста</a:t>
            </a:r>
          </a:p>
        </p:txBody>
      </p:sp>
      <p:sp>
        <p:nvSpPr>
          <p:cNvPr id="5" name="Содержимое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Содержимое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6"/>
          <p:cNvSpPr>
            <a:spLocks noGrp="1"/>
          </p:cNvSpPr>
          <p:nvPr>
            <p:ph type="dt" sz="half" idx="10"/>
          </p:nvPr>
        </p:nvSpPr>
        <p:spPr/>
        <p:txBody>
          <a:bodyPr/>
          <a:lstStyle>
            <a:lvl1pPr>
              <a:defRPr/>
            </a:lvl1pPr>
            <a:extLst/>
          </a:lstStyle>
          <a:p>
            <a:pPr>
              <a:defRPr/>
            </a:pPr>
            <a:fld id="{27C7452A-A6C8-4FA6-844C-BDD37361D2AE}" type="datetimeFigureOut">
              <a:rPr lang="ru-RU"/>
              <a:pPr>
                <a:defRPr/>
              </a:pPr>
              <a:t>09.04.2015</a:t>
            </a:fld>
            <a:endParaRPr lang="ru-RU"/>
          </a:p>
        </p:txBody>
      </p:sp>
      <p:sp>
        <p:nvSpPr>
          <p:cNvPr id="8" name="Нижний колонтитул 7"/>
          <p:cNvSpPr>
            <a:spLocks noGrp="1"/>
          </p:cNvSpPr>
          <p:nvPr>
            <p:ph type="ftr" sz="quarter" idx="11"/>
          </p:nvPr>
        </p:nvSpPr>
        <p:spPr/>
        <p:txBody>
          <a:bodyPr/>
          <a:lstStyle>
            <a:lvl1pPr>
              <a:defRPr/>
            </a:lvl1pPr>
            <a:extLst/>
          </a:lstStyle>
          <a:p>
            <a:pPr>
              <a:defRPr/>
            </a:pPr>
            <a:endParaRPr lang="ru-RU"/>
          </a:p>
        </p:txBody>
      </p:sp>
      <p:sp>
        <p:nvSpPr>
          <p:cNvPr id="9" name="Номер слайда 8"/>
          <p:cNvSpPr>
            <a:spLocks noGrp="1"/>
          </p:cNvSpPr>
          <p:nvPr>
            <p:ph type="sldNum" sz="quarter" idx="12"/>
          </p:nvPr>
        </p:nvSpPr>
        <p:spPr/>
        <p:txBody>
          <a:bodyPr/>
          <a:lstStyle>
            <a:lvl1pPr>
              <a:defRPr/>
            </a:lvl1pPr>
            <a:extLst/>
          </a:lstStyle>
          <a:p>
            <a:pPr>
              <a:defRPr/>
            </a:pPr>
            <a:fld id="{3BB4CC8A-23B5-452F-87D6-7CE0C0472633}"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Заголовок 5"/>
          <p:cNvSpPr>
            <a:spLocks noGrp="1"/>
          </p:cNvSpPr>
          <p:nvPr>
            <p:ph type="title"/>
          </p:nvPr>
        </p:nvSpPr>
        <p:spPr/>
        <p:txBody>
          <a:bodyPr rtlCol="0"/>
          <a:lstStyle>
            <a:extLst/>
          </a:lstStyle>
          <a:p>
            <a:r>
              <a:rPr lang="ru-RU" smtClean="0"/>
              <a:t>Образец заголовка</a:t>
            </a:r>
            <a:endParaRPr lang="en-US"/>
          </a:p>
        </p:txBody>
      </p:sp>
      <p:sp>
        <p:nvSpPr>
          <p:cNvPr id="3" name="Дата 9"/>
          <p:cNvSpPr>
            <a:spLocks noGrp="1"/>
          </p:cNvSpPr>
          <p:nvPr>
            <p:ph type="dt" sz="half" idx="10"/>
          </p:nvPr>
        </p:nvSpPr>
        <p:spPr/>
        <p:txBody>
          <a:bodyPr/>
          <a:lstStyle>
            <a:lvl1pPr>
              <a:defRPr/>
            </a:lvl1pPr>
          </a:lstStyle>
          <a:p>
            <a:pPr>
              <a:defRPr/>
            </a:pPr>
            <a:fld id="{245A1CF7-B336-4CBD-8997-6355091A4A5F}" type="datetimeFigureOut">
              <a:rPr lang="ru-RU"/>
              <a:pPr>
                <a:defRPr/>
              </a:pPr>
              <a:t>09.04.2015</a:t>
            </a:fld>
            <a:endParaRPr lang="ru-RU"/>
          </a:p>
        </p:txBody>
      </p:sp>
      <p:sp>
        <p:nvSpPr>
          <p:cNvPr id="4" name="Нижний колонтитул 21"/>
          <p:cNvSpPr>
            <a:spLocks noGrp="1"/>
          </p:cNvSpPr>
          <p:nvPr>
            <p:ph type="ftr" sz="quarter" idx="11"/>
          </p:nvPr>
        </p:nvSpPr>
        <p:spPr/>
        <p:txBody>
          <a:bodyPr/>
          <a:lstStyle>
            <a:lvl1pPr>
              <a:defRPr/>
            </a:lvl1pPr>
          </a:lstStyle>
          <a:p>
            <a:pPr>
              <a:defRPr/>
            </a:pPr>
            <a:endParaRPr lang="ru-RU"/>
          </a:p>
        </p:txBody>
      </p:sp>
      <p:sp>
        <p:nvSpPr>
          <p:cNvPr id="5" name="Номер слайда 17"/>
          <p:cNvSpPr>
            <a:spLocks noGrp="1"/>
          </p:cNvSpPr>
          <p:nvPr>
            <p:ph type="sldNum" sz="quarter" idx="12"/>
          </p:nvPr>
        </p:nvSpPr>
        <p:spPr/>
        <p:txBody>
          <a:bodyPr/>
          <a:lstStyle>
            <a:lvl1pPr>
              <a:defRPr/>
            </a:lvl1pPr>
          </a:lstStyle>
          <a:p>
            <a:pPr>
              <a:defRPr/>
            </a:pPr>
            <a:fld id="{5176806B-C8B0-49E6-A3AF-CD9EF057ADFD}"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9"/>
          <p:cNvSpPr>
            <a:spLocks noGrp="1"/>
          </p:cNvSpPr>
          <p:nvPr>
            <p:ph type="dt" sz="half" idx="10"/>
          </p:nvPr>
        </p:nvSpPr>
        <p:spPr/>
        <p:txBody>
          <a:bodyPr/>
          <a:lstStyle>
            <a:lvl1pPr>
              <a:defRPr/>
            </a:lvl1pPr>
          </a:lstStyle>
          <a:p>
            <a:pPr>
              <a:defRPr/>
            </a:pPr>
            <a:fld id="{29E4432E-BA95-4D75-A4CB-9A5DECEEE93C}" type="datetimeFigureOut">
              <a:rPr lang="ru-RU"/>
              <a:pPr>
                <a:defRPr/>
              </a:pPr>
              <a:t>09.04.2015</a:t>
            </a:fld>
            <a:endParaRPr lang="ru-RU"/>
          </a:p>
        </p:txBody>
      </p:sp>
      <p:sp>
        <p:nvSpPr>
          <p:cNvPr id="3" name="Нижний колонтитул 21"/>
          <p:cNvSpPr>
            <a:spLocks noGrp="1"/>
          </p:cNvSpPr>
          <p:nvPr>
            <p:ph type="ftr" sz="quarter" idx="11"/>
          </p:nvPr>
        </p:nvSpPr>
        <p:spPr/>
        <p:txBody>
          <a:bodyPr/>
          <a:lstStyle>
            <a:lvl1pPr>
              <a:defRPr/>
            </a:lvl1pPr>
          </a:lstStyle>
          <a:p>
            <a:pPr>
              <a:defRPr/>
            </a:pPr>
            <a:endParaRPr lang="ru-RU"/>
          </a:p>
        </p:txBody>
      </p:sp>
      <p:sp>
        <p:nvSpPr>
          <p:cNvPr id="4" name="Номер слайда 17"/>
          <p:cNvSpPr>
            <a:spLocks noGrp="1"/>
          </p:cNvSpPr>
          <p:nvPr>
            <p:ph type="sldNum" sz="quarter" idx="12"/>
          </p:nvPr>
        </p:nvSpPr>
        <p:spPr/>
        <p:txBody>
          <a:bodyPr/>
          <a:lstStyle>
            <a:lvl1pPr>
              <a:defRPr/>
            </a:lvl1pPr>
          </a:lstStyle>
          <a:p>
            <a:pPr>
              <a:defRPr/>
            </a:pPr>
            <a:fld id="{94F8FF87-6FFD-44C8-BA7D-F5CBD931E3C7}"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ru-RU" smtClean="0"/>
              <a:t>Образец заголовка</a:t>
            </a:r>
            <a:endParaRPr lang="en-US"/>
          </a:p>
        </p:txBody>
      </p:sp>
      <p:sp>
        <p:nvSpPr>
          <p:cNvPr id="3" name="Текст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ru-RU" smtClean="0"/>
              <a:t>Образец текста</a:t>
            </a:r>
          </a:p>
        </p:txBody>
      </p:sp>
      <p:sp>
        <p:nvSpPr>
          <p:cNvPr id="4" name="Содержимое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4"/>
          <p:cNvSpPr>
            <a:spLocks noGrp="1"/>
          </p:cNvSpPr>
          <p:nvPr>
            <p:ph type="dt" sz="half" idx="10"/>
          </p:nvPr>
        </p:nvSpPr>
        <p:spPr/>
        <p:txBody>
          <a:bodyPr/>
          <a:lstStyle>
            <a:lvl1pPr>
              <a:defRPr/>
            </a:lvl1pPr>
            <a:extLst/>
          </a:lstStyle>
          <a:p>
            <a:pPr>
              <a:defRPr/>
            </a:pPr>
            <a:fld id="{AFF9F787-7556-40AD-AF73-A70EFC0ED9A3}" type="datetimeFigureOut">
              <a:rPr lang="ru-RU"/>
              <a:pPr>
                <a:defRPr/>
              </a:pPr>
              <a:t>09.04.2015</a:t>
            </a:fld>
            <a:endParaRPr lang="ru-RU"/>
          </a:p>
        </p:txBody>
      </p:sp>
      <p:sp>
        <p:nvSpPr>
          <p:cNvPr id="6" name="Нижний колонтитул 5"/>
          <p:cNvSpPr>
            <a:spLocks noGrp="1"/>
          </p:cNvSpPr>
          <p:nvPr>
            <p:ph type="ftr" sz="quarter" idx="11"/>
          </p:nvPr>
        </p:nvSpPr>
        <p:spPr/>
        <p:txBody>
          <a:bodyPr/>
          <a:lstStyle>
            <a:lvl1pPr>
              <a:defRPr/>
            </a:lvl1pPr>
            <a:extLst/>
          </a:lstStyle>
          <a:p>
            <a:pPr>
              <a:defRPr/>
            </a:pPr>
            <a:endParaRPr lang="ru-RU"/>
          </a:p>
        </p:txBody>
      </p:sp>
      <p:sp>
        <p:nvSpPr>
          <p:cNvPr id="7" name="Номер слайда 6"/>
          <p:cNvSpPr>
            <a:spLocks noGrp="1"/>
          </p:cNvSpPr>
          <p:nvPr>
            <p:ph type="sldNum" sz="quarter" idx="12"/>
          </p:nvPr>
        </p:nvSpPr>
        <p:spPr/>
        <p:txBody>
          <a:bodyPr/>
          <a:lstStyle>
            <a:lvl1pPr>
              <a:defRPr/>
            </a:lvl1pPr>
            <a:extLst/>
          </a:lstStyle>
          <a:p>
            <a:pPr>
              <a:defRPr/>
            </a:pPr>
            <a:fld id="{B5A90C3A-DC43-45C0-9E7B-4189301A598E}"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Полилиния 4"/>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6" name="Полилиния 5"/>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7" name="Прямоугольный треугольник 6"/>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8" name="Прямая соединительная линия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Нашивка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10" name="Нашивка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4" name="Текст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ru-RU" smtClean="0"/>
              <a:t>Образец текста</a:t>
            </a:r>
          </a:p>
        </p:txBody>
      </p:sp>
      <p:sp>
        <p:nvSpPr>
          <p:cNvPr id="3" name="Рисунок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ru-RU" noProof="0" smtClean="0"/>
              <a:t>Вставка рисунка</a:t>
            </a:r>
            <a:endParaRPr lang="en-US" noProof="0" dirty="0"/>
          </a:p>
        </p:txBody>
      </p:sp>
      <p:sp>
        <p:nvSpPr>
          <p:cNvPr id="2" name="Заголовок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ru-RU" smtClean="0"/>
              <a:t>Образец заголовка</a:t>
            </a:r>
            <a:endParaRPr lang="en-US"/>
          </a:p>
        </p:txBody>
      </p:sp>
      <p:sp>
        <p:nvSpPr>
          <p:cNvPr id="11" name="Дата 4"/>
          <p:cNvSpPr>
            <a:spLocks noGrp="1"/>
          </p:cNvSpPr>
          <p:nvPr>
            <p:ph type="dt" sz="half" idx="10"/>
          </p:nvPr>
        </p:nvSpPr>
        <p:spPr/>
        <p:txBody>
          <a:bodyPr/>
          <a:lstStyle>
            <a:lvl1pPr>
              <a:defRPr smtClean="0">
                <a:solidFill>
                  <a:schemeClr val="tx1"/>
                </a:solidFill>
              </a:defRPr>
            </a:lvl1pPr>
            <a:extLst/>
          </a:lstStyle>
          <a:p>
            <a:pPr>
              <a:defRPr/>
            </a:pPr>
            <a:fld id="{A59A9C96-0EFE-4144-984C-4E4F24DE8A00}" type="datetimeFigureOut">
              <a:rPr lang="ru-RU"/>
              <a:pPr>
                <a:defRPr/>
              </a:pPr>
              <a:t>09.04.2015</a:t>
            </a:fld>
            <a:endParaRPr lang="ru-RU"/>
          </a:p>
        </p:txBody>
      </p:sp>
      <p:sp>
        <p:nvSpPr>
          <p:cNvPr id="12" name="Нижний колонтитул 5"/>
          <p:cNvSpPr>
            <a:spLocks noGrp="1"/>
          </p:cNvSpPr>
          <p:nvPr>
            <p:ph type="ftr" sz="quarter" idx="11"/>
          </p:nvPr>
        </p:nvSpPr>
        <p:spPr/>
        <p:txBody>
          <a:bodyPr/>
          <a:lstStyle>
            <a:lvl1pPr>
              <a:defRPr>
                <a:solidFill>
                  <a:schemeClr val="tx1"/>
                </a:solidFill>
              </a:defRPr>
            </a:lvl1pPr>
            <a:extLst/>
          </a:lstStyle>
          <a:p>
            <a:pPr>
              <a:defRPr/>
            </a:pPr>
            <a:endParaRPr lang="ru-RU"/>
          </a:p>
        </p:txBody>
      </p:sp>
      <p:sp>
        <p:nvSpPr>
          <p:cNvPr id="13" name="Номер слайда 6"/>
          <p:cNvSpPr>
            <a:spLocks noGrp="1"/>
          </p:cNvSpPr>
          <p:nvPr>
            <p:ph type="sldNum" sz="quarter" idx="12"/>
          </p:nvPr>
        </p:nvSpPr>
        <p:spPr/>
        <p:txBody>
          <a:bodyPr/>
          <a:lstStyle>
            <a:lvl1pPr>
              <a:defRPr smtClean="0">
                <a:solidFill>
                  <a:schemeClr val="tx1"/>
                </a:solidFill>
              </a:defRPr>
            </a:lvl1pPr>
            <a:extLst/>
          </a:lstStyle>
          <a:p>
            <a:pPr>
              <a:defRPr/>
            </a:pPr>
            <a:fld id="{1E7C01C7-360C-4ABE-87FE-F22B40198CFB}"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1481329"/>
            <a:ext cx="8229600" cy="4386071"/>
          </a:xfrm>
        </p:spPr>
        <p:txBody>
          <a:bodyPr vert="eaVert"/>
          <a:lstStyle>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29F291AA-EACC-4D68-BFB8-F884D48AC31E}" type="datetimeFigureOut">
              <a:rPr lang="ru-RU"/>
              <a:pPr>
                <a:defRPr/>
              </a:pPr>
              <a:t>09.04.2015</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F07E7FD1-A332-4779-99CF-EF8FCB95DE52}"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44013" y="274640"/>
            <a:ext cx="1777470" cy="5592761"/>
          </a:xfrm>
        </p:spPr>
        <p:txBody>
          <a:bodyPr vert="eaVert"/>
          <a:lstStyle>
            <a:extLs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274641"/>
            <a:ext cx="6324600" cy="5592760"/>
          </a:xfrm>
        </p:spPr>
        <p:txBody>
          <a:bodyPr vert="eaVert"/>
          <a:lstStyle>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F1DE611C-93F4-45C9-9689-3B4AC5602094}" type="datetimeFigureOut">
              <a:rPr lang="ru-RU"/>
              <a:pPr>
                <a:defRPr/>
              </a:pPr>
              <a:t>09.04.2015</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68C4FC0B-63A6-4BEC-8275-CBDA199D578D}"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3" name="Полилиния 12"/>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2" name="Полилиния 11"/>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4" name="Прямоугольный треугольник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15" name="Прямая соединительная линия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ru-RU" smtClean="0"/>
              <a:t>Образец заголовка</a:t>
            </a:r>
            <a:endParaRPr lang="en-US"/>
          </a:p>
        </p:txBody>
      </p:sp>
      <p:sp>
        <p:nvSpPr>
          <p:cNvPr id="1033" name="Текст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10" name="Дата 9"/>
          <p:cNvSpPr>
            <a:spLocks noGrp="1"/>
          </p:cNvSpPr>
          <p:nvPr>
            <p:ph type="dt" sz="half" idx="2"/>
          </p:nvPr>
        </p:nvSpPr>
        <p:spPr>
          <a:xfrm>
            <a:off x="6727825" y="6408738"/>
            <a:ext cx="1919288" cy="365125"/>
          </a:xfrm>
          <a:prstGeom prst="rect">
            <a:avLst/>
          </a:prstGeom>
        </p:spPr>
        <p:txBody>
          <a:bodyPr vert="horz" anchor="b"/>
          <a:lstStyle>
            <a:lvl1pPr algn="l" eaLnBrk="1" fontAlgn="auto" latinLnBrk="0" hangingPunct="1">
              <a:spcBef>
                <a:spcPts val="0"/>
              </a:spcBef>
              <a:spcAft>
                <a:spcPts val="0"/>
              </a:spcAft>
              <a:defRPr kumimoji="0" sz="1000" smtClean="0">
                <a:solidFill>
                  <a:schemeClr val="tx1"/>
                </a:solidFill>
                <a:latin typeface="+mn-lt"/>
                <a:cs typeface="+mn-cs"/>
              </a:defRPr>
            </a:lvl1pPr>
            <a:extLst/>
          </a:lstStyle>
          <a:p>
            <a:pPr>
              <a:defRPr/>
            </a:pPr>
            <a:fld id="{8389BEBC-EBB1-4C01-91F4-EF7518EE151C}" type="datetimeFigureOut">
              <a:rPr lang="ru-RU"/>
              <a:pPr>
                <a:defRPr/>
              </a:pPr>
              <a:t>09.04.2015</a:t>
            </a:fld>
            <a:endParaRPr lang="ru-RU"/>
          </a:p>
        </p:txBody>
      </p:sp>
      <p:sp>
        <p:nvSpPr>
          <p:cNvPr id="22" name="Нижний колонтитул 21"/>
          <p:cNvSpPr>
            <a:spLocks noGrp="1"/>
          </p:cNvSpPr>
          <p:nvPr>
            <p:ph type="ftr" sz="quarter" idx="3"/>
          </p:nvPr>
        </p:nvSpPr>
        <p:spPr>
          <a:xfrm>
            <a:off x="4379913" y="6408738"/>
            <a:ext cx="2351087" cy="3651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cs typeface="+mn-cs"/>
              </a:defRPr>
            </a:lvl1pPr>
            <a:extLst/>
          </a:lstStyle>
          <a:p>
            <a:pPr>
              <a:defRPr/>
            </a:pPr>
            <a:endParaRPr lang="ru-RU"/>
          </a:p>
        </p:txBody>
      </p:sp>
      <p:sp>
        <p:nvSpPr>
          <p:cNvPr id="18" name="Номер слайда 17"/>
          <p:cNvSpPr>
            <a:spLocks noGrp="1"/>
          </p:cNvSpPr>
          <p:nvPr>
            <p:ph type="sldNum" sz="quarter" idx="4"/>
          </p:nvPr>
        </p:nvSpPr>
        <p:spPr>
          <a:xfrm>
            <a:off x="8647113" y="6408738"/>
            <a:ext cx="366712" cy="365125"/>
          </a:xfrm>
          <a:prstGeom prst="rect">
            <a:avLst/>
          </a:prstGeom>
        </p:spPr>
        <p:txBody>
          <a:bodyPr vert="horz" anchor="b"/>
          <a:lstStyle>
            <a:lvl1pPr algn="r" eaLnBrk="1" fontAlgn="auto" latinLnBrk="0" hangingPunct="1">
              <a:spcBef>
                <a:spcPts val="0"/>
              </a:spcBef>
              <a:spcAft>
                <a:spcPts val="0"/>
              </a:spcAft>
              <a:defRPr kumimoji="0" sz="1000" b="0" smtClean="0">
                <a:solidFill>
                  <a:schemeClr val="tx1"/>
                </a:solidFill>
                <a:latin typeface="+mn-lt"/>
                <a:cs typeface="+mn-cs"/>
              </a:defRPr>
            </a:lvl1pPr>
            <a:extLst/>
          </a:lstStyle>
          <a:p>
            <a:pPr>
              <a:defRPr/>
            </a:pPr>
            <a:fld id="{81044A56-7100-40DB-AD25-D374188C5D1A}"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743" r:id="rId1"/>
    <p:sldLayoutId id="2147483737" r:id="rId2"/>
    <p:sldLayoutId id="2147483744" r:id="rId3"/>
    <p:sldLayoutId id="2147483738" r:id="rId4"/>
    <p:sldLayoutId id="2147483745" r:id="rId5"/>
    <p:sldLayoutId id="2147483739" r:id="rId6"/>
    <p:sldLayoutId id="2147483740" r:id="rId7"/>
    <p:sldLayoutId id="2147483746" r:id="rId8"/>
    <p:sldLayoutId id="2147483747" r:id="rId9"/>
    <p:sldLayoutId id="2147483741" r:id="rId10"/>
    <p:sldLayoutId id="2147483742" r:id="rId11"/>
  </p:sldLayoutIdLst>
  <p:txStyles>
    <p:titleStyle>
      <a:lvl1pPr algn="l" rtl="0"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fontAlgn="base">
        <a:spcBef>
          <a:spcPct val="0"/>
        </a:spcBef>
        <a:spcAft>
          <a:spcPct val="0"/>
        </a:spcAft>
        <a:defRPr sz="4100" b="1">
          <a:solidFill>
            <a:schemeClr val="tx2"/>
          </a:solidFill>
          <a:latin typeface="Lucida Sans Unicode" pitchFamily="34" charset="0"/>
        </a:defRPr>
      </a:lvl2pPr>
      <a:lvl3pPr algn="l" rtl="0" fontAlgn="base">
        <a:spcBef>
          <a:spcPct val="0"/>
        </a:spcBef>
        <a:spcAft>
          <a:spcPct val="0"/>
        </a:spcAft>
        <a:defRPr sz="4100" b="1">
          <a:solidFill>
            <a:schemeClr val="tx2"/>
          </a:solidFill>
          <a:latin typeface="Lucida Sans Unicode" pitchFamily="34" charset="0"/>
        </a:defRPr>
      </a:lvl3pPr>
      <a:lvl4pPr algn="l" rtl="0" fontAlgn="base">
        <a:spcBef>
          <a:spcPct val="0"/>
        </a:spcBef>
        <a:spcAft>
          <a:spcPct val="0"/>
        </a:spcAft>
        <a:defRPr sz="4100" b="1">
          <a:solidFill>
            <a:schemeClr val="tx2"/>
          </a:solidFill>
          <a:latin typeface="Lucida Sans Unicode" pitchFamily="34" charset="0"/>
        </a:defRPr>
      </a:lvl4pPr>
      <a:lvl5pPr algn="l" rtl="0" fontAlgn="base">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fontAlgn="base">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fontAlgn="base">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fontAlgn="base">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fontAlgn="base">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fontAlgn="base">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6.xml"/><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6.xml"/><Relationship Id="rId5" Type="http://schemas.openxmlformats.org/officeDocument/2006/relationships/image" Target="../media/image28.jpeg"/><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71440" y="3000372"/>
            <a:ext cx="8572560" cy="2071702"/>
          </a:xfrm>
        </p:spPr>
        <p:txBody>
          <a:bodyPr>
            <a:normAutofit fontScale="90000"/>
          </a:bodyPr>
          <a:lstStyle/>
          <a:p>
            <a:pPr algn="ctr" fontAlgn="auto">
              <a:spcAft>
                <a:spcPts val="0"/>
              </a:spcAft>
              <a:defRPr/>
            </a:pPr>
            <a:r>
              <a:rPr lang="ru-RU" sz="2400" b="0" dirty="0" smtClean="0">
                <a:solidFill>
                  <a:srgbClr val="002060"/>
                </a:solidFill>
                <a:effectLst/>
              </a:rPr>
              <a:t>Муниципальное общеобразовательное учреждение – </a:t>
            </a:r>
            <a:br>
              <a:rPr lang="ru-RU" sz="2400" b="0" dirty="0" smtClean="0">
                <a:solidFill>
                  <a:srgbClr val="002060"/>
                </a:solidFill>
                <a:effectLst/>
              </a:rPr>
            </a:br>
            <a:r>
              <a:rPr lang="ru-RU" sz="2400" b="0" dirty="0" smtClean="0">
                <a:solidFill>
                  <a:srgbClr val="002060"/>
                </a:solidFill>
                <a:effectLst/>
              </a:rPr>
              <a:t>вечерняя (сменная) общеобразовательная школа №1</a:t>
            </a:r>
            <a:br>
              <a:rPr lang="ru-RU" sz="2400" b="0" dirty="0" smtClean="0">
                <a:solidFill>
                  <a:srgbClr val="002060"/>
                </a:solidFill>
                <a:effectLst/>
              </a:rPr>
            </a:br>
            <a:r>
              <a:rPr lang="ru-RU" sz="2400" b="0" dirty="0" smtClean="0">
                <a:solidFill>
                  <a:srgbClr val="002060"/>
                </a:solidFill>
                <a:effectLst/>
              </a:rPr>
              <a:t>141600, Московская обл., г. Клин, ул. Мира, д.8                                             Тел.: 2 – 66 – 31</a:t>
            </a:r>
            <a:br>
              <a:rPr lang="ru-RU" sz="2400" b="0" dirty="0" smtClean="0">
                <a:solidFill>
                  <a:srgbClr val="002060"/>
                </a:solidFill>
                <a:effectLst/>
              </a:rPr>
            </a:br>
            <a:r>
              <a:rPr lang="ru-RU" sz="2400" b="0" dirty="0" smtClean="0">
                <a:solidFill>
                  <a:srgbClr val="002060"/>
                </a:solidFill>
                <a:effectLst/>
              </a:rPr>
              <a:t/>
            </a:r>
            <a:br>
              <a:rPr lang="ru-RU" sz="2400" b="0" dirty="0" smtClean="0">
                <a:solidFill>
                  <a:srgbClr val="002060"/>
                </a:solidFill>
                <a:effectLst/>
              </a:rPr>
            </a:br>
            <a:r>
              <a:rPr lang="ru-RU" sz="4400" dirty="0" smtClean="0">
                <a:solidFill>
                  <a:srgbClr val="002060"/>
                </a:solidFill>
                <a:effectLst/>
                <a:latin typeface="Tahoma" pitchFamily="34" charset="0"/>
                <a:ea typeface="Tahoma" pitchFamily="34" charset="0"/>
                <a:cs typeface="Tahoma" pitchFamily="34" charset="0"/>
              </a:rPr>
              <a:t>УРОК-ЭКСКУРСИЯ</a:t>
            </a:r>
            <a:br>
              <a:rPr lang="ru-RU" sz="4400" dirty="0" smtClean="0">
                <a:solidFill>
                  <a:srgbClr val="002060"/>
                </a:solidFill>
                <a:effectLst/>
                <a:latin typeface="Tahoma" pitchFamily="34" charset="0"/>
                <a:ea typeface="Tahoma" pitchFamily="34" charset="0"/>
                <a:cs typeface="Tahoma" pitchFamily="34" charset="0"/>
              </a:rPr>
            </a:br>
            <a:r>
              <a:rPr lang="ru-RU" sz="4400" dirty="0" smtClean="0">
                <a:solidFill>
                  <a:srgbClr val="002060"/>
                </a:solidFill>
                <a:effectLst/>
                <a:latin typeface="Tahoma" pitchFamily="34" charset="0"/>
                <a:ea typeface="Tahoma" pitchFamily="34" charset="0"/>
                <a:cs typeface="Tahoma" pitchFamily="34" charset="0"/>
              </a:rPr>
              <a:t>КЛИН В ГОДЫ ВОЙНЫ</a:t>
            </a:r>
            <a:r>
              <a:rPr lang="ru-RU" sz="2400" b="0" dirty="0" smtClean="0">
                <a:solidFill>
                  <a:srgbClr val="002060"/>
                </a:solidFill>
                <a:effectLst/>
              </a:rPr>
              <a:t/>
            </a:r>
            <a:br>
              <a:rPr lang="ru-RU" sz="2400" b="0" dirty="0" smtClean="0">
                <a:solidFill>
                  <a:srgbClr val="002060"/>
                </a:solidFill>
                <a:effectLst/>
              </a:rPr>
            </a:br>
            <a:r>
              <a:rPr lang="ru-RU" sz="2400" b="0" dirty="0" smtClean="0">
                <a:solidFill>
                  <a:srgbClr val="002060"/>
                </a:solidFill>
                <a:effectLst/>
              </a:rPr>
              <a:t/>
            </a:r>
            <a:br>
              <a:rPr lang="ru-RU" sz="2400" b="0" dirty="0" smtClean="0">
                <a:solidFill>
                  <a:srgbClr val="002060"/>
                </a:solidFill>
                <a:effectLst/>
              </a:rPr>
            </a:br>
            <a:r>
              <a:rPr lang="ru-RU" sz="2400" b="0" dirty="0" smtClean="0">
                <a:solidFill>
                  <a:srgbClr val="002060"/>
                </a:solidFill>
                <a:effectLst/>
              </a:rPr>
              <a:t/>
            </a:r>
            <a:br>
              <a:rPr lang="ru-RU" sz="2400" b="0" dirty="0" smtClean="0">
                <a:solidFill>
                  <a:srgbClr val="002060"/>
                </a:solidFill>
                <a:effectLst/>
              </a:rPr>
            </a:br>
            <a:r>
              <a:rPr lang="ru-RU" sz="2400" b="0" dirty="0" smtClean="0">
                <a:solidFill>
                  <a:srgbClr val="002060"/>
                </a:solidFill>
                <a:effectLst/>
              </a:rPr>
              <a:t/>
            </a:r>
            <a:br>
              <a:rPr lang="ru-RU" sz="2400" b="0" dirty="0" smtClean="0">
                <a:solidFill>
                  <a:srgbClr val="002060"/>
                </a:solidFill>
                <a:effectLst/>
              </a:rPr>
            </a:br>
            <a:r>
              <a:rPr lang="ru-RU" sz="2400" dirty="0" smtClean="0">
                <a:solidFill>
                  <a:srgbClr val="002060"/>
                </a:solidFill>
              </a:rPr>
              <a:t/>
            </a:r>
            <a:br>
              <a:rPr lang="ru-RU" sz="2400" dirty="0" smtClean="0">
                <a:solidFill>
                  <a:srgbClr val="002060"/>
                </a:solidFill>
              </a:rPr>
            </a:br>
            <a:r>
              <a:rPr lang="ru-RU" sz="2400" dirty="0" smtClean="0"/>
              <a:t> </a:t>
            </a:r>
            <a:br>
              <a:rPr lang="ru-RU" sz="2400" dirty="0" smtClean="0"/>
            </a:br>
            <a:endParaRPr lang="ru-RU" sz="2400" dirty="0">
              <a:solidFill>
                <a:schemeClr val="accent4">
                  <a:lumMod val="75000"/>
                </a:schemeClr>
              </a:solidFill>
              <a:effectLst/>
              <a:latin typeface="Tahoma" pitchFamily="34" charset="0"/>
              <a:ea typeface="Tahoma" pitchFamily="34" charset="0"/>
              <a:cs typeface="Tahoma" pitchFamily="34" charset="0"/>
            </a:endParaRPr>
          </a:p>
        </p:txBody>
      </p:sp>
      <p:sp>
        <p:nvSpPr>
          <p:cNvPr id="7171" name="Подзаголовок 2"/>
          <p:cNvSpPr>
            <a:spLocks noGrp="1"/>
          </p:cNvSpPr>
          <p:nvPr>
            <p:ph type="subTitle" idx="1"/>
          </p:nvPr>
        </p:nvSpPr>
        <p:spPr>
          <a:xfrm>
            <a:off x="1071563" y="4786313"/>
            <a:ext cx="7772400" cy="1643062"/>
          </a:xfrm>
        </p:spPr>
        <p:txBody>
          <a:bodyPr/>
          <a:lstStyle/>
          <a:p>
            <a:pPr marR="0"/>
            <a:r>
              <a:rPr lang="ru-RU" smtClean="0">
                <a:solidFill>
                  <a:srgbClr val="002060"/>
                </a:solidFill>
                <a:latin typeface="Tahoma" pitchFamily="34" charset="0"/>
                <a:cs typeface="Tahoma" pitchFamily="34" charset="0"/>
              </a:rPr>
              <a:t>Учитель В.А.Семёнов</a:t>
            </a:r>
          </a:p>
          <a:p>
            <a:pPr marR="0" algn="ctr"/>
            <a:endParaRPr lang="ru-RU" smtClean="0">
              <a:solidFill>
                <a:srgbClr val="002060"/>
              </a:solidFill>
              <a:latin typeface="Tahoma" pitchFamily="34" charset="0"/>
              <a:cs typeface="Tahoma" pitchFamily="34" charset="0"/>
            </a:endParaRPr>
          </a:p>
          <a:p>
            <a:pPr marR="0" algn="ctr"/>
            <a:r>
              <a:rPr lang="ru-RU" smtClean="0">
                <a:solidFill>
                  <a:srgbClr val="002060"/>
                </a:solidFill>
                <a:latin typeface="Tahoma" pitchFamily="34" charset="0"/>
                <a:cs typeface="Tahoma" pitchFamily="34" charset="0"/>
              </a:rPr>
              <a:t>Клин 2011</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Содержимое 6" descr="герб 1781 года.jpg"/>
          <p:cNvPicPr>
            <a:picLocks noChangeAspect="1"/>
          </p:cNvPicPr>
          <p:nvPr/>
        </p:nvPicPr>
        <p:blipFill>
          <a:blip r:embed="rId2"/>
          <a:srcRect/>
          <a:stretch>
            <a:fillRect/>
          </a:stretch>
        </p:blipFill>
        <p:spPr bwMode="auto">
          <a:xfrm>
            <a:off x="3929063" y="274638"/>
            <a:ext cx="1712912" cy="2082800"/>
          </a:xfrm>
          <a:prstGeom prst="rect">
            <a:avLst/>
          </a:prstGeom>
          <a:noFill/>
          <a:ln w="9525">
            <a:noFill/>
            <a:miter lim="800000"/>
            <a:headEnd/>
            <a:tailEnd/>
          </a:ln>
        </p:spPr>
      </p:pic>
      <p:sp>
        <p:nvSpPr>
          <p:cNvPr id="8195" name="Прямоугольник 2"/>
          <p:cNvSpPr>
            <a:spLocks noChangeArrowheads="1"/>
          </p:cNvSpPr>
          <p:nvPr/>
        </p:nvSpPr>
        <p:spPr bwMode="auto">
          <a:xfrm>
            <a:off x="285750" y="2786063"/>
            <a:ext cx="8643938" cy="3786187"/>
          </a:xfrm>
          <a:prstGeom prst="rect">
            <a:avLst/>
          </a:prstGeom>
          <a:noFill/>
          <a:ln w="9525">
            <a:noFill/>
            <a:miter lim="800000"/>
            <a:headEnd/>
            <a:tailEnd/>
          </a:ln>
        </p:spPr>
        <p:txBody>
          <a:bodyPr>
            <a:spAutoFit/>
          </a:bodyPr>
          <a:lstStyle/>
          <a:p>
            <a:pPr algn="just"/>
            <a:r>
              <a:rPr lang="ru-RU" sz="2400" i="1">
                <a:solidFill>
                  <a:srgbClr val="002060"/>
                </a:solidFill>
                <a:latin typeface="Tahoma" pitchFamily="34" charset="0"/>
                <a:cs typeface="Tahoma" pitchFamily="34" charset="0"/>
              </a:rPr>
              <a:t>Цель урока: </a:t>
            </a:r>
            <a:r>
              <a:rPr lang="ru-RU" sz="2400">
                <a:solidFill>
                  <a:srgbClr val="002060"/>
                </a:solidFill>
                <a:latin typeface="Tahoma" pitchFamily="34" charset="0"/>
                <a:cs typeface="Tahoma" pitchFamily="34" charset="0"/>
              </a:rPr>
              <a:t>рассказать учащимся  о родном городе в годы  Великой Отечественной войны.</a:t>
            </a:r>
          </a:p>
          <a:p>
            <a:pPr algn="just"/>
            <a:r>
              <a:rPr lang="ru-RU" sz="2400" i="1">
                <a:solidFill>
                  <a:srgbClr val="002060"/>
                </a:solidFill>
                <a:latin typeface="Tahoma" pitchFamily="34" charset="0"/>
                <a:cs typeface="Tahoma" pitchFamily="34" charset="0"/>
              </a:rPr>
              <a:t>Задачи урока: </a:t>
            </a:r>
          </a:p>
          <a:p>
            <a:pPr algn="just">
              <a:buFont typeface="Arial" pitchFamily="34" charset="0"/>
              <a:buChar char="•"/>
            </a:pPr>
            <a:r>
              <a:rPr lang="ru-RU" sz="2400">
                <a:solidFill>
                  <a:srgbClr val="002060"/>
                </a:solidFill>
                <a:latin typeface="Tahoma" pitchFamily="34" charset="0"/>
                <a:cs typeface="Tahoma" pitchFamily="34" charset="0"/>
              </a:rPr>
              <a:t>Доказать, что не русский мороз, а героизм русского народа, превосходство русского военного искусства были главными причинами победы советских войск под Москвой</a:t>
            </a:r>
          </a:p>
          <a:p>
            <a:pPr algn="just">
              <a:buFont typeface="Arial" pitchFamily="34" charset="0"/>
              <a:buChar char="•"/>
            </a:pPr>
            <a:r>
              <a:rPr lang="ru-RU" sz="2400">
                <a:solidFill>
                  <a:srgbClr val="002060"/>
                </a:solidFill>
                <a:latin typeface="Tahoma" pitchFamily="34" charset="0"/>
                <a:cs typeface="Tahoma" pitchFamily="34" charset="0"/>
              </a:rPr>
              <a:t>Воспитание чувства гордости за свой народ, бережного отношения к памятникам войны</a:t>
            </a:r>
          </a:p>
          <a:p>
            <a:pPr algn="just">
              <a:buFont typeface="Arial" pitchFamily="34" charset="0"/>
              <a:buChar char="•"/>
            </a:pPr>
            <a:r>
              <a:rPr lang="ru-RU" sz="2400">
                <a:solidFill>
                  <a:srgbClr val="002060"/>
                </a:solidFill>
                <a:latin typeface="Tahoma" pitchFamily="34" charset="0"/>
                <a:cs typeface="Tahoma" pitchFamily="34" charset="0"/>
              </a:rPr>
              <a:t>Развитие логического мышления, памяти, привлечение к поисковой работе</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fontAlgn="auto">
              <a:spcAft>
                <a:spcPts val="0"/>
              </a:spcAft>
              <a:defRPr/>
            </a:pPr>
            <a:r>
              <a:rPr lang="ru-RU" sz="2400" b="0" i="1" dirty="0" smtClean="0">
                <a:solidFill>
                  <a:srgbClr val="002060"/>
                </a:solidFill>
                <a:effectLst/>
                <a:latin typeface="Tahoma" pitchFamily="34" charset="0"/>
                <a:ea typeface="Tahoma" pitchFamily="34" charset="0"/>
                <a:cs typeface="Tahoma" pitchFamily="34" charset="0"/>
              </a:rPr>
              <a:t>Оборудование:</a:t>
            </a:r>
            <a:r>
              <a:rPr lang="ru-RU" sz="2400" b="0" dirty="0" smtClean="0">
                <a:solidFill>
                  <a:srgbClr val="002060"/>
                </a:solidFill>
                <a:effectLst/>
                <a:latin typeface="Tahoma" pitchFamily="34" charset="0"/>
                <a:ea typeface="Tahoma" pitchFamily="34" charset="0"/>
                <a:cs typeface="Tahoma" pitchFamily="34" charset="0"/>
              </a:rPr>
              <a:t> компьютер, интерактивная доска</a:t>
            </a:r>
            <a:endParaRPr lang="ru-RU" sz="2400" b="0" i="1" dirty="0">
              <a:solidFill>
                <a:srgbClr val="002060"/>
              </a:solidFill>
              <a:effectLst/>
              <a:latin typeface="Tahoma" pitchFamily="34" charset="0"/>
              <a:ea typeface="Tahoma" pitchFamily="34" charset="0"/>
              <a:cs typeface="Tahoma" pitchFamily="34" charset="0"/>
            </a:endParaRPr>
          </a:p>
        </p:txBody>
      </p:sp>
      <p:pic>
        <p:nvPicPr>
          <p:cNvPr id="9219" name="Picture 2" descr="D:\ФОТКИ\SDC11990.JPG"/>
          <p:cNvPicPr>
            <a:picLocks noChangeAspect="1" noChangeArrowheads="1"/>
          </p:cNvPicPr>
          <p:nvPr/>
        </p:nvPicPr>
        <p:blipFill>
          <a:blip r:embed="rId2"/>
          <a:srcRect/>
          <a:stretch>
            <a:fillRect/>
          </a:stretch>
        </p:blipFill>
        <p:spPr bwMode="auto">
          <a:xfrm>
            <a:off x="2643188" y="1928813"/>
            <a:ext cx="3494087" cy="34051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3500438"/>
            <a:ext cx="8229600" cy="1143000"/>
          </a:xfrm>
        </p:spPr>
        <p:txBody>
          <a:bodyPr>
            <a:noAutofit/>
          </a:bodyPr>
          <a:lstStyle/>
          <a:p>
            <a:pPr marL="457200" indent="-457200" fontAlgn="auto">
              <a:spcAft>
                <a:spcPts val="0"/>
              </a:spcAft>
              <a:defRPr/>
            </a:pPr>
            <a:r>
              <a:rPr lang="ru-RU" sz="2400" b="0" dirty="0" smtClean="0">
                <a:solidFill>
                  <a:srgbClr val="002060"/>
                </a:solidFill>
                <a:effectLst/>
                <a:latin typeface="Tahoma" pitchFamily="34" charset="0"/>
              </a:rPr>
              <a:t>                    Задание перед экскурсией</a:t>
            </a:r>
            <a:br>
              <a:rPr lang="ru-RU" sz="2400" b="0" dirty="0" smtClean="0">
                <a:solidFill>
                  <a:srgbClr val="002060"/>
                </a:solidFill>
                <a:effectLst/>
                <a:latin typeface="Tahoma" pitchFamily="34" charset="0"/>
              </a:rPr>
            </a:br>
            <a:r>
              <a:rPr lang="ru-RU" sz="2400" b="0" dirty="0" smtClean="0">
                <a:solidFill>
                  <a:srgbClr val="002060"/>
                </a:solidFill>
                <a:effectLst/>
                <a:latin typeface="Tahoma" pitchFamily="34" charset="0"/>
              </a:rPr>
              <a:t/>
            </a:r>
            <a:br>
              <a:rPr lang="ru-RU" sz="2400" b="0" dirty="0" smtClean="0">
                <a:solidFill>
                  <a:srgbClr val="002060"/>
                </a:solidFill>
                <a:effectLst/>
                <a:latin typeface="Tahoma" pitchFamily="34" charset="0"/>
              </a:rPr>
            </a:br>
            <a:r>
              <a:rPr lang="ru-RU" sz="2400" b="0" dirty="0" smtClean="0">
                <a:solidFill>
                  <a:srgbClr val="002060"/>
                </a:solidFill>
                <a:effectLst/>
                <a:latin typeface="Tahoma" pitchFamily="34" charset="0"/>
              </a:rPr>
              <a:t> 1.Запомнить даты оккупации и освобождения Клина от немецко-фашистских войск</a:t>
            </a:r>
            <a:br>
              <a:rPr lang="ru-RU" sz="2400" b="0" dirty="0" smtClean="0">
                <a:solidFill>
                  <a:srgbClr val="002060"/>
                </a:solidFill>
                <a:effectLst/>
                <a:latin typeface="Tahoma" pitchFamily="34" charset="0"/>
              </a:rPr>
            </a:br>
            <a:r>
              <a:rPr lang="ru-RU" sz="2400" b="0" dirty="0" smtClean="0">
                <a:solidFill>
                  <a:srgbClr val="002060"/>
                </a:solidFill>
                <a:effectLst/>
                <a:latin typeface="Tahoma" pitchFamily="34" charset="0"/>
              </a:rPr>
              <a:t>2.Записать в тетради имена героев боёв за Клин</a:t>
            </a:r>
            <a:br>
              <a:rPr lang="ru-RU" sz="2400" b="0" dirty="0" smtClean="0">
                <a:solidFill>
                  <a:srgbClr val="002060"/>
                </a:solidFill>
                <a:effectLst/>
                <a:latin typeface="Tahoma" pitchFamily="34" charset="0"/>
              </a:rPr>
            </a:br>
            <a:r>
              <a:rPr lang="ru-RU" sz="2400" b="0" dirty="0" smtClean="0">
                <a:solidFill>
                  <a:srgbClr val="002060"/>
                </a:solidFill>
                <a:effectLst/>
                <a:latin typeface="Tahoma" pitchFamily="34" charset="0"/>
              </a:rPr>
              <a:t>3.Объяснить причины разгрома немецко-фашистских войск в Клину, дома подготовить список литературы по теме урока</a:t>
            </a:r>
            <a:br>
              <a:rPr lang="ru-RU" sz="2400" b="0" dirty="0" smtClean="0">
                <a:solidFill>
                  <a:srgbClr val="002060"/>
                </a:solidFill>
                <a:effectLst/>
                <a:latin typeface="Tahoma" pitchFamily="34" charset="0"/>
              </a:rPr>
            </a:br>
            <a:r>
              <a:rPr lang="ru-RU" sz="2400" b="0" dirty="0" smtClean="0">
                <a:solidFill>
                  <a:srgbClr val="002060"/>
                </a:solidFill>
                <a:effectLst/>
                <a:latin typeface="Tahoma" pitchFamily="34" charset="0"/>
              </a:rPr>
              <a:t/>
            </a:r>
            <a:br>
              <a:rPr lang="ru-RU" sz="2400" b="0" dirty="0" smtClean="0">
                <a:solidFill>
                  <a:srgbClr val="002060"/>
                </a:solidFill>
                <a:effectLst/>
                <a:latin typeface="Tahoma" pitchFamily="34" charset="0"/>
              </a:rPr>
            </a:br>
            <a:endParaRPr lang="ru-RU" sz="2400" b="0" dirty="0">
              <a:solidFill>
                <a:srgbClr val="002060"/>
              </a:solidFill>
              <a:effectLst/>
              <a:latin typeface="Tahoma"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642910" y="1357298"/>
            <a:ext cx="8229600" cy="1143000"/>
          </a:xfrm>
        </p:spPr>
        <p:txBody>
          <a:bodyPr>
            <a:normAutofit fontScale="90000"/>
          </a:bodyPr>
          <a:lstStyle/>
          <a:p>
            <a:pPr fontAlgn="auto">
              <a:spcAft>
                <a:spcPts val="0"/>
              </a:spcAft>
              <a:defRPr/>
            </a:pPr>
            <a:r>
              <a:rPr lang="ru-RU" sz="4000" dirty="0" smtClean="0">
                <a:solidFill>
                  <a:srgbClr val="002060"/>
                </a:solidFill>
                <a:effectLst/>
                <a:latin typeface="Tahoma" pitchFamily="34" charset="0"/>
                <a:ea typeface="Tahoma" pitchFamily="34" charset="0"/>
                <a:cs typeface="Tahoma" pitchFamily="34" charset="0"/>
              </a:rPr>
              <a:t>70-ТИ ЛЕТИЮ ОСВОБОЖДЕНИЯ ГОРОДА КЛИНА ОТ НЕМЕЦКО-ФАШИСТСКИХ ОККУПАНТОВ ПОСВЯЩАЕТСЯ</a:t>
            </a:r>
            <a:endParaRPr lang="ru-RU" sz="4000" dirty="0">
              <a:solidFill>
                <a:srgbClr val="002060"/>
              </a:solidFill>
              <a:effectLst/>
              <a:latin typeface="Tahoma" pitchFamily="34" charset="0"/>
              <a:ea typeface="Tahoma" pitchFamily="34" charset="0"/>
              <a:cs typeface="Tahoma" pitchFamily="34" charset="0"/>
            </a:endParaRPr>
          </a:p>
        </p:txBody>
      </p:sp>
      <p:pic>
        <p:nvPicPr>
          <p:cNvPr id="11267" name="Picture 2" descr="C:\Users\user\Desktop\0_378a9_c537a05f_L[1].gif"/>
          <p:cNvPicPr>
            <a:picLocks noGrp="1" noChangeAspect="1" noChangeArrowheads="1" noCrop="1"/>
          </p:cNvPicPr>
          <p:nvPr>
            <p:ph idx="1"/>
          </p:nvPr>
        </p:nvPicPr>
        <p:blipFill>
          <a:blip r:embed="rId2"/>
          <a:srcRect/>
          <a:stretch>
            <a:fillRect/>
          </a:stretch>
        </p:blipFill>
        <p:spPr>
          <a:xfrm>
            <a:off x="4357688" y="3000375"/>
            <a:ext cx="3525837" cy="3525838"/>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3071810"/>
            <a:ext cx="8143932" cy="1143008"/>
          </a:xfrm>
        </p:spPr>
        <p:txBody>
          <a:bodyPr>
            <a:normAutofit fontScale="90000"/>
          </a:bodyPr>
          <a:lstStyle/>
          <a:p>
            <a:pPr fontAlgn="auto">
              <a:spcAft>
                <a:spcPts val="0"/>
              </a:spcAft>
              <a:defRPr/>
            </a:pPr>
            <a:r>
              <a:rPr lang="ru-RU" sz="2700" b="0" dirty="0" smtClean="0">
                <a:solidFill>
                  <a:srgbClr val="002060"/>
                </a:solidFill>
                <a:effectLst/>
                <a:latin typeface="Tahoma" pitchFamily="34" charset="0"/>
                <a:ea typeface="Tahoma" pitchFamily="34" charset="0"/>
                <a:cs typeface="Tahoma" pitchFamily="34" charset="0"/>
              </a:rPr>
              <a:t/>
            </a:r>
            <a:br>
              <a:rPr lang="ru-RU" sz="2700" b="0" dirty="0" smtClean="0">
                <a:solidFill>
                  <a:srgbClr val="002060"/>
                </a:solidFill>
                <a:effectLst/>
                <a:latin typeface="Tahoma" pitchFamily="34" charset="0"/>
                <a:ea typeface="Tahoma" pitchFamily="34" charset="0"/>
                <a:cs typeface="Tahoma" pitchFamily="34" charset="0"/>
              </a:rPr>
            </a:br>
            <a:r>
              <a:rPr lang="ru-RU" sz="2700" b="0" u="sng" dirty="0" smtClean="0">
                <a:solidFill>
                  <a:srgbClr val="002060"/>
                </a:solidFill>
                <a:effectLst/>
                <a:latin typeface="Tahoma" pitchFamily="34" charset="0"/>
                <a:ea typeface="Tahoma" pitchFamily="34" charset="0"/>
                <a:cs typeface="Tahoma" pitchFamily="34" charset="0"/>
              </a:rPr>
              <a:t>Волоколамское шоссе</a:t>
            </a:r>
            <a:r>
              <a:rPr lang="ru-RU" sz="2700" b="0" dirty="0" smtClean="0">
                <a:solidFill>
                  <a:srgbClr val="002060"/>
                </a:solidFill>
                <a:effectLst/>
                <a:latin typeface="Tahoma" pitchFamily="34" charset="0"/>
                <a:ea typeface="Tahoma" pitchFamily="34" charset="0"/>
                <a:cs typeface="Tahoma" pitchFamily="34" charset="0"/>
              </a:rPr>
              <a:t/>
            </a:r>
            <a:br>
              <a:rPr lang="ru-RU" sz="2700" b="0" dirty="0" smtClean="0">
                <a:solidFill>
                  <a:srgbClr val="002060"/>
                </a:solidFill>
                <a:effectLst/>
                <a:latin typeface="Tahoma" pitchFamily="34" charset="0"/>
                <a:ea typeface="Tahoma" pitchFamily="34" charset="0"/>
                <a:cs typeface="Tahoma" pitchFamily="34" charset="0"/>
              </a:rPr>
            </a:br>
            <a:r>
              <a:rPr lang="ru-RU" sz="2700" b="0" dirty="0" smtClean="0">
                <a:solidFill>
                  <a:srgbClr val="002060"/>
                </a:solidFill>
                <a:effectLst/>
                <a:latin typeface="Tahoma" pitchFamily="34" charset="0"/>
                <a:ea typeface="Tahoma" pitchFamily="34" charset="0"/>
                <a:cs typeface="Tahoma" pitchFamily="34" charset="0"/>
              </a:rPr>
              <a:t>22 июня 1941 года гитлеровская Германия без объявления войны напала на нашу страну. </a:t>
            </a:r>
            <a:r>
              <a:rPr lang="ru-RU" sz="2700" b="0" dirty="0" err="1" smtClean="0">
                <a:solidFill>
                  <a:srgbClr val="002060"/>
                </a:solidFill>
                <a:effectLst/>
                <a:latin typeface="Tahoma" pitchFamily="34" charset="0"/>
                <a:ea typeface="Tahoma" pitchFamily="34" charset="0"/>
                <a:cs typeface="Tahoma" pitchFamily="34" charset="0"/>
              </a:rPr>
              <a:t>Клинские</a:t>
            </a:r>
            <a:r>
              <a:rPr lang="ru-RU" sz="2700" b="0" dirty="0" smtClean="0">
                <a:solidFill>
                  <a:srgbClr val="002060"/>
                </a:solidFill>
                <a:effectLst/>
                <a:latin typeface="Tahoma" pitchFamily="34" charset="0"/>
                <a:ea typeface="Tahoma" pitchFamily="34" charset="0"/>
                <a:cs typeface="Tahoma" pitchFamily="34" charset="0"/>
              </a:rPr>
              <a:t> предприятия были переведены на выпуск оборонной продукции. Около Станкозавода в районе </a:t>
            </a:r>
            <a:r>
              <a:rPr lang="ru-RU" sz="2700" b="0" dirty="0" err="1" smtClean="0">
                <a:solidFill>
                  <a:srgbClr val="002060"/>
                </a:solidFill>
                <a:effectLst/>
                <a:latin typeface="Tahoma" pitchFamily="34" charset="0"/>
                <a:ea typeface="Tahoma" pitchFamily="34" charset="0"/>
                <a:cs typeface="Tahoma" pitchFamily="34" charset="0"/>
              </a:rPr>
              <a:t>Чепеля</a:t>
            </a:r>
            <a:r>
              <a:rPr lang="ru-RU" sz="2700" b="0" dirty="0" smtClean="0">
                <a:solidFill>
                  <a:srgbClr val="002060"/>
                </a:solidFill>
                <a:effectLst/>
                <a:latin typeface="Tahoma" pitchFamily="34" charset="0"/>
                <a:ea typeface="Tahoma" pitchFamily="34" charset="0"/>
                <a:cs typeface="Tahoma" pitchFamily="34" charset="0"/>
              </a:rPr>
              <a:t> начали строить оборонные сооружения. Были выкопаны окопы, устанавливались проволочные заграждения, оборудовались пулемётные огневые точки.</a:t>
            </a:r>
            <a:endParaRPr lang="ru-RU" sz="2700" dirty="0"/>
          </a:p>
        </p:txBody>
      </p:sp>
      <p:pic>
        <p:nvPicPr>
          <p:cNvPr id="12291" name="Picture 2" descr="C:\Users\user\Desktop\Клин\P1110929.JPG"/>
          <p:cNvPicPr>
            <a:picLocks noChangeAspect="1" noChangeArrowheads="1"/>
          </p:cNvPicPr>
          <p:nvPr/>
        </p:nvPicPr>
        <p:blipFill>
          <a:blip r:embed="rId2"/>
          <a:srcRect/>
          <a:stretch>
            <a:fillRect/>
          </a:stretch>
        </p:blipFill>
        <p:spPr bwMode="auto">
          <a:xfrm>
            <a:off x="428625" y="142875"/>
            <a:ext cx="2857500" cy="1928813"/>
          </a:xfrm>
          <a:prstGeom prst="rect">
            <a:avLst/>
          </a:prstGeom>
          <a:noFill/>
          <a:ln w="9525">
            <a:noFill/>
            <a:miter lim="800000"/>
            <a:headEnd/>
            <a:tailEnd/>
          </a:ln>
        </p:spPr>
      </p:pic>
      <p:pic>
        <p:nvPicPr>
          <p:cNvPr id="12292" name="Picture 3" descr="C:\Users\user\Desktop\Клин\ежи.jpg"/>
          <p:cNvPicPr>
            <a:picLocks noChangeAspect="1" noChangeArrowheads="1"/>
          </p:cNvPicPr>
          <p:nvPr/>
        </p:nvPicPr>
        <p:blipFill>
          <a:blip r:embed="rId3"/>
          <a:srcRect/>
          <a:stretch>
            <a:fillRect/>
          </a:stretch>
        </p:blipFill>
        <p:spPr bwMode="auto">
          <a:xfrm>
            <a:off x="6500813" y="5429250"/>
            <a:ext cx="2381250" cy="1285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2928934"/>
            <a:ext cx="8229600" cy="1143000"/>
          </a:xfrm>
        </p:spPr>
        <p:txBody>
          <a:bodyPr>
            <a:normAutofit fontScale="90000"/>
          </a:bodyPr>
          <a:lstStyle/>
          <a:p>
            <a:pPr fontAlgn="auto">
              <a:spcAft>
                <a:spcPts val="0"/>
              </a:spcAft>
              <a:defRPr/>
            </a:pPr>
            <a:r>
              <a:rPr lang="ru-RU" sz="2400" b="0" dirty="0" smtClean="0">
                <a:solidFill>
                  <a:srgbClr val="002060"/>
                </a:solidFill>
                <a:effectLst/>
                <a:latin typeface="Tahoma" pitchFamily="34" charset="0"/>
                <a:ea typeface="Tahoma" pitchFamily="34" charset="0"/>
                <a:cs typeface="Tahoma" pitchFamily="34" charset="0"/>
              </a:rPr>
              <a:t/>
            </a:r>
            <a:br>
              <a:rPr lang="ru-RU" sz="2400" b="0" dirty="0" smtClean="0">
                <a:solidFill>
                  <a:srgbClr val="002060"/>
                </a:solidFill>
                <a:effectLst/>
                <a:latin typeface="Tahoma" pitchFamily="34" charset="0"/>
                <a:ea typeface="Tahoma" pitchFamily="34" charset="0"/>
                <a:cs typeface="Tahoma" pitchFamily="34" charset="0"/>
              </a:rPr>
            </a:br>
            <a:r>
              <a:rPr lang="ru-RU" sz="2400" b="0" dirty="0" smtClean="0">
                <a:solidFill>
                  <a:srgbClr val="002060"/>
                </a:solidFill>
                <a:effectLst/>
                <a:latin typeface="Tahoma" pitchFamily="34" charset="0"/>
                <a:ea typeface="Tahoma" pitchFamily="34" charset="0"/>
                <a:cs typeface="Tahoma" pitchFamily="34" charset="0"/>
              </a:rPr>
              <a:t/>
            </a:r>
            <a:br>
              <a:rPr lang="ru-RU" sz="2400" b="0" dirty="0" smtClean="0">
                <a:solidFill>
                  <a:srgbClr val="002060"/>
                </a:solidFill>
                <a:effectLst/>
                <a:latin typeface="Tahoma" pitchFamily="34" charset="0"/>
                <a:ea typeface="Tahoma" pitchFamily="34" charset="0"/>
                <a:cs typeface="Tahoma" pitchFamily="34" charset="0"/>
              </a:rPr>
            </a:br>
            <a:r>
              <a:rPr lang="ru-RU" sz="2400" b="0" u="sng" dirty="0" smtClean="0">
                <a:solidFill>
                  <a:srgbClr val="002060"/>
                </a:solidFill>
                <a:effectLst/>
                <a:latin typeface="Tahoma" pitchFamily="34" charset="0"/>
                <a:ea typeface="Tahoma" pitchFamily="34" charset="0"/>
                <a:cs typeface="Tahoma" pitchFamily="34" charset="0"/>
              </a:rPr>
              <a:t>Улица А.П. Гайдара</a:t>
            </a:r>
            <a:r>
              <a:rPr lang="ru-RU" sz="2400" b="0" dirty="0" smtClean="0">
                <a:solidFill>
                  <a:srgbClr val="002060"/>
                </a:solidFill>
                <a:effectLst/>
                <a:latin typeface="Tahoma" pitchFamily="34" charset="0"/>
                <a:ea typeface="Tahoma" pitchFamily="34" charset="0"/>
                <a:cs typeface="Tahoma" pitchFamily="34" charset="0"/>
              </a:rPr>
              <a:t/>
            </a:r>
            <a:br>
              <a:rPr lang="ru-RU" sz="2400" b="0" dirty="0" smtClean="0">
                <a:solidFill>
                  <a:srgbClr val="002060"/>
                </a:solidFill>
                <a:effectLst/>
                <a:latin typeface="Tahoma" pitchFamily="34" charset="0"/>
                <a:ea typeface="Tahoma" pitchFamily="34" charset="0"/>
                <a:cs typeface="Tahoma" pitchFamily="34" charset="0"/>
              </a:rPr>
            </a:br>
            <a:r>
              <a:rPr lang="ru-RU" sz="2400" b="0" dirty="0" smtClean="0">
                <a:solidFill>
                  <a:srgbClr val="002060"/>
                </a:solidFill>
                <a:effectLst/>
                <a:latin typeface="Tahoma" pitchFamily="34" charset="0"/>
                <a:ea typeface="Tahoma" pitchFamily="34" charset="0"/>
                <a:cs typeface="Tahoma" pitchFamily="34" charset="0"/>
              </a:rPr>
              <a:t>Из Клина ушёл добровольцем на фронт А.П. Гайдар. </a:t>
            </a:r>
            <a:br>
              <a:rPr lang="ru-RU" sz="2400" b="0" dirty="0" smtClean="0">
                <a:solidFill>
                  <a:srgbClr val="002060"/>
                </a:solidFill>
                <a:effectLst/>
                <a:latin typeface="Tahoma" pitchFamily="34" charset="0"/>
                <a:ea typeface="Tahoma" pitchFamily="34" charset="0"/>
                <a:cs typeface="Tahoma" pitchFamily="34" charset="0"/>
              </a:rPr>
            </a:br>
            <a:r>
              <a:rPr lang="ru-RU" sz="2400" b="0" dirty="0" smtClean="0">
                <a:solidFill>
                  <a:srgbClr val="002060"/>
                </a:solidFill>
                <a:effectLst/>
                <a:latin typeface="Tahoma" pitchFamily="34" charset="0"/>
                <a:ea typeface="Tahoma" pitchFamily="34" charset="0"/>
                <a:cs typeface="Tahoma" pitchFamily="34" charset="0"/>
              </a:rPr>
              <a:t>9 августа 1941 года детский писатель по радио обратился ко всем школьникам СССР «Ребята, пионеры, тимуровцы! …Родина о вас позаботилась. Пришёл час доказать и вам как вы её бережёте и любите…»</a:t>
            </a:r>
            <a:endParaRPr lang="ru-RU" sz="2400" b="0" dirty="0">
              <a:solidFill>
                <a:srgbClr val="002060"/>
              </a:solidFill>
              <a:effectLst/>
              <a:latin typeface="Tahoma" pitchFamily="34" charset="0"/>
              <a:ea typeface="Tahoma" pitchFamily="34" charset="0"/>
              <a:cs typeface="Tahoma" pitchFamily="34" charset="0"/>
            </a:endParaRPr>
          </a:p>
        </p:txBody>
      </p:sp>
      <p:pic>
        <p:nvPicPr>
          <p:cNvPr id="13315" name="Picture 4" descr="C:\Users\user\Desktop\Клин\Гайдар.jpg"/>
          <p:cNvPicPr>
            <a:picLocks noChangeAspect="1" noChangeArrowheads="1"/>
          </p:cNvPicPr>
          <p:nvPr/>
        </p:nvPicPr>
        <p:blipFill>
          <a:blip r:embed="rId2"/>
          <a:srcRect/>
          <a:stretch>
            <a:fillRect/>
          </a:stretch>
        </p:blipFill>
        <p:spPr bwMode="auto">
          <a:xfrm>
            <a:off x="1214438" y="500063"/>
            <a:ext cx="1785937" cy="1943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3071810"/>
            <a:ext cx="8229600" cy="1143000"/>
          </a:xfrm>
        </p:spPr>
        <p:txBody>
          <a:bodyPr>
            <a:noAutofit/>
          </a:bodyPr>
          <a:lstStyle/>
          <a:p>
            <a:pPr fontAlgn="auto">
              <a:spcAft>
                <a:spcPts val="0"/>
              </a:spcAft>
              <a:defRPr/>
            </a:pPr>
            <a:r>
              <a:rPr lang="ru-RU" sz="4000" dirty="0" smtClean="0">
                <a:solidFill>
                  <a:srgbClr val="002060"/>
                </a:solidFill>
                <a:effectLst/>
                <a:latin typeface="Tahoma" pitchFamily="34" charset="0"/>
                <a:ea typeface="Tahoma" pitchFamily="34" charset="0"/>
                <a:cs typeface="Tahoma" pitchFamily="34" charset="0"/>
              </a:rPr>
              <a:t>Начало Московской битвы</a:t>
            </a:r>
            <a:br>
              <a:rPr lang="ru-RU" sz="4000" dirty="0" smtClean="0">
                <a:solidFill>
                  <a:srgbClr val="002060"/>
                </a:solidFill>
                <a:effectLst/>
                <a:latin typeface="Tahoma" pitchFamily="34" charset="0"/>
                <a:ea typeface="Tahoma" pitchFamily="34" charset="0"/>
                <a:cs typeface="Tahoma" pitchFamily="34" charset="0"/>
              </a:rPr>
            </a:br>
            <a:r>
              <a:rPr lang="ru-RU" sz="2400" b="0" u="sng" dirty="0" smtClean="0">
                <a:solidFill>
                  <a:srgbClr val="002060"/>
                </a:solidFill>
                <a:effectLst/>
                <a:latin typeface="Tahoma" pitchFamily="34" charset="0"/>
                <a:ea typeface="Tahoma" pitchFamily="34" charset="0"/>
                <a:cs typeface="Tahoma" pitchFamily="34" charset="0"/>
              </a:rPr>
              <a:t>улица Литейная</a:t>
            </a:r>
            <a:r>
              <a:rPr lang="ru-RU" sz="4000" dirty="0" smtClean="0">
                <a:solidFill>
                  <a:srgbClr val="002060"/>
                </a:solidFill>
                <a:effectLst/>
                <a:latin typeface="Tahoma" pitchFamily="34" charset="0"/>
                <a:ea typeface="Tahoma" pitchFamily="34" charset="0"/>
                <a:cs typeface="Tahoma" pitchFamily="34" charset="0"/>
              </a:rPr>
              <a:t/>
            </a:r>
            <a:br>
              <a:rPr lang="ru-RU" sz="4000" dirty="0" smtClean="0">
                <a:solidFill>
                  <a:srgbClr val="002060"/>
                </a:solidFill>
                <a:effectLst/>
                <a:latin typeface="Tahoma" pitchFamily="34" charset="0"/>
                <a:ea typeface="Tahoma" pitchFamily="34" charset="0"/>
                <a:cs typeface="Tahoma" pitchFamily="34" charset="0"/>
              </a:rPr>
            </a:br>
            <a:r>
              <a:rPr lang="ru-RU" sz="2400" b="0" dirty="0" smtClean="0">
                <a:solidFill>
                  <a:srgbClr val="002060"/>
                </a:solidFill>
                <a:effectLst/>
                <a:latin typeface="Tahoma" pitchFamily="34" charset="0"/>
                <a:ea typeface="Tahoma" pitchFamily="34" charset="0"/>
                <a:cs typeface="Tahoma" pitchFamily="34" charset="0"/>
              </a:rPr>
              <a:t>29 октября 1941 года на Клин был совершён мощный воздушный налёт. В результате прямого попадания в стекловаренную печь стекольного завода погибла вся смена рабочих. Их имена увековечены на обелиске, установленном близ Дома культуры стекольного завода.</a:t>
            </a:r>
            <a:r>
              <a:rPr lang="ru-RU" sz="4000" dirty="0" smtClean="0">
                <a:solidFill>
                  <a:srgbClr val="002060"/>
                </a:solidFill>
                <a:effectLst/>
                <a:latin typeface="Tahoma" pitchFamily="34" charset="0"/>
                <a:ea typeface="Tahoma" pitchFamily="34" charset="0"/>
                <a:cs typeface="Tahoma" pitchFamily="34" charset="0"/>
              </a:rPr>
              <a:t/>
            </a:r>
            <a:br>
              <a:rPr lang="ru-RU" sz="4000" dirty="0" smtClean="0">
                <a:solidFill>
                  <a:srgbClr val="002060"/>
                </a:solidFill>
                <a:effectLst/>
                <a:latin typeface="Tahoma" pitchFamily="34" charset="0"/>
                <a:ea typeface="Tahoma" pitchFamily="34" charset="0"/>
                <a:cs typeface="Tahoma" pitchFamily="34" charset="0"/>
              </a:rPr>
            </a:br>
            <a:endParaRPr lang="ru-RU" sz="4000" dirty="0">
              <a:solidFill>
                <a:srgbClr val="002060"/>
              </a:solidFill>
              <a:effectLst/>
              <a:latin typeface="Tahoma" pitchFamily="34" charset="0"/>
              <a:ea typeface="Tahoma" pitchFamily="34" charset="0"/>
              <a:cs typeface="Tahoma" pitchFamily="34" charset="0"/>
            </a:endParaRPr>
          </a:p>
        </p:txBody>
      </p:sp>
      <p:pic>
        <p:nvPicPr>
          <p:cNvPr id="14339" name="Picture 2" descr="C:\Users\user\Desktop\Клин\SDC11815.JPG"/>
          <p:cNvPicPr>
            <a:picLocks noChangeAspect="1" noChangeArrowheads="1"/>
          </p:cNvPicPr>
          <p:nvPr/>
        </p:nvPicPr>
        <p:blipFill>
          <a:blip r:embed="rId2"/>
          <a:srcRect/>
          <a:stretch>
            <a:fillRect/>
          </a:stretch>
        </p:blipFill>
        <p:spPr bwMode="auto">
          <a:xfrm>
            <a:off x="-11877675" y="-6743700"/>
            <a:ext cx="4386262" cy="2713037"/>
          </a:xfrm>
          <a:prstGeom prst="rect">
            <a:avLst/>
          </a:prstGeom>
          <a:noFill/>
          <a:ln w="9525">
            <a:noFill/>
            <a:miter lim="800000"/>
            <a:headEnd/>
            <a:tailEnd/>
          </a:ln>
        </p:spPr>
      </p:pic>
      <p:pic>
        <p:nvPicPr>
          <p:cNvPr id="14340" name="Picture 3" descr="C:\Users\user\Desktop\Клин\SDC11815.JPG"/>
          <p:cNvPicPr>
            <a:picLocks noChangeAspect="1" noChangeArrowheads="1"/>
          </p:cNvPicPr>
          <p:nvPr/>
        </p:nvPicPr>
        <p:blipFill>
          <a:blip r:embed="rId3"/>
          <a:srcRect/>
          <a:stretch>
            <a:fillRect/>
          </a:stretch>
        </p:blipFill>
        <p:spPr bwMode="auto">
          <a:xfrm>
            <a:off x="6072188" y="5000625"/>
            <a:ext cx="2697162" cy="1666875"/>
          </a:xfrm>
          <a:prstGeom prst="rect">
            <a:avLst/>
          </a:prstGeom>
          <a:noFill/>
          <a:ln w="9525">
            <a:noFill/>
            <a:miter lim="800000"/>
            <a:headEnd/>
            <a:tailEnd/>
          </a:ln>
        </p:spPr>
      </p:pic>
      <p:pic>
        <p:nvPicPr>
          <p:cNvPr id="14341" name="Picture 2" descr="C:\Users\user\Desktop\Клин\2324048.jpg"/>
          <p:cNvPicPr>
            <a:picLocks noChangeAspect="1" noChangeArrowheads="1"/>
          </p:cNvPicPr>
          <p:nvPr/>
        </p:nvPicPr>
        <p:blipFill>
          <a:blip r:embed="rId4" cstate="print"/>
          <a:srcRect/>
          <a:stretch>
            <a:fillRect/>
          </a:stretch>
        </p:blipFill>
        <p:spPr bwMode="auto">
          <a:xfrm>
            <a:off x="357188" y="142875"/>
            <a:ext cx="1593850" cy="1785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2428868"/>
            <a:ext cx="8229600" cy="1143000"/>
          </a:xfrm>
        </p:spPr>
        <p:txBody>
          <a:bodyPr>
            <a:normAutofit fontScale="90000"/>
          </a:bodyPr>
          <a:lstStyle/>
          <a:p>
            <a:pPr fontAlgn="auto">
              <a:spcAft>
                <a:spcPts val="0"/>
              </a:spcAft>
              <a:defRPr/>
            </a:pPr>
            <a:r>
              <a:rPr lang="ru-RU" sz="4400" dirty="0" smtClean="0">
                <a:solidFill>
                  <a:srgbClr val="002060"/>
                </a:solidFill>
                <a:effectLst/>
                <a:latin typeface="Tahoma" pitchFamily="34" charset="0"/>
                <a:ea typeface="Tahoma" pitchFamily="34" charset="0"/>
                <a:cs typeface="Tahoma" pitchFamily="34" charset="0"/>
              </a:rPr>
              <a:t>На подступах к Клину</a:t>
            </a:r>
            <a:br>
              <a:rPr lang="ru-RU" sz="4400" dirty="0" smtClean="0">
                <a:solidFill>
                  <a:srgbClr val="002060"/>
                </a:solidFill>
                <a:effectLst/>
                <a:latin typeface="Tahoma" pitchFamily="34" charset="0"/>
                <a:ea typeface="Tahoma" pitchFamily="34" charset="0"/>
                <a:cs typeface="Tahoma" pitchFamily="34" charset="0"/>
              </a:rPr>
            </a:br>
            <a:r>
              <a:rPr lang="ru-RU" sz="2400" b="0" u="sng" dirty="0" smtClean="0">
                <a:solidFill>
                  <a:srgbClr val="002060"/>
                </a:solidFill>
                <a:effectLst/>
                <a:latin typeface="Tahoma" pitchFamily="34" charset="0"/>
                <a:ea typeface="Tahoma" pitchFamily="34" charset="0"/>
                <a:cs typeface="Tahoma" pitchFamily="34" charset="0"/>
              </a:rPr>
              <a:t>улица </a:t>
            </a:r>
            <a:r>
              <a:rPr lang="ru-RU" sz="2400" b="0" u="sng" dirty="0" err="1" smtClean="0">
                <a:solidFill>
                  <a:srgbClr val="002060"/>
                </a:solidFill>
                <a:effectLst/>
                <a:latin typeface="Tahoma" pitchFamily="34" charset="0"/>
                <a:ea typeface="Tahoma" pitchFamily="34" charset="0"/>
                <a:cs typeface="Tahoma" pitchFamily="34" charset="0"/>
              </a:rPr>
              <a:t>Дурыманова</a:t>
            </a:r>
            <a:r>
              <a:rPr lang="ru-RU" sz="4400" dirty="0" smtClean="0">
                <a:solidFill>
                  <a:srgbClr val="002060"/>
                </a:solidFill>
                <a:effectLst/>
                <a:latin typeface="Tahoma" pitchFamily="34" charset="0"/>
                <a:ea typeface="Tahoma" pitchFamily="34" charset="0"/>
                <a:cs typeface="Tahoma" pitchFamily="34" charset="0"/>
              </a:rPr>
              <a:t/>
            </a:r>
            <a:br>
              <a:rPr lang="ru-RU" sz="4400" dirty="0" smtClean="0">
                <a:solidFill>
                  <a:srgbClr val="002060"/>
                </a:solidFill>
                <a:effectLst/>
                <a:latin typeface="Tahoma" pitchFamily="34" charset="0"/>
                <a:ea typeface="Tahoma" pitchFamily="34" charset="0"/>
                <a:cs typeface="Tahoma" pitchFamily="34" charset="0"/>
              </a:rPr>
            </a:br>
            <a:r>
              <a:rPr lang="ru-RU" sz="2400" b="0" dirty="0" smtClean="0">
                <a:solidFill>
                  <a:srgbClr val="002060"/>
                </a:solidFill>
                <a:effectLst/>
                <a:latin typeface="Tahoma" pitchFamily="34" charset="0"/>
                <a:ea typeface="Tahoma" pitchFamily="34" charset="0"/>
                <a:cs typeface="Tahoma" pitchFamily="34" charset="0"/>
              </a:rPr>
              <a:t>21 ноября 1941 года наши войска были вынуждены оставить город Высоковск. Прибывший в Клин К.К. Рокоссовский возложил непосредственную оборону города на оперативную группу под командованием генерал-майора Ф.Д. Захарова. Но сдержать неприятеля не представлялось возможным. К вечеру23 ноября 1941 года немецкие войска полностью захватили Клин.                      В бою за Клин героически погиб                                      военком</a:t>
            </a:r>
            <a:br>
              <a:rPr lang="ru-RU" sz="2400" b="0" dirty="0" smtClean="0">
                <a:solidFill>
                  <a:srgbClr val="002060"/>
                </a:solidFill>
                <a:effectLst/>
                <a:latin typeface="Tahoma" pitchFamily="34" charset="0"/>
                <a:ea typeface="Tahoma" pitchFamily="34" charset="0"/>
                <a:cs typeface="Tahoma" pitchFamily="34" charset="0"/>
              </a:rPr>
            </a:br>
            <a:r>
              <a:rPr lang="ru-RU" sz="2400" b="0" dirty="0" smtClean="0">
                <a:solidFill>
                  <a:srgbClr val="002060"/>
                </a:solidFill>
                <a:effectLst/>
                <a:latin typeface="Tahoma" pitchFamily="34" charset="0"/>
                <a:ea typeface="Tahoma" pitchFamily="34" charset="0"/>
                <a:cs typeface="Tahoma" pitchFamily="34" charset="0"/>
              </a:rPr>
              <a:t> А.Г. </a:t>
            </a:r>
            <a:r>
              <a:rPr lang="ru-RU" sz="2400" b="0" dirty="0" err="1" smtClean="0">
                <a:solidFill>
                  <a:srgbClr val="002060"/>
                </a:solidFill>
                <a:effectLst/>
                <a:latin typeface="Tahoma" pitchFamily="34" charset="0"/>
                <a:ea typeface="Tahoma" pitchFamily="34" charset="0"/>
                <a:cs typeface="Tahoma" pitchFamily="34" charset="0"/>
              </a:rPr>
              <a:t>Дурыманов</a:t>
            </a:r>
            <a:r>
              <a:rPr lang="ru-RU" sz="4400" dirty="0" smtClean="0">
                <a:solidFill>
                  <a:srgbClr val="002060"/>
                </a:solidFill>
                <a:effectLst/>
                <a:latin typeface="Tahoma" pitchFamily="34" charset="0"/>
                <a:ea typeface="Tahoma" pitchFamily="34" charset="0"/>
                <a:cs typeface="Tahoma" pitchFamily="34" charset="0"/>
              </a:rPr>
              <a:t/>
            </a:r>
            <a:br>
              <a:rPr lang="ru-RU" sz="4400" dirty="0" smtClean="0">
                <a:solidFill>
                  <a:srgbClr val="002060"/>
                </a:solidFill>
                <a:effectLst/>
                <a:latin typeface="Tahoma" pitchFamily="34" charset="0"/>
                <a:ea typeface="Tahoma" pitchFamily="34" charset="0"/>
                <a:cs typeface="Tahoma" pitchFamily="34" charset="0"/>
              </a:rPr>
            </a:br>
            <a:endParaRPr lang="ru-RU" sz="4000" dirty="0">
              <a:solidFill>
                <a:srgbClr val="002060"/>
              </a:solidFill>
              <a:effectLst/>
              <a:latin typeface="Tahoma" pitchFamily="34" charset="0"/>
              <a:ea typeface="Tahoma" pitchFamily="34" charset="0"/>
              <a:cs typeface="Tahoma" pitchFamily="34" charset="0"/>
            </a:endParaRPr>
          </a:p>
        </p:txBody>
      </p:sp>
      <p:pic>
        <p:nvPicPr>
          <p:cNvPr id="15363" name="Picture 2" descr="C:\Users\user\Desktop\Клин\0_235d4_e58e896d_XL.jpg"/>
          <p:cNvPicPr>
            <a:picLocks noChangeAspect="1" noChangeArrowheads="1"/>
          </p:cNvPicPr>
          <p:nvPr/>
        </p:nvPicPr>
        <p:blipFill>
          <a:blip r:embed="rId2"/>
          <a:srcRect/>
          <a:stretch>
            <a:fillRect/>
          </a:stretch>
        </p:blipFill>
        <p:spPr bwMode="auto">
          <a:xfrm>
            <a:off x="428625" y="5214938"/>
            <a:ext cx="2090738" cy="1438275"/>
          </a:xfrm>
          <a:prstGeom prst="rect">
            <a:avLst/>
          </a:prstGeom>
          <a:noFill/>
          <a:ln w="9525">
            <a:noFill/>
            <a:miter lim="800000"/>
            <a:headEnd/>
            <a:tailEnd/>
          </a:ln>
        </p:spPr>
      </p:pic>
      <p:pic>
        <p:nvPicPr>
          <p:cNvPr id="15364" name="Picture 3" descr="C:\Users\user\Desktop\Клин\памятник Дурыманову.jpg"/>
          <p:cNvPicPr>
            <a:picLocks noChangeAspect="1" noChangeArrowheads="1"/>
          </p:cNvPicPr>
          <p:nvPr/>
        </p:nvPicPr>
        <p:blipFill>
          <a:blip r:embed="rId3"/>
          <a:srcRect/>
          <a:stretch>
            <a:fillRect/>
          </a:stretch>
        </p:blipFill>
        <p:spPr bwMode="auto">
          <a:xfrm>
            <a:off x="4357688" y="3929063"/>
            <a:ext cx="1543050" cy="190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214554"/>
            <a:ext cx="8229600" cy="1143000"/>
          </a:xfrm>
        </p:spPr>
        <p:txBody>
          <a:bodyPr>
            <a:normAutofit fontScale="90000"/>
          </a:bodyPr>
          <a:lstStyle/>
          <a:p>
            <a:pPr fontAlgn="auto">
              <a:spcAft>
                <a:spcPts val="0"/>
              </a:spcAft>
              <a:defRPr/>
            </a:pPr>
            <a:r>
              <a:rPr lang="ru-RU" sz="4000" dirty="0" smtClean="0">
                <a:solidFill>
                  <a:srgbClr val="002060"/>
                </a:solidFill>
                <a:effectLst/>
                <a:latin typeface="Tahoma" pitchFamily="34" charset="0"/>
                <a:ea typeface="Tahoma" pitchFamily="34" charset="0"/>
                <a:cs typeface="Tahoma" pitchFamily="34" charset="0"/>
              </a:rPr>
              <a:t>                 Оккупация</a:t>
            </a:r>
            <a:br>
              <a:rPr lang="ru-RU" sz="4000" dirty="0" smtClean="0">
                <a:solidFill>
                  <a:srgbClr val="002060"/>
                </a:solidFill>
                <a:effectLst/>
                <a:latin typeface="Tahoma" pitchFamily="34" charset="0"/>
                <a:ea typeface="Tahoma" pitchFamily="34" charset="0"/>
                <a:cs typeface="Tahoma" pitchFamily="34" charset="0"/>
              </a:rPr>
            </a:br>
            <a:r>
              <a:rPr lang="ru-RU" sz="2400" b="0" u="sng" dirty="0" smtClean="0">
                <a:solidFill>
                  <a:srgbClr val="002060"/>
                </a:solidFill>
                <a:effectLst/>
                <a:latin typeface="Tahoma" pitchFamily="34" charset="0"/>
                <a:ea typeface="Tahoma" pitchFamily="34" charset="0"/>
                <a:cs typeface="Tahoma" pitchFamily="34" charset="0"/>
              </a:rPr>
              <a:t>улица Чайковского</a:t>
            </a:r>
            <a:r>
              <a:rPr lang="ru-RU" sz="4000" dirty="0" smtClean="0">
                <a:solidFill>
                  <a:srgbClr val="002060"/>
                </a:solidFill>
                <a:effectLst/>
                <a:latin typeface="Tahoma" pitchFamily="34" charset="0"/>
                <a:ea typeface="Tahoma" pitchFamily="34" charset="0"/>
                <a:cs typeface="Tahoma" pitchFamily="34" charset="0"/>
              </a:rPr>
              <a:t/>
            </a:r>
            <a:br>
              <a:rPr lang="ru-RU" sz="4000" dirty="0" smtClean="0">
                <a:solidFill>
                  <a:srgbClr val="002060"/>
                </a:solidFill>
                <a:effectLst/>
                <a:latin typeface="Tahoma" pitchFamily="34" charset="0"/>
                <a:ea typeface="Tahoma" pitchFamily="34" charset="0"/>
                <a:cs typeface="Tahoma" pitchFamily="34" charset="0"/>
              </a:rPr>
            </a:br>
            <a:r>
              <a:rPr lang="ru-RU" sz="2400" b="0" dirty="0" smtClean="0">
                <a:solidFill>
                  <a:srgbClr val="002060"/>
                </a:solidFill>
                <a:effectLst/>
                <a:latin typeface="Tahoma" pitchFamily="34" charset="0"/>
                <a:ea typeface="Tahoma" pitchFamily="34" charset="0"/>
                <a:cs typeface="Tahoma" pitchFamily="34" charset="0"/>
              </a:rPr>
              <a:t>Жестокость и бесчеловечность – самые характерные черты фашизма. За отказ прислуживать фашисты в </a:t>
            </a:r>
            <a:r>
              <a:rPr lang="ru-RU" sz="2400" b="0" dirty="0" err="1" smtClean="0">
                <a:solidFill>
                  <a:srgbClr val="002060"/>
                </a:solidFill>
                <a:effectLst/>
                <a:latin typeface="Tahoma" pitchFamily="34" charset="0"/>
                <a:ea typeface="Tahoma" pitchFamily="34" charset="0"/>
                <a:cs typeface="Tahoma" pitchFamily="34" charset="0"/>
              </a:rPr>
              <a:t>Спас-Заулке</a:t>
            </a:r>
            <a:r>
              <a:rPr lang="ru-RU" sz="2400" b="0" dirty="0" smtClean="0">
                <a:solidFill>
                  <a:srgbClr val="002060"/>
                </a:solidFill>
                <a:effectLst/>
                <a:latin typeface="Tahoma" pitchFamily="34" charset="0"/>
                <a:ea typeface="Tahoma" pitchFamily="34" charset="0"/>
                <a:cs typeface="Tahoma" pitchFamily="34" charset="0"/>
              </a:rPr>
              <a:t> заживо сожгли колхозников-супругов Волковых. В течение пяти дней не разрешали снимать труп колхозницы деревни </a:t>
            </a:r>
            <a:r>
              <a:rPr lang="ru-RU" sz="2400" b="0" dirty="0" err="1" smtClean="0">
                <a:solidFill>
                  <a:srgbClr val="002060"/>
                </a:solidFill>
                <a:effectLst/>
                <a:latin typeface="Tahoma" pitchFamily="34" charset="0"/>
                <a:ea typeface="Tahoma" pitchFamily="34" charset="0"/>
                <a:cs typeface="Tahoma" pitchFamily="34" charset="0"/>
              </a:rPr>
              <a:t>Боблово</a:t>
            </a:r>
            <a:r>
              <a:rPr lang="ru-RU" sz="2400" b="0" dirty="0" smtClean="0">
                <a:solidFill>
                  <a:srgbClr val="002060"/>
                </a:solidFill>
                <a:effectLst/>
                <a:latin typeface="Tahoma" pitchFamily="34" charset="0"/>
                <a:ea typeface="Tahoma" pitchFamily="34" charset="0"/>
                <a:cs typeface="Tahoma" pitchFamily="34" charset="0"/>
              </a:rPr>
              <a:t> А.Т. Трофимовой. Во время оккупации фашисты разместили в Доме-музее П.И. Чайковского мотоциклетную роту. По территории музея валялись на снегу порванные книги, ноты, обломки скульптур.</a:t>
            </a:r>
            <a:br>
              <a:rPr lang="ru-RU" sz="2400" b="0" dirty="0" smtClean="0">
                <a:solidFill>
                  <a:srgbClr val="002060"/>
                </a:solidFill>
                <a:effectLst/>
                <a:latin typeface="Tahoma" pitchFamily="34" charset="0"/>
                <a:ea typeface="Tahoma" pitchFamily="34" charset="0"/>
                <a:cs typeface="Tahoma" pitchFamily="34" charset="0"/>
              </a:rPr>
            </a:br>
            <a:r>
              <a:rPr lang="ru-RU" sz="2400" b="0" dirty="0" smtClean="0">
                <a:solidFill>
                  <a:srgbClr val="002060"/>
                </a:solidFill>
                <a:effectLst/>
                <a:latin typeface="Tahoma" pitchFamily="34" charset="0"/>
                <a:ea typeface="Tahoma" pitchFamily="34" charset="0"/>
                <a:cs typeface="Tahoma" pitchFamily="34" charset="0"/>
              </a:rPr>
              <a:t/>
            </a:r>
            <a:br>
              <a:rPr lang="ru-RU" sz="2400" b="0" dirty="0" smtClean="0">
                <a:solidFill>
                  <a:srgbClr val="002060"/>
                </a:solidFill>
                <a:effectLst/>
                <a:latin typeface="Tahoma" pitchFamily="34" charset="0"/>
                <a:ea typeface="Tahoma" pitchFamily="34" charset="0"/>
                <a:cs typeface="Tahoma" pitchFamily="34" charset="0"/>
              </a:rPr>
            </a:br>
            <a:endParaRPr lang="ru-RU" sz="4000" dirty="0">
              <a:solidFill>
                <a:srgbClr val="002060"/>
              </a:solidFill>
              <a:effectLst/>
              <a:latin typeface="Tahoma" pitchFamily="34" charset="0"/>
              <a:ea typeface="Tahoma" pitchFamily="34" charset="0"/>
              <a:cs typeface="Tahoma" pitchFamily="34" charset="0"/>
            </a:endParaRPr>
          </a:p>
        </p:txBody>
      </p:sp>
      <p:pic>
        <p:nvPicPr>
          <p:cNvPr id="16387" name="Picture 3" descr="C:\Users\user\Desktop\Клин\музей Чайковского.jpg"/>
          <p:cNvPicPr>
            <a:picLocks noChangeAspect="1" noChangeArrowheads="1"/>
          </p:cNvPicPr>
          <p:nvPr/>
        </p:nvPicPr>
        <p:blipFill>
          <a:blip r:embed="rId2"/>
          <a:srcRect/>
          <a:stretch>
            <a:fillRect/>
          </a:stretch>
        </p:blipFill>
        <p:spPr bwMode="auto">
          <a:xfrm>
            <a:off x="6500813" y="3929063"/>
            <a:ext cx="2214562" cy="27765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3000372"/>
            <a:ext cx="8229600" cy="1143000"/>
          </a:xfrm>
        </p:spPr>
        <p:txBody>
          <a:bodyPr>
            <a:noAutofit/>
          </a:bodyPr>
          <a:lstStyle/>
          <a:p>
            <a:pPr fontAlgn="auto">
              <a:spcAft>
                <a:spcPts val="0"/>
              </a:spcAft>
              <a:defRPr/>
            </a:pPr>
            <a:r>
              <a:rPr lang="ru-RU" sz="2400" b="0" dirty="0" smtClean="0">
                <a:solidFill>
                  <a:srgbClr val="002060"/>
                </a:solidFill>
                <a:effectLst/>
                <a:latin typeface="Tahoma" pitchFamily="34" charset="0"/>
                <a:ea typeface="Tahoma" pitchFamily="34" charset="0"/>
                <a:cs typeface="Tahoma" pitchFamily="34" charset="0"/>
              </a:rPr>
              <a:t/>
            </a:r>
            <a:br>
              <a:rPr lang="ru-RU" sz="2400" b="0" dirty="0" smtClean="0">
                <a:solidFill>
                  <a:srgbClr val="002060"/>
                </a:solidFill>
                <a:effectLst/>
                <a:latin typeface="Tahoma" pitchFamily="34" charset="0"/>
                <a:ea typeface="Tahoma" pitchFamily="34" charset="0"/>
                <a:cs typeface="Tahoma" pitchFamily="34" charset="0"/>
              </a:rPr>
            </a:br>
            <a:r>
              <a:rPr lang="ru-RU" sz="2400" b="0" u="sng" dirty="0" smtClean="0">
                <a:solidFill>
                  <a:srgbClr val="002060"/>
                </a:solidFill>
                <a:effectLst/>
                <a:latin typeface="Tahoma" pitchFamily="34" charset="0"/>
                <a:ea typeface="Tahoma" pitchFamily="34" charset="0"/>
                <a:cs typeface="Tahoma" pitchFamily="34" charset="0"/>
              </a:rPr>
              <a:t>улица </a:t>
            </a:r>
            <a:r>
              <a:rPr lang="ru-RU" sz="2400" b="0" u="sng" dirty="0" err="1" smtClean="0">
                <a:solidFill>
                  <a:srgbClr val="002060"/>
                </a:solidFill>
                <a:effectLst/>
                <a:latin typeface="Tahoma" pitchFamily="34" charset="0"/>
                <a:ea typeface="Tahoma" pitchFamily="34" charset="0"/>
                <a:cs typeface="Tahoma" pitchFamily="34" charset="0"/>
              </a:rPr>
              <a:t>Балакирева</a:t>
            </a:r>
            <a:r>
              <a:rPr lang="ru-RU" sz="2400" b="0" dirty="0" smtClean="0">
                <a:solidFill>
                  <a:srgbClr val="002060"/>
                </a:solidFill>
                <a:effectLst/>
                <a:latin typeface="Tahoma" pitchFamily="34" charset="0"/>
                <a:ea typeface="Tahoma" pitchFamily="34" charset="0"/>
                <a:cs typeface="Tahoma" pitchFamily="34" charset="0"/>
              </a:rPr>
              <a:t/>
            </a:r>
            <a:br>
              <a:rPr lang="ru-RU" sz="2400" b="0" dirty="0" smtClean="0">
                <a:solidFill>
                  <a:srgbClr val="002060"/>
                </a:solidFill>
                <a:effectLst/>
                <a:latin typeface="Tahoma" pitchFamily="34" charset="0"/>
                <a:ea typeface="Tahoma" pitchFamily="34" charset="0"/>
                <a:cs typeface="Tahoma" pitchFamily="34" charset="0"/>
              </a:rPr>
            </a:br>
            <a:r>
              <a:rPr lang="ru-RU" sz="2400" b="0" dirty="0" smtClean="0">
                <a:solidFill>
                  <a:srgbClr val="002060"/>
                </a:solidFill>
                <a:effectLst/>
                <a:latin typeface="Tahoma" pitchFamily="34" charset="0"/>
                <a:ea typeface="Tahoma" pitchFamily="34" charset="0"/>
                <a:cs typeface="Tahoma" pitchFamily="34" charset="0"/>
              </a:rPr>
              <a:t>На братском кладбище </a:t>
            </a:r>
            <a:r>
              <a:rPr lang="ru-RU" sz="2400" b="0" dirty="0" err="1" smtClean="0">
                <a:solidFill>
                  <a:srgbClr val="002060"/>
                </a:solidFill>
                <a:effectLst/>
                <a:latin typeface="Tahoma" pitchFamily="34" charset="0"/>
                <a:ea typeface="Tahoma" pitchFamily="34" charset="0"/>
                <a:cs typeface="Tahoma" pitchFamily="34" charset="0"/>
              </a:rPr>
              <a:t>Клинского</a:t>
            </a:r>
            <a:r>
              <a:rPr lang="ru-RU" sz="2400" b="0" dirty="0" smtClean="0">
                <a:solidFill>
                  <a:srgbClr val="002060"/>
                </a:solidFill>
                <a:effectLst/>
                <a:latin typeface="Tahoma" pitchFamily="34" charset="0"/>
                <a:ea typeface="Tahoma" pitchFamily="34" charset="0"/>
                <a:cs typeface="Tahoma" pitchFamily="34" charset="0"/>
              </a:rPr>
              <a:t> мемориала находится могила юного патриота Миши </a:t>
            </a:r>
            <a:r>
              <a:rPr lang="ru-RU" sz="2400" b="0" dirty="0" err="1" smtClean="0">
                <a:solidFill>
                  <a:srgbClr val="002060"/>
                </a:solidFill>
                <a:effectLst/>
                <a:latin typeface="Tahoma" pitchFamily="34" charset="0"/>
                <a:ea typeface="Tahoma" pitchFamily="34" charset="0"/>
                <a:cs typeface="Tahoma" pitchFamily="34" charset="0"/>
              </a:rPr>
              <a:t>Балакирева</a:t>
            </a:r>
            <a:r>
              <a:rPr lang="ru-RU" sz="2400" b="0" dirty="0" smtClean="0">
                <a:solidFill>
                  <a:srgbClr val="002060"/>
                </a:solidFill>
                <a:effectLst/>
                <a:latin typeface="Tahoma" pitchFamily="34" charset="0"/>
                <a:ea typeface="Tahoma" pitchFamily="34" charset="0"/>
                <a:cs typeface="Tahoma" pitchFamily="34" charset="0"/>
              </a:rPr>
              <a:t>. </a:t>
            </a:r>
            <a:r>
              <a:rPr lang="ru-RU" sz="2400" b="0" dirty="0" err="1" smtClean="0">
                <a:solidFill>
                  <a:srgbClr val="002060"/>
                </a:solidFill>
                <a:effectLst/>
                <a:latin typeface="Tahoma" pitchFamily="34" charset="0"/>
                <a:ea typeface="Tahoma" pitchFamily="34" charset="0"/>
                <a:cs typeface="Tahoma" pitchFamily="34" charset="0"/>
              </a:rPr>
              <a:t>Клинский</a:t>
            </a:r>
            <a:r>
              <a:rPr lang="ru-RU" sz="2400" b="0" dirty="0" smtClean="0">
                <a:solidFill>
                  <a:srgbClr val="002060"/>
                </a:solidFill>
                <a:effectLst/>
                <a:latin typeface="Tahoma" pitchFamily="34" charset="0"/>
                <a:ea typeface="Tahoma" pitchFamily="34" charset="0"/>
                <a:cs typeface="Tahoma" pitchFamily="34" charset="0"/>
              </a:rPr>
              <a:t> школьник похищал у немецких солдат и офицеров оружие. Юный пионер был расстрелян, ему было всего 13 лет. В его честь названа улица в Клину.</a:t>
            </a:r>
            <a:br>
              <a:rPr lang="ru-RU" sz="2400" b="0" dirty="0" smtClean="0">
                <a:solidFill>
                  <a:srgbClr val="002060"/>
                </a:solidFill>
                <a:effectLst/>
                <a:latin typeface="Tahoma" pitchFamily="34" charset="0"/>
                <a:ea typeface="Tahoma" pitchFamily="34" charset="0"/>
                <a:cs typeface="Tahoma" pitchFamily="34" charset="0"/>
              </a:rPr>
            </a:br>
            <a:endParaRPr lang="ru-RU" sz="2400" dirty="0"/>
          </a:p>
        </p:txBody>
      </p:sp>
      <p:pic>
        <p:nvPicPr>
          <p:cNvPr id="17411" name="Picture 2" descr="C:\Users\user\Desktop\Клин\М.Б..jpg"/>
          <p:cNvPicPr>
            <a:picLocks noChangeAspect="1" noChangeArrowheads="1"/>
          </p:cNvPicPr>
          <p:nvPr/>
        </p:nvPicPr>
        <p:blipFill>
          <a:blip r:embed="rId2"/>
          <a:srcRect/>
          <a:stretch>
            <a:fillRect/>
          </a:stretch>
        </p:blipFill>
        <p:spPr bwMode="auto">
          <a:xfrm>
            <a:off x="1143000" y="357188"/>
            <a:ext cx="2738438" cy="18272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3214686"/>
            <a:ext cx="8229600" cy="1143000"/>
          </a:xfrm>
        </p:spPr>
        <p:txBody>
          <a:bodyPr>
            <a:noAutofit/>
          </a:bodyPr>
          <a:lstStyle/>
          <a:p>
            <a:pPr fontAlgn="auto">
              <a:spcAft>
                <a:spcPts val="0"/>
              </a:spcAft>
              <a:defRPr/>
            </a:pPr>
            <a:r>
              <a:rPr lang="ru-RU" sz="2400" b="0" u="sng" dirty="0" smtClean="0">
                <a:solidFill>
                  <a:srgbClr val="002060"/>
                </a:solidFill>
                <a:effectLst/>
                <a:latin typeface="Tahoma" pitchFamily="34" charset="0"/>
                <a:ea typeface="Tahoma" pitchFamily="34" charset="0"/>
                <a:cs typeface="Tahoma" pitchFamily="34" charset="0"/>
              </a:rPr>
              <a:t>улица Ленина</a:t>
            </a:r>
            <a:r>
              <a:rPr lang="ru-RU" sz="2400" b="0" dirty="0" smtClean="0">
                <a:solidFill>
                  <a:srgbClr val="002060"/>
                </a:solidFill>
                <a:effectLst/>
                <a:latin typeface="Tahoma" pitchFamily="34" charset="0"/>
                <a:ea typeface="Tahoma" pitchFamily="34" charset="0"/>
                <a:cs typeface="Tahoma" pitchFamily="34" charset="0"/>
              </a:rPr>
              <a:t/>
            </a:r>
            <a:br>
              <a:rPr lang="ru-RU" sz="2400" b="0" dirty="0" smtClean="0">
                <a:solidFill>
                  <a:srgbClr val="002060"/>
                </a:solidFill>
                <a:effectLst/>
                <a:latin typeface="Tahoma" pitchFamily="34" charset="0"/>
                <a:ea typeface="Tahoma" pitchFamily="34" charset="0"/>
                <a:cs typeface="Tahoma" pitchFamily="34" charset="0"/>
              </a:rPr>
            </a:br>
            <a:r>
              <a:rPr lang="ru-RU" sz="2400" b="0" dirty="0" smtClean="0">
                <a:solidFill>
                  <a:srgbClr val="002060"/>
                </a:solidFill>
                <a:effectLst/>
                <a:latin typeface="Tahoma" pitchFamily="34" charset="0"/>
                <a:ea typeface="Tahoma" pitchFamily="34" charset="0"/>
                <a:cs typeface="Tahoma" pitchFamily="34" charset="0"/>
              </a:rPr>
              <a:t>Центр города очень сильно пострадал от оккупантов. Частично были разрушены почта, аптека, торговые ряды.</a:t>
            </a:r>
            <a:endParaRPr lang="ru-RU" sz="2400" b="0" dirty="0">
              <a:solidFill>
                <a:srgbClr val="002060"/>
              </a:solidFill>
              <a:effectLst/>
              <a:latin typeface="Tahoma" pitchFamily="34" charset="0"/>
              <a:ea typeface="Tahoma" pitchFamily="34" charset="0"/>
              <a:cs typeface="Tahoma" pitchFamily="34" charset="0"/>
            </a:endParaRPr>
          </a:p>
        </p:txBody>
      </p:sp>
      <p:pic>
        <p:nvPicPr>
          <p:cNvPr id="18435" name="Picture 3" descr="C:\Users\user\Desktop\Клин\аптека.JPG"/>
          <p:cNvPicPr>
            <a:picLocks noChangeAspect="1" noChangeArrowheads="1"/>
          </p:cNvPicPr>
          <p:nvPr/>
        </p:nvPicPr>
        <p:blipFill>
          <a:blip r:embed="rId2"/>
          <a:srcRect/>
          <a:stretch>
            <a:fillRect/>
          </a:stretch>
        </p:blipFill>
        <p:spPr bwMode="auto">
          <a:xfrm>
            <a:off x="714375" y="357188"/>
            <a:ext cx="3094038" cy="2286000"/>
          </a:xfrm>
          <a:prstGeom prst="rect">
            <a:avLst/>
          </a:prstGeom>
          <a:noFill/>
          <a:ln w="9525">
            <a:noFill/>
            <a:miter lim="800000"/>
            <a:headEnd/>
            <a:tailEnd/>
          </a:ln>
        </p:spPr>
      </p:pic>
      <p:pic>
        <p:nvPicPr>
          <p:cNvPr id="18436" name="Picture 4" descr="C:\Users\user\Desktop\Клин\торг.р..jpg"/>
          <p:cNvPicPr>
            <a:picLocks noChangeAspect="1" noChangeArrowheads="1"/>
          </p:cNvPicPr>
          <p:nvPr/>
        </p:nvPicPr>
        <p:blipFill>
          <a:blip r:embed="rId3"/>
          <a:srcRect/>
          <a:stretch>
            <a:fillRect/>
          </a:stretch>
        </p:blipFill>
        <p:spPr bwMode="auto">
          <a:xfrm>
            <a:off x="5143500" y="4429125"/>
            <a:ext cx="2928938" cy="2197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786058"/>
            <a:ext cx="8229600" cy="1143000"/>
          </a:xfrm>
        </p:spPr>
        <p:txBody>
          <a:bodyPr>
            <a:noAutofit/>
          </a:bodyPr>
          <a:lstStyle/>
          <a:p>
            <a:pPr fontAlgn="auto">
              <a:spcAft>
                <a:spcPts val="0"/>
              </a:spcAft>
              <a:defRPr/>
            </a:pPr>
            <a:r>
              <a:rPr lang="ru-RU" sz="4000" dirty="0" smtClean="0">
                <a:effectLst/>
                <a:latin typeface="Tahoma" pitchFamily="34" charset="0"/>
                <a:ea typeface="Tahoma" pitchFamily="34" charset="0"/>
                <a:cs typeface="Tahoma" pitchFamily="34" charset="0"/>
              </a:rPr>
              <a:t>Освобождение</a:t>
            </a:r>
            <a:br>
              <a:rPr lang="ru-RU" sz="4000" dirty="0" smtClean="0">
                <a:effectLst/>
                <a:latin typeface="Tahoma" pitchFamily="34" charset="0"/>
                <a:ea typeface="Tahoma" pitchFamily="34" charset="0"/>
                <a:cs typeface="Tahoma" pitchFamily="34" charset="0"/>
              </a:rPr>
            </a:br>
            <a:r>
              <a:rPr lang="ru-RU" sz="2400" b="0" u="sng" dirty="0" smtClean="0">
                <a:effectLst/>
                <a:latin typeface="Tahoma" pitchFamily="34" charset="0"/>
                <a:ea typeface="Tahoma" pitchFamily="34" charset="0"/>
                <a:cs typeface="Tahoma" pitchFamily="34" charset="0"/>
              </a:rPr>
              <a:t>Ленинградское шоссе</a:t>
            </a:r>
            <a:r>
              <a:rPr lang="ru-RU" sz="4000" dirty="0" smtClean="0">
                <a:effectLst/>
                <a:latin typeface="Tahoma" pitchFamily="34" charset="0"/>
                <a:ea typeface="Tahoma" pitchFamily="34" charset="0"/>
                <a:cs typeface="Tahoma" pitchFamily="34" charset="0"/>
              </a:rPr>
              <a:t/>
            </a:r>
            <a:br>
              <a:rPr lang="ru-RU" sz="4000" dirty="0" smtClean="0">
                <a:effectLst/>
                <a:latin typeface="Tahoma" pitchFamily="34" charset="0"/>
                <a:ea typeface="Tahoma" pitchFamily="34" charset="0"/>
                <a:cs typeface="Tahoma" pitchFamily="34" charset="0"/>
              </a:rPr>
            </a:br>
            <a:r>
              <a:rPr lang="ru-RU" sz="2400" b="0" dirty="0" smtClean="0">
                <a:effectLst/>
                <a:latin typeface="Tahoma" pitchFamily="34" charset="0"/>
                <a:ea typeface="Tahoma" pitchFamily="34" charset="0"/>
                <a:cs typeface="Tahoma" pitchFamily="34" charset="0"/>
              </a:rPr>
              <a:t>6 декабря 1941 года началось контрнаступление советских войск под Москвой.  8-9 декабря войска 30-й армии под командованием Д.Д. </a:t>
            </a:r>
            <a:r>
              <a:rPr lang="ru-RU" sz="2400" b="0" dirty="0" err="1" smtClean="0">
                <a:effectLst/>
                <a:latin typeface="Tahoma" pitchFamily="34" charset="0"/>
                <a:ea typeface="Tahoma" pitchFamily="34" charset="0"/>
                <a:cs typeface="Tahoma" pitchFamily="34" charset="0"/>
              </a:rPr>
              <a:t>Лелюшенко</a:t>
            </a:r>
            <a:r>
              <a:rPr lang="ru-RU" sz="2400" b="0" dirty="0" smtClean="0">
                <a:effectLst/>
                <a:latin typeface="Tahoma" pitchFamily="34" charset="0"/>
                <a:ea typeface="Tahoma" pitchFamily="34" charset="0"/>
                <a:cs typeface="Tahoma" pitchFamily="34" charset="0"/>
              </a:rPr>
              <a:t> овладели деревней </a:t>
            </a:r>
            <a:r>
              <a:rPr lang="ru-RU" sz="2400" b="0" dirty="0" err="1" smtClean="0">
                <a:effectLst/>
                <a:latin typeface="Tahoma" pitchFamily="34" charset="0"/>
                <a:ea typeface="Tahoma" pitchFamily="34" charset="0"/>
                <a:cs typeface="Tahoma" pitchFamily="34" charset="0"/>
              </a:rPr>
              <a:t>Ямуга</a:t>
            </a:r>
            <a:r>
              <a:rPr lang="ru-RU" sz="2400" b="0" dirty="0" smtClean="0">
                <a:effectLst/>
                <a:latin typeface="Tahoma" pitchFamily="34" charset="0"/>
                <a:ea typeface="Tahoma" pitchFamily="34" charset="0"/>
                <a:cs typeface="Tahoma" pitchFamily="34" charset="0"/>
              </a:rPr>
              <a:t> и вышли на северо-западные окраины Клина. </a:t>
            </a:r>
            <a:endParaRPr lang="ru-RU" sz="4000" dirty="0">
              <a:effectLst/>
              <a:latin typeface="Tahoma" pitchFamily="34" charset="0"/>
              <a:ea typeface="Tahoma" pitchFamily="34" charset="0"/>
              <a:cs typeface="Tahoma" pitchFamily="34" charset="0"/>
            </a:endParaRPr>
          </a:p>
        </p:txBody>
      </p:sp>
      <p:pic>
        <p:nvPicPr>
          <p:cNvPr id="19459" name="Picture 2" descr="C:\Users\user\Desktop\Клин\самолёт.jpg"/>
          <p:cNvPicPr>
            <a:picLocks noChangeAspect="1" noChangeArrowheads="1"/>
          </p:cNvPicPr>
          <p:nvPr/>
        </p:nvPicPr>
        <p:blipFill>
          <a:blip r:embed="rId2"/>
          <a:srcRect/>
          <a:stretch>
            <a:fillRect/>
          </a:stretch>
        </p:blipFill>
        <p:spPr bwMode="auto">
          <a:xfrm>
            <a:off x="928688" y="214313"/>
            <a:ext cx="2468562" cy="1647825"/>
          </a:xfrm>
          <a:prstGeom prst="rect">
            <a:avLst/>
          </a:prstGeom>
          <a:noFill/>
          <a:ln w="9525">
            <a:noFill/>
            <a:miter lim="800000"/>
            <a:headEnd/>
            <a:tailEnd/>
          </a:ln>
        </p:spPr>
      </p:pic>
      <p:pic>
        <p:nvPicPr>
          <p:cNvPr id="19460" name="Picture 3" descr="C:\Users\user\Desktop\Клин\Лелюшенко.jpg"/>
          <p:cNvPicPr>
            <a:picLocks noChangeAspect="1" noChangeArrowheads="1"/>
          </p:cNvPicPr>
          <p:nvPr/>
        </p:nvPicPr>
        <p:blipFill>
          <a:blip r:embed="rId3"/>
          <a:srcRect/>
          <a:stretch>
            <a:fillRect/>
          </a:stretch>
        </p:blipFill>
        <p:spPr bwMode="auto">
          <a:xfrm>
            <a:off x="4214813" y="4572000"/>
            <a:ext cx="1690687" cy="2136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3000372"/>
            <a:ext cx="8229600" cy="1143000"/>
          </a:xfrm>
        </p:spPr>
        <p:txBody>
          <a:bodyPr>
            <a:noAutofit/>
          </a:bodyPr>
          <a:lstStyle/>
          <a:p>
            <a:pPr fontAlgn="auto">
              <a:spcAft>
                <a:spcPts val="0"/>
              </a:spcAft>
              <a:defRPr/>
            </a:pPr>
            <a:r>
              <a:rPr lang="ru-RU" sz="2400" b="0" dirty="0" smtClean="0">
                <a:solidFill>
                  <a:srgbClr val="002060"/>
                </a:solidFill>
                <a:effectLst/>
                <a:latin typeface="Tahoma" pitchFamily="34" charset="0"/>
                <a:ea typeface="Tahoma" pitchFamily="34" charset="0"/>
                <a:cs typeface="Tahoma" pitchFamily="34" charset="0"/>
              </a:rPr>
              <a:t>Контрнаступление советских войск было отмечено чудесами героизма. Именно в этот период времени совершил свой </a:t>
            </a:r>
            <a:r>
              <a:rPr lang="ru-RU" sz="2400" b="0" dirty="0" err="1" smtClean="0">
                <a:solidFill>
                  <a:srgbClr val="002060"/>
                </a:solidFill>
                <a:effectLst/>
                <a:latin typeface="Tahoma" pitchFamily="34" charset="0"/>
                <a:ea typeface="Tahoma" pitchFamily="34" charset="0"/>
                <a:cs typeface="Tahoma" pitchFamily="34" charset="0"/>
              </a:rPr>
              <a:t>безпримерный</a:t>
            </a:r>
            <a:r>
              <a:rPr lang="ru-RU" sz="2400" b="0" dirty="0" smtClean="0">
                <a:solidFill>
                  <a:srgbClr val="002060"/>
                </a:solidFill>
                <a:effectLst/>
                <a:latin typeface="Tahoma" pitchFamily="34" charset="0"/>
                <a:ea typeface="Tahoma" pitchFamily="34" charset="0"/>
                <a:cs typeface="Tahoma" pitchFamily="34" charset="0"/>
              </a:rPr>
              <a:t> воздушный таран лётчик-герой Виктор Талалихин</a:t>
            </a:r>
            <a:r>
              <a:rPr lang="ru-RU" sz="2400" b="0" dirty="0" smtClean="0">
                <a:effectLst/>
                <a:latin typeface="Tahoma" pitchFamily="34" charset="0"/>
                <a:ea typeface="Tahoma" pitchFamily="34" charset="0"/>
                <a:cs typeface="Tahoma" pitchFamily="34" charset="0"/>
              </a:rPr>
              <a:t>. </a:t>
            </a:r>
            <a:endParaRPr lang="ru-RU" sz="2400" b="0" dirty="0">
              <a:effectLst/>
              <a:latin typeface="Tahoma" pitchFamily="34" charset="0"/>
              <a:ea typeface="Tahoma" pitchFamily="34" charset="0"/>
              <a:cs typeface="Tahoma" pitchFamily="34" charset="0"/>
            </a:endParaRPr>
          </a:p>
        </p:txBody>
      </p:sp>
      <p:pic>
        <p:nvPicPr>
          <p:cNvPr id="20483" name="Picture 2" descr="C:\Users\user\Desktop\Клин\Талалихин.jpg"/>
          <p:cNvPicPr>
            <a:picLocks noChangeAspect="1" noChangeArrowheads="1"/>
          </p:cNvPicPr>
          <p:nvPr/>
        </p:nvPicPr>
        <p:blipFill>
          <a:blip r:embed="rId2"/>
          <a:srcRect/>
          <a:stretch>
            <a:fillRect/>
          </a:stretch>
        </p:blipFill>
        <p:spPr bwMode="auto">
          <a:xfrm>
            <a:off x="3571875" y="214313"/>
            <a:ext cx="1795463" cy="25003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1428736"/>
            <a:ext cx="8229600" cy="1143000"/>
          </a:xfrm>
        </p:spPr>
        <p:txBody>
          <a:bodyPr>
            <a:normAutofit fontScale="90000"/>
          </a:bodyPr>
          <a:lstStyle/>
          <a:p>
            <a:pPr fontAlgn="auto">
              <a:spcAft>
                <a:spcPts val="0"/>
              </a:spcAft>
              <a:defRPr/>
            </a:pPr>
            <a:r>
              <a:rPr lang="ru-RU" sz="2400" b="0" u="sng" dirty="0" smtClean="0">
                <a:solidFill>
                  <a:srgbClr val="002060"/>
                </a:solidFill>
                <a:effectLst/>
                <a:latin typeface="Tahoma" pitchFamily="34" charset="0"/>
                <a:ea typeface="Tahoma" pitchFamily="34" charset="0"/>
                <a:cs typeface="Tahoma" pitchFamily="34" charset="0"/>
              </a:rPr>
              <a:t>Ленинградское шоссе – развилка</a:t>
            </a:r>
            <a:br>
              <a:rPr lang="ru-RU" sz="2400" b="0" u="sng" dirty="0" smtClean="0">
                <a:solidFill>
                  <a:srgbClr val="002060"/>
                </a:solidFill>
                <a:effectLst/>
                <a:latin typeface="Tahoma" pitchFamily="34" charset="0"/>
                <a:ea typeface="Tahoma" pitchFamily="34" charset="0"/>
                <a:cs typeface="Tahoma" pitchFamily="34" charset="0"/>
              </a:rPr>
            </a:br>
            <a:r>
              <a:rPr lang="ru-RU" sz="2400" b="0" dirty="0" smtClean="0">
                <a:solidFill>
                  <a:srgbClr val="002060"/>
                </a:solidFill>
                <a:effectLst/>
                <a:latin typeface="Tahoma" pitchFamily="34" charset="0"/>
                <a:ea typeface="Tahoma" pitchFamily="34" charset="0"/>
                <a:cs typeface="Tahoma" pitchFamily="34" charset="0"/>
              </a:rPr>
              <a:t>Гитлеровцы рассматривали Клин в качестве плацдарма для наступления на Москву, поэтому они сконцентрировали здесь все имеющиеся у них в наличии силы и не собирались сдавать город. 14 декабря войска 1-й Ударной армии с юго-востока и 47-я стрелковая бригада со стороны деревни Лаврово замкнули кольцо вокруг города.</a:t>
            </a:r>
            <a:endParaRPr lang="ru-RU" sz="2400" b="0" u="sng" dirty="0">
              <a:solidFill>
                <a:srgbClr val="002060"/>
              </a:solidFill>
              <a:effectLst/>
              <a:latin typeface="Tahoma" pitchFamily="34" charset="0"/>
              <a:ea typeface="Tahoma" pitchFamily="34" charset="0"/>
              <a:cs typeface="Tahoma" pitchFamily="34" charset="0"/>
            </a:endParaRPr>
          </a:p>
        </p:txBody>
      </p:sp>
      <p:pic>
        <p:nvPicPr>
          <p:cNvPr id="21507" name="Picture 2" descr="C:\Users\user\Desktop\Клин\SDC11834.JPG"/>
          <p:cNvPicPr>
            <a:picLocks noChangeAspect="1" noChangeArrowheads="1"/>
          </p:cNvPicPr>
          <p:nvPr/>
        </p:nvPicPr>
        <p:blipFill>
          <a:blip r:embed="rId2"/>
          <a:srcRect/>
          <a:stretch>
            <a:fillRect/>
          </a:stretch>
        </p:blipFill>
        <p:spPr bwMode="auto">
          <a:xfrm>
            <a:off x="3214688" y="3571875"/>
            <a:ext cx="3760787" cy="25098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1214422"/>
            <a:ext cx="8229600" cy="1143000"/>
          </a:xfrm>
        </p:spPr>
        <p:txBody>
          <a:bodyPr>
            <a:normAutofit fontScale="90000"/>
          </a:bodyPr>
          <a:lstStyle/>
          <a:p>
            <a:pPr fontAlgn="auto">
              <a:spcAft>
                <a:spcPts val="0"/>
              </a:spcAft>
              <a:defRPr/>
            </a:pPr>
            <a:r>
              <a:rPr lang="ru-RU" sz="2400" b="0" u="sng" dirty="0" smtClean="0">
                <a:effectLst/>
                <a:latin typeface="Tahoma" pitchFamily="34" charset="0"/>
                <a:ea typeface="Tahoma" pitchFamily="34" charset="0"/>
                <a:cs typeface="Tahoma" pitchFamily="34" charset="0"/>
              </a:rPr>
              <a:t>Улица Ленина – военкомат</a:t>
            </a:r>
            <a:br>
              <a:rPr lang="ru-RU" sz="2400" b="0" u="sng" dirty="0" smtClean="0">
                <a:effectLst/>
                <a:latin typeface="Tahoma" pitchFamily="34" charset="0"/>
                <a:ea typeface="Tahoma" pitchFamily="34" charset="0"/>
                <a:cs typeface="Tahoma" pitchFamily="34" charset="0"/>
              </a:rPr>
            </a:br>
            <a:r>
              <a:rPr lang="ru-RU" sz="2400" b="0" dirty="0" smtClean="0">
                <a:effectLst/>
                <a:latin typeface="Tahoma" pitchFamily="34" charset="0"/>
                <a:ea typeface="Tahoma" pitchFamily="34" charset="0"/>
                <a:cs typeface="Tahoma" pitchFamily="34" charset="0"/>
              </a:rPr>
              <a:t>Советское командование направило парламентёров для предъявления ультиматума немецкому командованию, но сдаться в плен немцы отказались. В ночь на 15 декабря немцам удалось прорвать окружение в районе Волоколамского шоссе. </a:t>
            </a:r>
            <a:endParaRPr lang="ru-RU" sz="2400" b="0" u="sng" dirty="0">
              <a:effectLst/>
              <a:latin typeface="Tahoma" pitchFamily="34" charset="0"/>
              <a:ea typeface="Tahoma" pitchFamily="34" charset="0"/>
              <a:cs typeface="Tahoma" pitchFamily="34" charset="0"/>
            </a:endParaRPr>
          </a:p>
        </p:txBody>
      </p:sp>
      <p:pic>
        <p:nvPicPr>
          <p:cNvPr id="22531" name="Picture 2" descr="C:\Users\user\Desktop\Клин\9523d85dbc13.jpg"/>
          <p:cNvPicPr>
            <a:picLocks noChangeAspect="1" noChangeArrowheads="1"/>
          </p:cNvPicPr>
          <p:nvPr/>
        </p:nvPicPr>
        <p:blipFill>
          <a:blip r:embed="rId2"/>
          <a:srcRect/>
          <a:stretch>
            <a:fillRect/>
          </a:stretch>
        </p:blipFill>
        <p:spPr bwMode="auto">
          <a:xfrm>
            <a:off x="2428875" y="3214688"/>
            <a:ext cx="4037013" cy="27130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2928934"/>
            <a:ext cx="8229600" cy="1143000"/>
          </a:xfrm>
        </p:spPr>
        <p:txBody>
          <a:bodyPr>
            <a:normAutofit fontScale="90000"/>
          </a:bodyPr>
          <a:lstStyle/>
          <a:p>
            <a:pPr fontAlgn="auto">
              <a:spcAft>
                <a:spcPts val="0"/>
              </a:spcAft>
              <a:defRPr/>
            </a:pPr>
            <a:r>
              <a:rPr lang="ru-RU" sz="2400" b="0" u="sng" dirty="0" smtClean="0">
                <a:solidFill>
                  <a:srgbClr val="002060"/>
                </a:solidFill>
                <a:effectLst/>
                <a:latin typeface="Tahoma" pitchFamily="34" charset="0"/>
                <a:ea typeface="Tahoma" pitchFamily="34" charset="0"/>
                <a:cs typeface="Tahoma" pitchFamily="34" charset="0"/>
              </a:rPr>
              <a:t>Улица Ленина</a:t>
            </a:r>
            <a:br>
              <a:rPr lang="ru-RU" sz="2400" b="0" u="sng" dirty="0" smtClean="0">
                <a:solidFill>
                  <a:srgbClr val="002060"/>
                </a:solidFill>
                <a:effectLst/>
                <a:latin typeface="Tahoma" pitchFamily="34" charset="0"/>
                <a:ea typeface="Tahoma" pitchFamily="34" charset="0"/>
                <a:cs typeface="Tahoma" pitchFamily="34" charset="0"/>
              </a:rPr>
            </a:br>
            <a:r>
              <a:rPr lang="ru-RU" sz="2400" b="0" dirty="0" smtClean="0">
                <a:solidFill>
                  <a:srgbClr val="002060"/>
                </a:solidFill>
                <a:effectLst/>
                <a:latin typeface="Tahoma" pitchFamily="34" charset="0"/>
                <a:ea typeface="Tahoma" pitchFamily="34" charset="0"/>
                <a:cs typeface="Tahoma" pitchFamily="34" charset="0"/>
              </a:rPr>
              <a:t>15 декабря 1941 года советские войска полностью очистили Клин от оккупантов, а 16 декабря был освобождён Высоковск. В освобождённый Клин прибыла высокая делегация: Председатель Президиума Верховного Совета СССР М.И. Калинин и Министр иностранных дел Великобритании </a:t>
            </a:r>
            <a:r>
              <a:rPr lang="ru-RU" sz="2400" b="0" dirty="0" err="1" smtClean="0">
                <a:solidFill>
                  <a:srgbClr val="002060"/>
                </a:solidFill>
                <a:effectLst/>
                <a:latin typeface="Tahoma" pitchFamily="34" charset="0"/>
                <a:ea typeface="Tahoma" pitchFamily="34" charset="0"/>
                <a:cs typeface="Tahoma" pitchFamily="34" charset="0"/>
              </a:rPr>
              <a:t>Энтони</a:t>
            </a:r>
            <a:r>
              <a:rPr lang="ru-RU" sz="2400" b="0" dirty="0" smtClean="0">
                <a:solidFill>
                  <a:srgbClr val="002060"/>
                </a:solidFill>
                <a:effectLst/>
                <a:latin typeface="Tahoma" pitchFamily="34" charset="0"/>
                <a:ea typeface="Tahoma" pitchFamily="34" charset="0"/>
                <a:cs typeface="Tahoma" pitchFamily="34" charset="0"/>
              </a:rPr>
              <a:t> Иден.</a:t>
            </a:r>
            <a:endParaRPr lang="ru-RU" sz="2400" b="0" dirty="0">
              <a:solidFill>
                <a:srgbClr val="002060"/>
              </a:solidFill>
              <a:effectLst/>
              <a:latin typeface="Tahoma" pitchFamily="34" charset="0"/>
              <a:ea typeface="Tahoma" pitchFamily="34" charset="0"/>
              <a:cs typeface="Tahoma" pitchFamily="34" charset="0"/>
            </a:endParaRPr>
          </a:p>
        </p:txBody>
      </p:sp>
      <p:pic>
        <p:nvPicPr>
          <p:cNvPr id="23555" name="Picture 3" descr="C:\Users\user\Desktop\Клин\SDC11974.JPG"/>
          <p:cNvPicPr>
            <a:picLocks noChangeAspect="1" noChangeArrowheads="1"/>
          </p:cNvPicPr>
          <p:nvPr/>
        </p:nvPicPr>
        <p:blipFill>
          <a:blip r:embed="rId2"/>
          <a:srcRect/>
          <a:stretch>
            <a:fillRect/>
          </a:stretch>
        </p:blipFill>
        <p:spPr bwMode="auto">
          <a:xfrm>
            <a:off x="3000375" y="142875"/>
            <a:ext cx="3773488" cy="2517775"/>
          </a:xfrm>
          <a:prstGeom prst="rect">
            <a:avLst/>
          </a:prstGeom>
          <a:noFill/>
          <a:ln w="9525">
            <a:noFill/>
            <a:miter lim="800000"/>
            <a:headEnd/>
            <a:tailEnd/>
          </a:ln>
        </p:spPr>
      </p:pic>
      <p:pic>
        <p:nvPicPr>
          <p:cNvPr id="23556" name="Picture 4" descr="C:\Users\user\Desktop\Клин\Калинин.jpg"/>
          <p:cNvPicPr>
            <a:picLocks noChangeAspect="1" noChangeArrowheads="1"/>
          </p:cNvPicPr>
          <p:nvPr/>
        </p:nvPicPr>
        <p:blipFill>
          <a:blip r:embed="rId3"/>
          <a:srcRect/>
          <a:stretch>
            <a:fillRect/>
          </a:stretch>
        </p:blipFill>
        <p:spPr bwMode="auto">
          <a:xfrm>
            <a:off x="7000875" y="4429125"/>
            <a:ext cx="1781175" cy="2163763"/>
          </a:xfrm>
          <a:prstGeom prst="rect">
            <a:avLst/>
          </a:prstGeom>
          <a:noFill/>
          <a:ln w="9525">
            <a:noFill/>
            <a:miter lim="800000"/>
            <a:headEnd/>
            <a:tailEnd/>
          </a:ln>
        </p:spPr>
      </p:pic>
      <p:pic>
        <p:nvPicPr>
          <p:cNvPr id="23557" name="Picture 5" descr="C:\Users\user\Desktop\Клин\Иденi.jpg"/>
          <p:cNvPicPr>
            <a:picLocks noChangeAspect="1" noChangeArrowheads="1"/>
          </p:cNvPicPr>
          <p:nvPr/>
        </p:nvPicPr>
        <p:blipFill>
          <a:blip r:embed="rId4"/>
          <a:srcRect/>
          <a:stretch>
            <a:fillRect/>
          </a:stretch>
        </p:blipFill>
        <p:spPr bwMode="auto">
          <a:xfrm>
            <a:off x="4643438" y="4500563"/>
            <a:ext cx="1643062" cy="2124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fontAlgn="auto">
              <a:spcAft>
                <a:spcPts val="0"/>
              </a:spcAft>
              <a:defRPr/>
            </a:pPr>
            <a:r>
              <a:rPr lang="ru-RU" sz="4000" dirty="0" smtClean="0">
                <a:solidFill>
                  <a:srgbClr val="002060"/>
                </a:solidFill>
                <a:effectLst/>
                <a:latin typeface="Tahoma" pitchFamily="34" charset="0"/>
                <a:ea typeface="Tahoma" pitchFamily="34" charset="0"/>
                <a:cs typeface="Tahoma" pitchFamily="34" charset="0"/>
              </a:rPr>
              <a:t>Завещание потомкам</a:t>
            </a:r>
            <a:br>
              <a:rPr lang="ru-RU" sz="4000" dirty="0" smtClean="0">
                <a:solidFill>
                  <a:srgbClr val="002060"/>
                </a:solidFill>
                <a:effectLst/>
                <a:latin typeface="Tahoma" pitchFamily="34" charset="0"/>
                <a:ea typeface="Tahoma" pitchFamily="34" charset="0"/>
                <a:cs typeface="Tahoma" pitchFamily="34" charset="0"/>
              </a:rPr>
            </a:br>
            <a:r>
              <a:rPr lang="ru-RU" sz="2400" b="0" u="sng" dirty="0" smtClean="0">
                <a:solidFill>
                  <a:srgbClr val="002060"/>
                </a:solidFill>
                <a:effectLst/>
                <a:latin typeface="Tahoma" pitchFamily="34" charset="0"/>
                <a:ea typeface="Tahoma" pitchFamily="34" charset="0"/>
                <a:cs typeface="Tahoma" pitchFamily="34" charset="0"/>
              </a:rPr>
              <a:t>улица Литейная – мемориал Победы</a:t>
            </a:r>
            <a:br>
              <a:rPr lang="ru-RU" sz="2400" b="0" u="sng" dirty="0" smtClean="0">
                <a:solidFill>
                  <a:srgbClr val="002060"/>
                </a:solidFill>
                <a:effectLst/>
                <a:latin typeface="Tahoma" pitchFamily="34" charset="0"/>
                <a:ea typeface="Tahoma" pitchFamily="34" charset="0"/>
                <a:cs typeface="Tahoma" pitchFamily="34" charset="0"/>
              </a:rPr>
            </a:br>
            <a:r>
              <a:rPr lang="ru-RU" sz="2400" b="0" u="sng" dirty="0" smtClean="0">
                <a:solidFill>
                  <a:srgbClr val="002060"/>
                </a:solidFill>
                <a:effectLst/>
                <a:latin typeface="Tahoma" pitchFamily="34" charset="0"/>
                <a:ea typeface="Tahoma" pitchFamily="34" charset="0"/>
                <a:cs typeface="Tahoma" pitchFamily="34" charset="0"/>
              </a:rPr>
              <a:t> </a:t>
            </a:r>
            <a:endParaRPr lang="ru-RU" sz="4000" u="sng" dirty="0">
              <a:solidFill>
                <a:srgbClr val="002060"/>
              </a:solidFill>
              <a:effectLst/>
              <a:latin typeface="Tahoma" pitchFamily="34" charset="0"/>
              <a:ea typeface="Tahoma" pitchFamily="34" charset="0"/>
              <a:cs typeface="Tahoma" pitchFamily="34" charset="0"/>
            </a:endParaRPr>
          </a:p>
        </p:txBody>
      </p:sp>
      <p:pic>
        <p:nvPicPr>
          <p:cNvPr id="24579" name="Picture 2" descr="C:\Users\user\Desktop\Клин\SDC11822.JPG"/>
          <p:cNvPicPr>
            <a:picLocks noChangeAspect="1" noChangeArrowheads="1"/>
          </p:cNvPicPr>
          <p:nvPr/>
        </p:nvPicPr>
        <p:blipFill>
          <a:blip r:embed="rId2"/>
          <a:srcRect/>
          <a:stretch>
            <a:fillRect/>
          </a:stretch>
        </p:blipFill>
        <p:spPr bwMode="auto">
          <a:xfrm>
            <a:off x="744538" y="1428750"/>
            <a:ext cx="3802062" cy="2214563"/>
          </a:xfrm>
          <a:prstGeom prst="rect">
            <a:avLst/>
          </a:prstGeom>
          <a:noFill/>
          <a:ln w="9525">
            <a:noFill/>
            <a:miter lim="800000"/>
            <a:headEnd/>
            <a:tailEnd/>
          </a:ln>
        </p:spPr>
      </p:pic>
      <p:pic>
        <p:nvPicPr>
          <p:cNvPr id="24580" name="Picture 3" descr="C:\Users\user\Desktop\Клин\SDC11825.JPG"/>
          <p:cNvPicPr>
            <a:picLocks noChangeAspect="1" noChangeArrowheads="1"/>
          </p:cNvPicPr>
          <p:nvPr/>
        </p:nvPicPr>
        <p:blipFill>
          <a:blip r:embed="rId3"/>
          <a:srcRect/>
          <a:stretch>
            <a:fillRect/>
          </a:stretch>
        </p:blipFill>
        <p:spPr bwMode="auto">
          <a:xfrm>
            <a:off x="4710113" y="1500188"/>
            <a:ext cx="3787775" cy="2214562"/>
          </a:xfrm>
          <a:prstGeom prst="rect">
            <a:avLst/>
          </a:prstGeom>
          <a:noFill/>
          <a:ln w="9525">
            <a:noFill/>
            <a:miter lim="800000"/>
            <a:headEnd/>
            <a:tailEnd/>
          </a:ln>
        </p:spPr>
      </p:pic>
      <p:pic>
        <p:nvPicPr>
          <p:cNvPr id="24581" name="Picture 4" descr="C:\Users\user\Desktop\Клин\SDC11830.JPG"/>
          <p:cNvPicPr>
            <a:picLocks noChangeAspect="1" noChangeArrowheads="1"/>
          </p:cNvPicPr>
          <p:nvPr/>
        </p:nvPicPr>
        <p:blipFill>
          <a:blip r:embed="rId4"/>
          <a:srcRect/>
          <a:stretch>
            <a:fillRect/>
          </a:stretch>
        </p:blipFill>
        <p:spPr bwMode="auto">
          <a:xfrm>
            <a:off x="4929188" y="3997325"/>
            <a:ext cx="3944937" cy="2316163"/>
          </a:xfrm>
          <a:prstGeom prst="rect">
            <a:avLst/>
          </a:prstGeom>
          <a:noFill/>
          <a:ln w="9525">
            <a:noFill/>
            <a:miter lim="800000"/>
            <a:headEnd/>
            <a:tailEnd/>
          </a:ln>
        </p:spPr>
      </p:pic>
      <p:pic>
        <p:nvPicPr>
          <p:cNvPr id="24582" name="Picture 5" descr="C:\Users\user\Desktop\Клин\SDC12046 (2).JPG"/>
          <p:cNvPicPr>
            <a:picLocks noChangeAspect="1" noChangeArrowheads="1"/>
          </p:cNvPicPr>
          <p:nvPr/>
        </p:nvPicPr>
        <p:blipFill>
          <a:blip r:embed="rId5"/>
          <a:srcRect/>
          <a:stretch>
            <a:fillRect/>
          </a:stretch>
        </p:blipFill>
        <p:spPr bwMode="auto">
          <a:xfrm>
            <a:off x="1285875" y="3762375"/>
            <a:ext cx="3201988" cy="2136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2357430"/>
            <a:ext cx="8229600" cy="1143000"/>
          </a:xfrm>
        </p:spPr>
        <p:txBody>
          <a:bodyPr>
            <a:normAutofit fontScale="90000"/>
          </a:bodyPr>
          <a:lstStyle/>
          <a:p>
            <a:pPr fontAlgn="auto">
              <a:spcAft>
                <a:spcPts val="0"/>
              </a:spcAft>
              <a:defRPr/>
            </a:pPr>
            <a:r>
              <a:rPr lang="ru-RU" sz="2400" b="0" u="sng" dirty="0" smtClean="0">
                <a:solidFill>
                  <a:srgbClr val="002060"/>
                </a:solidFill>
                <a:effectLst/>
                <a:latin typeface="Tahoma" pitchFamily="34" charset="0"/>
                <a:ea typeface="Tahoma" pitchFamily="34" charset="0"/>
                <a:cs typeface="Tahoma" pitchFamily="34" charset="0"/>
              </a:rPr>
              <a:t>Закрепление материала</a:t>
            </a:r>
            <a:r>
              <a:rPr lang="ru-RU" sz="2400" b="0" dirty="0" smtClean="0">
                <a:solidFill>
                  <a:srgbClr val="002060"/>
                </a:solidFill>
                <a:effectLst/>
                <a:latin typeface="Tahoma" pitchFamily="34" charset="0"/>
                <a:ea typeface="Tahoma" pitchFamily="34" charset="0"/>
                <a:cs typeface="Tahoma" pitchFamily="34" charset="0"/>
              </a:rPr>
              <a:t/>
            </a:r>
            <a:br>
              <a:rPr lang="ru-RU" sz="2400" b="0" dirty="0" smtClean="0">
                <a:solidFill>
                  <a:srgbClr val="002060"/>
                </a:solidFill>
                <a:effectLst/>
                <a:latin typeface="Tahoma" pitchFamily="34" charset="0"/>
                <a:ea typeface="Tahoma" pitchFamily="34" charset="0"/>
                <a:cs typeface="Tahoma" pitchFamily="34" charset="0"/>
              </a:rPr>
            </a:br>
            <a:r>
              <a:rPr lang="ru-RU" sz="2400" b="0" dirty="0" smtClean="0">
                <a:solidFill>
                  <a:srgbClr val="002060"/>
                </a:solidFill>
                <a:effectLst/>
                <a:latin typeface="Tahoma" pitchFamily="34" charset="0"/>
                <a:ea typeface="Tahoma" pitchFamily="34" charset="0"/>
                <a:cs typeface="Tahoma" pitchFamily="34" charset="0"/>
              </a:rPr>
              <a:t>1.Когда началось </a:t>
            </a:r>
            <a:r>
              <a:rPr lang="ru-RU" sz="2400" b="0" dirty="0" err="1" smtClean="0">
                <a:solidFill>
                  <a:srgbClr val="002060"/>
                </a:solidFill>
                <a:effectLst/>
                <a:latin typeface="Tahoma" pitchFamily="34" charset="0"/>
                <a:ea typeface="Tahoma" pitchFamily="34" charset="0"/>
                <a:cs typeface="Tahoma" pitchFamily="34" charset="0"/>
              </a:rPr>
              <a:t>общеенаступление</a:t>
            </a:r>
            <a:r>
              <a:rPr lang="ru-RU" sz="2400" b="0" dirty="0" smtClean="0">
                <a:solidFill>
                  <a:srgbClr val="002060"/>
                </a:solidFill>
                <a:effectLst/>
                <a:latin typeface="Tahoma" pitchFamily="34" charset="0"/>
                <a:ea typeface="Tahoma" pitchFamily="34" charset="0"/>
                <a:cs typeface="Tahoma" pitchFamily="34" charset="0"/>
              </a:rPr>
              <a:t> немцев на Москву?</a:t>
            </a:r>
            <a:br>
              <a:rPr lang="ru-RU" sz="2400" b="0" dirty="0" smtClean="0">
                <a:solidFill>
                  <a:srgbClr val="002060"/>
                </a:solidFill>
                <a:effectLst/>
                <a:latin typeface="Tahoma" pitchFamily="34" charset="0"/>
                <a:ea typeface="Tahoma" pitchFamily="34" charset="0"/>
                <a:cs typeface="Tahoma" pitchFamily="34" charset="0"/>
              </a:rPr>
            </a:br>
            <a:r>
              <a:rPr lang="ru-RU" sz="2400" b="0" dirty="0" smtClean="0">
                <a:solidFill>
                  <a:srgbClr val="002060"/>
                </a:solidFill>
                <a:effectLst/>
                <a:latin typeface="Tahoma" pitchFamily="34" charset="0"/>
                <a:ea typeface="Tahoma" pitchFamily="34" charset="0"/>
                <a:cs typeface="Tahoma" pitchFamily="34" charset="0"/>
              </a:rPr>
              <a:t>2.Когда началось наступление фашистов на Клин?</a:t>
            </a:r>
            <a:br>
              <a:rPr lang="ru-RU" sz="2400" b="0" dirty="0" smtClean="0">
                <a:solidFill>
                  <a:srgbClr val="002060"/>
                </a:solidFill>
                <a:effectLst/>
                <a:latin typeface="Tahoma" pitchFamily="34" charset="0"/>
                <a:ea typeface="Tahoma" pitchFamily="34" charset="0"/>
                <a:cs typeface="Tahoma" pitchFamily="34" charset="0"/>
              </a:rPr>
            </a:br>
            <a:r>
              <a:rPr lang="ru-RU" sz="2400" b="0" dirty="0" smtClean="0">
                <a:solidFill>
                  <a:srgbClr val="002060"/>
                </a:solidFill>
                <a:effectLst/>
                <a:latin typeface="Tahoma" pitchFamily="34" charset="0"/>
                <a:ea typeface="Tahoma" pitchFamily="34" charset="0"/>
                <a:cs typeface="Tahoma" pitchFamily="34" charset="0"/>
              </a:rPr>
              <a:t>3.Когда наш город был оккупирован?</a:t>
            </a:r>
            <a:br>
              <a:rPr lang="ru-RU" sz="2400" b="0" dirty="0" smtClean="0">
                <a:solidFill>
                  <a:srgbClr val="002060"/>
                </a:solidFill>
                <a:effectLst/>
                <a:latin typeface="Tahoma" pitchFamily="34" charset="0"/>
                <a:ea typeface="Tahoma" pitchFamily="34" charset="0"/>
                <a:cs typeface="Tahoma" pitchFamily="34" charset="0"/>
              </a:rPr>
            </a:br>
            <a:r>
              <a:rPr lang="ru-RU" sz="2400" b="0" dirty="0" smtClean="0">
                <a:solidFill>
                  <a:srgbClr val="002060"/>
                </a:solidFill>
                <a:effectLst/>
                <a:latin typeface="Tahoma" pitchFamily="34" charset="0"/>
                <a:ea typeface="Tahoma" pitchFamily="34" charset="0"/>
                <a:cs typeface="Tahoma" pitchFamily="34" charset="0"/>
              </a:rPr>
              <a:t>4.Когда началось контрнаступление советских войск?</a:t>
            </a:r>
            <a:br>
              <a:rPr lang="ru-RU" sz="2400" b="0" dirty="0" smtClean="0">
                <a:solidFill>
                  <a:srgbClr val="002060"/>
                </a:solidFill>
                <a:effectLst/>
                <a:latin typeface="Tahoma" pitchFamily="34" charset="0"/>
                <a:ea typeface="Tahoma" pitchFamily="34" charset="0"/>
                <a:cs typeface="Tahoma" pitchFamily="34" charset="0"/>
              </a:rPr>
            </a:br>
            <a:r>
              <a:rPr lang="ru-RU" sz="2400" b="0" dirty="0" smtClean="0">
                <a:solidFill>
                  <a:srgbClr val="002060"/>
                </a:solidFill>
                <a:effectLst/>
                <a:latin typeface="Tahoma" pitchFamily="34" charset="0"/>
                <a:ea typeface="Tahoma" pitchFamily="34" charset="0"/>
                <a:cs typeface="Tahoma" pitchFamily="34" charset="0"/>
              </a:rPr>
              <a:t>5.Назвать имена командующих советских войск, сражавшихся за Клин.</a:t>
            </a:r>
            <a:br>
              <a:rPr lang="ru-RU" sz="2400" b="0" dirty="0" smtClean="0">
                <a:solidFill>
                  <a:srgbClr val="002060"/>
                </a:solidFill>
                <a:effectLst/>
                <a:latin typeface="Tahoma" pitchFamily="34" charset="0"/>
                <a:ea typeface="Tahoma" pitchFamily="34" charset="0"/>
                <a:cs typeface="Tahoma" pitchFamily="34" charset="0"/>
              </a:rPr>
            </a:br>
            <a:r>
              <a:rPr lang="ru-RU" sz="2400" b="0" dirty="0" smtClean="0">
                <a:solidFill>
                  <a:srgbClr val="002060"/>
                </a:solidFill>
                <a:effectLst/>
                <a:latin typeface="Tahoma" pitchFamily="34" charset="0"/>
                <a:ea typeface="Tahoma" pitchFamily="34" charset="0"/>
                <a:cs typeface="Tahoma" pitchFamily="34" charset="0"/>
              </a:rPr>
              <a:t>6.Назвать причины разгрома немцев в Клину.</a:t>
            </a:r>
            <a:br>
              <a:rPr lang="ru-RU" sz="2400" b="0" dirty="0" smtClean="0">
                <a:solidFill>
                  <a:srgbClr val="002060"/>
                </a:solidFill>
                <a:effectLst/>
                <a:latin typeface="Tahoma" pitchFamily="34" charset="0"/>
                <a:ea typeface="Tahoma" pitchFamily="34" charset="0"/>
                <a:cs typeface="Tahoma" pitchFamily="34" charset="0"/>
              </a:rPr>
            </a:br>
            <a:r>
              <a:rPr lang="ru-RU" sz="2400" b="0" dirty="0" smtClean="0">
                <a:solidFill>
                  <a:srgbClr val="002060"/>
                </a:solidFill>
                <a:effectLst/>
                <a:latin typeface="Tahoma" pitchFamily="34" charset="0"/>
                <a:ea typeface="Tahoma" pitchFamily="34" charset="0"/>
                <a:cs typeface="Tahoma" pitchFamily="34" charset="0"/>
              </a:rPr>
              <a:t>7.Когда был освобождён Клин?</a:t>
            </a:r>
            <a:br>
              <a:rPr lang="ru-RU" sz="2400" b="0" dirty="0" smtClean="0">
                <a:solidFill>
                  <a:srgbClr val="002060"/>
                </a:solidFill>
                <a:effectLst/>
                <a:latin typeface="Tahoma" pitchFamily="34" charset="0"/>
                <a:ea typeface="Tahoma" pitchFamily="34" charset="0"/>
                <a:cs typeface="Tahoma" pitchFamily="34" charset="0"/>
              </a:rPr>
            </a:br>
            <a:endParaRPr lang="ru-RU" sz="2400" b="0" u="sng" dirty="0">
              <a:solidFill>
                <a:srgbClr val="002060"/>
              </a:solidFill>
              <a:effectLst/>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1928802"/>
            <a:ext cx="8229600" cy="1143000"/>
          </a:xfrm>
        </p:spPr>
        <p:txBody>
          <a:bodyPr>
            <a:noAutofit/>
          </a:bodyPr>
          <a:lstStyle/>
          <a:p>
            <a:pPr fontAlgn="auto">
              <a:spcAft>
                <a:spcPts val="0"/>
              </a:spcAft>
              <a:defRPr/>
            </a:pPr>
            <a:r>
              <a:rPr lang="ru-RU" sz="4000" dirty="0" smtClean="0">
                <a:solidFill>
                  <a:srgbClr val="002060"/>
                </a:solidFill>
                <a:effectLst/>
                <a:latin typeface="Tahoma" pitchFamily="34" charset="0"/>
                <a:ea typeface="Tahoma" pitchFamily="34" charset="0"/>
                <a:cs typeface="Tahoma" pitchFamily="34" charset="0"/>
              </a:rPr>
              <a:t>Использованные материалы</a:t>
            </a:r>
            <a:br>
              <a:rPr lang="ru-RU" sz="4000" dirty="0" smtClean="0">
                <a:solidFill>
                  <a:srgbClr val="002060"/>
                </a:solidFill>
                <a:effectLst/>
                <a:latin typeface="Tahoma" pitchFamily="34" charset="0"/>
                <a:ea typeface="Tahoma" pitchFamily="34" charset="0"/>
                <a:cs typeface="Tahoma" pitchFamily="34" charset="0"/>
              </a:rPr>
            </a:br>
            <a:r>
              <a:rPr lang="ru-RU" sz="2400" b="0" dirty="0" smtClean="0">
                <a:solidFill>
                  <a:srgbClr val="002060"/>
                </a:solidFill>
                <a:effectLst/>
                <a:latin typeface="Tahoma" pitchFamily="34" charset="0"/>
                <a:ea typeface="Tahoma" pitchFamily="34" charset="0"/>
                <a:cs typeface="Tahoma" pitchFamily="34" charset="0"/>
              </a:rPr>
              <a:t>1.Ильин А.М. </a:t>
            </a:r>
            <a:r>
              <a:rPr lang="ru-RU" sz="2400" b="0" dirty="0" err="1" smtClean="0">
                <a:solidFill>
                  <a:srgbClr val="002060"/>
                </a:solidFill>
                <a:effectLst/>
                <a:latin typeface="Tahoma" pitchFamily="34" charset="0"/>
                <a:ea typeface="Tahoma" pitchFamily="34" charset="0"/>
                <a:cs typeface="Tahoma" pitchFamily="34" charset="0"/>
              </a:rPr>
              <a:t>Клинский</a:t>
            </a:r>
            <a:r>
              <a:rPr lang="ru-RU" sz="2400" b="0" dirty="0" smtClean="0">
                <a:solidFill>
                  <a:srgbClr val="002060"/>
                </a:solidFill>
                <a:effectLst/>
                <a:latin typeface="Tahoma" pitchFamily="34" charset="0"/>
                <a:ea typeface="Tahoma" pitchFamily="34" charset="0"/>
                <a:cs typeface="Tahoma" pitchFamily="34" charset="0"/>
              </a:rPr>
              <a:t> край, Клин, 2005</a:t>
            </a:r>
            <a:br>
              <a:rPr lang="ru-RU" sz="2400" b="0" dirty="0" smtClean="0">
                <a:solidFill>
                  <a:srgbClr val="002060"/>
                </a:solidFill>
                <a:effectLst/>
                <a:latin typeface="Tahoma" pitchFamily="34" charset="0"/>
                <a:ea typeface="Tahoma" pitchFamily="34" charset="0"/>
                <a:cs typeface="Tahoma" pitchFamily="34" charset="0"/>
              </a:rPr>
            </a:br>
            <a:r>
              <a:rPr lang="ru-RU" sz="2400" b="0" dirty="0" smtClean="0">
                <a:solidFill>
                  <a:srgbClr val="002060"/>
                </a:solidFill>
                <a:effectLst/>
                <a:latin typeface="Tahoma" pitchFamily="34" charset="0"/>
                <a:ea typeface="Tahoma" pitchFamily="34" charset="0"/>
                <a:cs typeface="Tahoma" pitchFamily="34" charset="0"/>
              </a:rPr>
              <a:t>2.Яндекс картинки</a:t>
            </a:r>
            <a:endParaRPr lang="ru-RU" sz="4000" dirty="0">
              <a:solidFill>
                <a:srgbClr val="002060"/>
              </a:solidFill>
              <a:effectLst/>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ткрытая">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328</TotalTime>
  <Words>140</Words>
  <Application>Microsoft Office PowerPoint</Application>
  <PresentationFormat>Экран (4:3)</PresentationFormat>
  <Paragraphs>27</Paragraphs>
  <Slides>20</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20</vt:i4>
      </vt:variant>
    </vt:vector>
  </HeadingPairs>
  <TitlesOfParts>
    <vt:vector size="28" baseType="lpstr">
      <vt:lpstr>Lucida Sans Unicode</vt:lpstr>
      <vt:lpstr>Arial</vt:lpstr>
      <vt:lpstr>Wingdings 3</vt:lpstr>
      <vt:lpstr>Verdana</vt:lpstr>
      <vt:lpstr>Wingdings 2</vt:lpstr>
      <vt:lpstr>Calibri</vt:lpstr>
      <vt:lpstr>Tahoma</vt:lpstr>
      <vt:lpstr>Открытая</vt:lpstr>
      <vt:lpstr>Муниципальное общеобразовательное учреждение –  вечерняя (сменная) общеобразовательная школа №1 141600, Московская обл., г. Клин, ул. Мира, д.8                                             Тел.: 2 – 66 – 31  УРОК-ЭКСКУРСИЯ КЛИН В ГОДЫ ВОЙНЫ       </vt:lpstr>
      <vt:lpstr>Слайд 2</vt:lpstr>
      <vt:lpstr>Оборудование: компьютер, интерактивная доска</vt:lpstr>
      <vt:lpstr>                    Задание перед экскурсией   1.Запомнить даты оккупации и освобождения Клина от немецко-фашистских войск 2.Записать в тетради имена героев боёв за Клин 3.Объяснить причины разгрома немецко-фашистских войск в Клину, дома подготовить список литературы по теме урока  </vt:lpstr>
      <vt:lpstr>70-ТИ ЛЕТИЮ ОСВОБОЖДЕНИЯ ГОРОДА КЛИНА ОТ НЕМЕЦКО-ФАШИСТСКИХ ОККУПАНТОВ ПОСВЯЩАЕТСЯ</vt:lpstr>
      <vt:lpstr> Волоколамское шоссе 22 июня 1941 года гитлеровская Германия без объявления войны напала на нашу страну. Клинские предприятия были переведены на выпуск оборонной продукции. Около Станкозавода в районе Чепеля начали строить оборонные сооружения. Были выкопаны окопы, устанавливались проволочные заграждения, оборудовались пулемётные огневые точки.</vt:lpstr>
      <vt:lpstr>  Улица А.П. Гайдара Из Клина ушёл добровольцем на фронт А.П. Гайдар.  9 августа 1941 года детский писатель по радио обратился ко всем школьникам СССР «Ребята, пионеры, тимуровцы! …Родина о вас позаботилась. Пришёл час доказать и вам как вы её бережёте и любите…»</vt:lpstr>
      <vt:lpstr>Начало Московской битвы улица Литейная 29 октября 1941 года на Клин был совершён мощный воздушный налёт. В результате прямого попадания в стекловаренную печь стекольного завода погибла вся смена рабочих. Их имена увековечены на обелиске, установленном близ Дома культуры стекольного завода. </vt:lpstr>
      <vt:lpstr>На подступах к Клину улица Дурыманова 21 ноября 1941 года наши войска были вынуждены оставить город Высоковск. Прибывший в Клин К.К. Рокоссовский возложил непосредственную оборону города на оперативную группу под командованием генерал-майора Ф.Д. Захарова. Но сдержать неприятеля не представлялось возможным. К вечеру23 ноября 1941 года немецкие войска полностью захватили Клин.                      В бою за Клин героически погиб                                      военком  А.Г. Дурыманов </vt:lpstr>
      <vt:lpstr>                 Оккупация улица Чайковского Жестокость и бесчеловечность – самые характерные черты фашизма. За отказ прислуживать фашисты в Спас-Заулке заживо сожгли колхозников-супругов Волковых. В течение пяти дней не разрешали снимать труп колхозницы деревни Боблово А.Т. Трофимовой. Во время оккупации фашисты разместили в Доме-музее П.И. Чайковского мотоциклетную роту. По территории музея валялись на снегу порванные книги, ноты, обломки скульптур.  </vt:lpstr>
      <vt:lpstr> улица Балакирева На братском кладбище Клинского мемориала находится могила юного патриота Миши Балакирева. Клинский школьник похищал у немецких солдат и офицеров оружие. Юный пионер был расстрелян, ему было всего 13 лет. В его честь названа улица в Клину. </vt:lpstr>
      <vt:lpstr>улица Ленина Центр города очень сильно пострадал от оккупантов. Частично были разрушены почта, аптека, торговые ряды.</vt:lpstr>
      <vt:lpstr>Освобождение Ленинградское шоссе 6 декабря 1941 года началось контрнаступление советских войск под Москвой.  8-9 декабря войска 30-й армии под командованием Д.Д. Лелюшенко овладели деревней Ямуга и вышли на северо-западные окраины Клина. </vt:lpstr>
      <vt:lpstr>Контрнаступление советских войск было отмечено чудесами героизма. Именно в этот период времени совершил свой безпримерный воздушный таран лётчик-герой Виктор Талалихин. </vt:lpstr>
      <vt:lpstr>Ленинградское шоссе – развилка Гитлеровцы рассматривали Клин в качестве плацдарма для наступления на Москву, поэтому они сконцентрировали здесь все имеющиеся у них в наличии силы и не собирались сдавать город. 14 декабря войска 1-й Ударной армии с юго-востока и 47-я стрелковая бригада со стороны деревни Лаврово замкнули кольцо вокруг города.</vt:lpstr>
      <vt:lpstr>Улица Ленина – военкомат Советское командование направило парламентёров для предъявления ультиматума немецкому командованию, но сдаться в плен немцы отказались. В ночь на 15 декабря немцам удалось прорвать окружение в районе Волоколамского шоссе. </vt:lpstr>
      <vt:lpstr>Улица Ленина 15 декабря 1941 года советские войска полностью очистили Клин от оккупантов, а 16 декабря был освобождён Высоковск. В освобождённый Клин прибыла высокая делегация: Председатель Президиума Верховного Совета СССР М.И. Калинин и Министр иностранных дел Великобритании Энтони Иден.</vt:lpstr>
      <vt:lpstr>Завещание потомкам улица Литейная – мемориал Победы  </vt:lpstr>
      <vt:lpstr>Закрепление материала 1.Когда началось общеенаступление немцев на Москву? 2.Когда началось наступление фашистов на Клин? 3.Когда наш город был оккупирован? 4.Когда началось контрнаступление советских войск? 5.Назвать имена командующих советских войск, сражавшихся за Клин. 6.Назвать причины разгрома немцев в Клину. 7.Когда был освобождён Клин? </vt:lpstr>
      <vt:lpstr>Использованные материалы 1.Ильин А.М. Клинский край, Клин, 2005 2.Яндекс картинки</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Муниципальное общеобразовательное учреждение –  вечерняя (сменная) общеобразовательная школа №1 __________________________________________________________  141600, Московская обл., г. Клин, ул. Мира, д.8                                             Тел.: 2 – 66 – 31</dc:title>
  <dc:creator>user</dc:creator>
  <cp:lastModifiedBy>Антон</cp:lastModifiedBy>
  <cp:revision>35</cp:revision>
  <dcterms:created xsi:type="dcterms:W3CDTF">2011-11-06T12:18:07Z</dcterms:created>
  <dcterms:modified xsi:type="dcterms:W3CDTF">2015-04-09T11:54:33Z</dcterms:modified>
</cp:coreProperties>
</file>