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70" r:id="rId5"/>
    <p:sldId id="263" r:id="rId6"/>
    <p:sldId id="271" r:id="rId7"/>
    <p:sldId id="258" r:id="rId8"/>
    <p:sldId id="264" r:id="rId9"/>
    <p:sldId id="265" r:id="rId10"/>
    <p:sldId id="259" r:id="rId11"/>
    <p:sldId id="272" r:id="rId12"/>
    <p:sldId id="274" r:id="rId13"/>
    <p:sldId id="275" r:id="rId14"/>
    <p:sldId id="273" r:id="rId15"/>
    <p:sldId id="260" r:id="rId16"/>
    <p:sldId id="267" r:id="rId17"/>
    <p:sldId id="266" r:id="rId18"/>
    <p:sldId id="268" r:id="rId19"/>
    <p:sldId id="26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7E957F-669C-49BE-A8C7-8CA4C1CDCD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6466F-13BC-4EE6-99DD-218C5B1B19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CEAA5-3B5D-4FD2-9C79-7A81730AF8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DF3B9-E60A-4FDE-9321-E3A30EA618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67166-0C4C-490A-B0F6-3356990DC9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649E2-9CED-4D51-AC7B-923A4A7809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FF4B0-2056-46BB-A39A-794D0DDA79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322D4-A05F-4D20-81B1-ED79D78B15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19FDC-61C1-472D-AED7-335FB16F5B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0417B0-B0B0-41FF-9BAA-A56564D35C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E14FE-DA57-412C-9618-25CCBFE515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5A331CB-F915-4329-9FF2-0BE3A2A54E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07D49A2-61FC-4527-8671-3ED63C8DF62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 noChangeAspect="1"/>
          </p:cNvGrpSpPr>
          <p:nvPr/>
        </p:nvGrpSpPr>
        <p:grpSpPr bwMode="auto">
          <a:xfrm>
            <a:off x="-541338" y="0"/>
            <a:ext cx="6499226" cy="3789363"/>
            <a:chOff x="199" y="1071"/>
            <a:chExt cx="5170" cy="2795"/>
          </a:xfrm>
        </p:grpSpPr>
        <p:sp>
          <p:nvSpPr>
            <p:cNvPr id="3075" name="AutoShape 3"/>
            <p:cNvSpPr>
              <a:spLocks noChangeAspect="1" noChangeArrowheads="1" noTextEdit="1"/>
            </p:cNvSpPr>
            <p:nvPr/>
          </p:nvSpPr>
          <p:spPr bwMode="auto">
            <a:xfrm>
              <a:off x="612" y="1071"/>
              <a:ext cx="4694" cy="2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auto">
            <a:xfrm>
              <a:off x="612" y="1071"/>
              <a:ext cx="4717" cy="27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077" name="Group 5"/>
            <p:cNvGrpSpPr>
              <a:grpSpLocks/>
            </p:cNvGrpSpPr>
            <p:nvPr/>
          </p:nvGrpSpPr>
          <p:grpSpPr bwMode="auto">
            <a:xfrm>
              <a:off x="1565" y="1506"/>
              <a:ext cx="49" cy="217"/>
              <a:chOff x="1565" y="1506"/>
              <a:chExt cx="49" cy="217"/>
            </a:xfrm>
          </p:grpSpPr>
          <p:sp>
            <p:nvSpPr>
              <p:cNvPr id="3078" name="Line 6"/>
              <p:cNvSpPr>
                <a:spLocks noChangeShapeType="1"/>
              </p:cNvSpPr>
              <p:nvPr/>
            </p:nvSpPr>
            <p:spPr bwMode="auto">
              <a:xfrm>
                <a:off x="1595" y="1506"/>
                <a:ext cx="1" cy="194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9" name="Freeform 7"/>
              <p:cNvSpPr>
                <a:spLocks/>
              </p:cNvSpPr>
              <p:nvPr/>
            </p:nvSpPr>
            <p:spPr bwMode="auto">
              <a:xfrm>
                <a:off x="1565" y="1684"/>
                <a:ext cx="49" cy="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" y="39"/>
                  </a:cxn>
                  <a:cxn ang="0">
                    <a:pos x="49" y="0"/>
                  </a:cxn>
                  <a:cxn ang="0">
                    <a:pos x="0" y="0"/>
                  </a:cxn>
                </a:cxnLst>
                <a:rect l="0" t="0" r="r" b="b"/>
                <a:pathLst>
                  <a:path w="49" h="39">
                    <a:moveTo>
                      <a:pt x="0" y="0"/>
                    </a:moveTo>
                    <a:lnTo>
                      <a:pt x="30" y="39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080" name="Group 8"/>
            <p:cNvGrpSpPr>
              <a:grpSpLocks/>
            </p:cNvGrpSpPr>
            <p:nvPr/>
          </p:nvGrpSpPr>
          <p:grpSpPr bwMode="auto">
            <a:xfrm>
              <a:off x="4120" y="1506"/>
              <a:ext cx="50" cy="217"/>
              <a:chOff x="4120" y="1506"/>
              <a:chExt cx="50" cy="217"/>
            </a:xfrm>
          </p:grpSpPr>
          <p:sp>
            <p:nvSpPr>
              <p:cNvPr id="3081" name="Line 9"/>
              <p:cNvSpPr>
                <a:spLocks noChangeShapeType="1"/>
              </p:cNvSpPr>
              <p:nvPr/>
            </p:nvSpPr>
            <p:spPr bwMode="auto">
              <a:xfrm>
                <a:off x="4150" y="1506"/>
                <a:ext cx="1" cy="194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2" name="Freeform 10"/>
              <p:cNvSpPr>
                <a:spLocks/>
              </p:cNvSpPr>
              <p:nvPr/>
            </p:nvSpPr>
            <p:spPr bwMode="auto">
              <a:xfrm>
                <a:off x="4120" y="1684"/>
                <a:ext cx="50" cy="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" y="39"/>
                  </a:cxn>
                  <a:cxn ang="0">
                    <a:pos x="50" y="0"/>
                  </a:cxn>
                  <a:cxn ang="0">
                    <a:pos x="0" y="0"/>
                  </a:cxn>
                </a:cxnLst>
                <a:rect l="0" t="0" r="r" b="b"/>
                <a:pathLst>
                  <a:path w="50" h="39">
                    <a:moveTo>
                      <a:pt x="0" y="0"/>
                    </a:moveTo>
                    <a:lnTo>
                      <a:pt x="30" y="39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691" y="1754"/>
              <a:ext cx="2044" cy="288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1261" y="1778"/>
              <a:ext cx="946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ПЕРВЫЙ ТИП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085" name="Rectangle 13"/>
            <p:cNvSpPr>
              <a:spLocks noChangeArrowheads="1"/>
            </p:cNvSpPr>
            <p:nvPr/>
          </p:nvSpPr>
          <p:spPr bwMode="auto">
            <a:xfrm>
              <a:off x="739" y="1902"/>
              <a:ext cx="1925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200" b="1">
                  <a:solidFill>
                    <a:srgbClr val="000000"/>
                  </a:solidFill>
                  <a:latin typeface="Times New Roman" pitchFamily="18" charset="0"/>
                </a:rPr>
                <a:t>(СУЖЕННЫЙ</a:t>
              </a:r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 – </a:t>
              </a:r>
              <a:r>
                <a:rPr lang="ru-RU" sz="900" b="1">
                  <a:solidFill>
                    <a:srgbClr val="000000"/>
                  </a:solidFill>
                  <a:latin typeface="Times New Roman" pitchFamily="18" charset="0"/>
                </a:rPr>
                <a:t>демографическая зима)</a:t>
              </a:r>
              <a:endParaRPr lang="ru-RU" sz="900" b="1">
                <a:latin typeface="Times New Roman" pitchFamily="18" charset="0"/>
              </a:endParaRPr>
            </a:p>
          </p:txBody>
        </p:sp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049" y="1754"/>
              <a:ext cx="2123" cy="288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669" y="1778"/>
              <a:ext cx="887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ВТОРОЙ ТИП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3098" y="1902"/>
              <a:ext cx="2054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100" b="1">
                  <a:solidFill>
                    <a:srgbClr val="000000"/>
                  </a:solidFill>
                  <a:latin typeface="Times New Roman" pitchFamily="18" charset="0"/>
                </a:rPr>
                <a:t> (РАСШИРЕННЫЙ</a:t>
              </a:r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 – </a:t>
              </a:r>
              <a:r>
                <a:rPr lang="ru-RU" sz="800" b="1">
                  <a:solidFill>
                    <a:srgbClr val="000000"/>
                  </a:solidFill>
                  <a:latin typeface="Times New Roman" pitchFamily="18" charset="0"/>
                </a:rPr>
                <a:t>демографическая весна</a:t>
              </a:r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089" name="Rectangle 17"/>
            <p:cNvSpPr>
              <a:spLocks noChangeArrowheads="1"/>
            </p:cNvSpPr>
            <p:nvPr/>
          </p:nvSpPr>
          <p:spPr bwMode="auto">
            <a:xfrm>
              <a:off x="887" y="2158"/>
              <a:ext cx="1523" cy="163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0" name="Rectangle 18"/>
            <p:cNvSpPr>
              <a:spLocks noChangeArrowheads="1"/>
            </p:cNvSpPr>
            <p:nvPr/>
          </p:nvSpPr>
          <p:spPr bwMode="auto">
            <a:xfrm>
              <a:off x="936" y="2182"/>
              <a:ext cx="1020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Характеристика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091" name="Rectangle 19"/>
            <p:cNvSpPr>
              <a:spLocks noChangeArrowheads="1"/>
            </p:cNvSpPr>
            <p:nvPr/>
          </p:nvSpPr>
          <p:spPr bwMode="auto">
            <a:xfrm>
              <a:off x="1958" y="2182"/>
              <a:ext cx="51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092" name="Rectangle 20"/>
            <p:cNvSpPr>
              <a:spLocks noChangeArrowheads="1"/>
            </p:cNvSpPr>
            <p:nvPr/>
          </p:nvSpPr>
          <p:spPr bwMode="auto">
            <a:xfrm>
              <a:off x="2009" y="2182"/>
              <a:ext cx="358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 типа: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093" name="Rectangle 21"/>
            <p:cNvSpPr>
              <a:spLocks noChangeArrowheads="1"/>
            </p:cNvSpPr>
            <p:nvPr/>
          </p:nvSpPr>
          <p:spPr bwMode="auto">
            <a:xfrm>
              <a:off x="966" y="1879"/>
              <a:ext cx="4009" cy="1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4" name="Rectangle 22"/>
            <p:cNvSpPr>
              <a:spLocks noChangeArrowheads="1"/>
            </p:cNvSpPr>
            <p:nvPr/>
          </p:nvSpPr>
          <p:spPr bwMode="auto">
            <a:xfrm>
              <a:off x="926" y="1164"/>
              <a:ext cx="4010" cy="342"/>
            </a:xfrm>
            <a:prstGeom prst="rect">
              <a:avLst/>
            </a:prstGeom>
            <a:solidFill>
              <a:srgbClr val="FFFF99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5" name="Rectangle 23"/>
            <p:cNvSpPr>
              <a:spLocks noChangeArrowheads="1"/>
            </p:cNvSpPr>
            <p:nvPr/>
          </p:nvSpPr>
          <p:spPr bwMode="auto">
            <a:xfrm>
              <a:off x="199" y="1219"/>
              <a:ext cx="4482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ru-RU" sz="2800">
                  <a:solidFill>
                    <a:srgbClr val="000000"/>
                  </a:solidFill>
                  <a:latin typeface="Times New Roman" pitchFamily="18" charset="0"/>
                </a:rPr>
                <a:t>                     </a:t>
              </a:r>
              <a:r>
                <a:rPr lang="ru-RU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ВОСПРОИЗВОДСТВО</a:t>
              </a:r>
              <a:endParaRPr lang="ru-RU" sz="1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3096" name="Group 24"/>
            <p:cNvGrpSpPr>
              <a:grpSpLocks/>
            </p:cNvGrpSpPr>
            <p:nvPr/>
          </p:nvGrpSpPr>
          <p:grpSpPr bwMode="auto">
            <a:xfrm>
              <a:off x="1605" y="2034"/>
              <a:ext cx="49" cy="124"/>
              <a:chOff x="1605" y="2034"/>
              <a:chExt cx="49" cy="124"/>
            </a:xfrm>
          </p:grpSpPr>
          <p:sp>
            <p:nvSpPr>
              <p:cNvPr id="3097" name="Line 25"/>
              <p:cNvSpPr>
                <a:spLocks noChangeShapeType="1"/>
              </p:cNvSpPr>
              <p:nvPr/>
            </p:nvSpPr>
            <p:spPr bwMode="auto">
              <a:xfrm>
                <a:off x="1634" y="2034"/>
                <a:ext cx="1" cy="10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8" name="Freeform 26"/>
              <p:cNvSpPr>
                <a:spLocks/>
              </p:cNvSpPr>
              <p:nvPr/>
            </p:nvSpPr>
            <p:spPr bwMode="auto">
              <a:xfrm>
                <a:off x="1605" y="2119"/>
                <a:ext cx="49" cy="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" y="39"/>
                  </a:cxn>
                  <a:cxn ang="0">
                    <a:pos x="49" y="0"/>
                  </a:cxn>
                  <a:cxn ang="0">
                    <a:pos x="0" y="0"/>
                  </a:cxn>
                </a:cxnLst>
                <a:rect l="0" t="0" r="r" b="b"/>
                <a:pathLst>
                  <a:path w="49" h="39">
                    <a:moveTo>
                      <a:pt x="0" y="0"/>
                    </a:moveTo>
                    <a:lnTo>
                      <a:pt x="29" y="39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99" name="Rectangle 27"/>
            <p:cNvSpPr>
              <a:spLocks noChangeArrowheads="1"/>
            </p:cNvSpPr>
            <p:nvPr/>
          </p:nvSpPr>
          <p:spPr bwMode="auto">
            <a:xfrm>
              <a:off x="3354" y="2158"/>
              <a:ext cx="1582" cy="163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Rectangle 28"/>
            <p:cNvSpPr>
              <a:spLocks noChangeArrowheads="1"/>
            </p:cNvSpPr>
            <p:nvPr/>
          </p:nvSpPr>
          <p:spPr bwMode="auto">
            <a:xfrm>
              <a:off x="3404" y="2189"/>
              <a:ext cx="1019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Характеристика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01" name="Rectangle 29"/>
            <p:cNvSpPr>
              <a:spLocks noChangeArrowheads="1"/>
            </p:cNvSpPr>
            <p:nvPr/>
          </p:nvSpPr>
          <p:spPr bwMode="auto">
            <a:xfrm>
              <a:off x="4426" y="2189"/>
              <a:ext cx="134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II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02" name="Rectangle 30"/>
            <p:cNvSpPr>
              <a:spLocks noChangeArrowheads="1"/>
            </p:cNvSpPr>
            <p:nvPr/>
          </p:nvSpPr>
          <p:spPr bwMode="auto">
            <a:xfrm>
              <a:off x="4553" y="2189"/>
              <a:ext cx="326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типа:</a:t>
              </a:r>
              <a:endParaRPr lang="ru-RU" sz="1200" b="1">
                <a:latin typeface="Times New Roman" pitchFamily="18" charset="0"/>
              </a:endParaRPr>
            </a:p>
          </p:txBody>
        </p:sp>
        <p:grpSp>
          <p:nvGrpSpPr>
            <p:cNvPr id="3103" name="Group 31"/>
            <p:cNvGrpSpPr>
              <a:grpSpLocks/>
            </p:cNvGrpSpPr>
            <p:nvPr/>
          </p:nvGrpSpPr>
          <p:grpSpPr bwMode="auto">
            <a:xfrm>
              <a:off x="4160" y="2034"/>
              <a:ext cx="49" cy="124"/>
              <a:chOff x="4160" y="2034"/>
              <a:chExt cx="49" cy="124"/>
            </a:xfrm>
          </p:grpSpPr>
          <p:sp>
            <p:nvSpPr>
              <p:cNvPr id="3104" name="Line 32"/>
              <p:cNvSpPr>
                <a:spLocks noChangeShapeType="1"/>
              </p:cNvSpPr>
              <p:nvPr/>
            </p:nvSpPr>
            <p:spPr bwMode="auto">
              <a:xfrm>
                <a:off x="4189" y="2034"/>
                <a:ext cx="1" cy="10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5" name="Freeform 33"/>
              <p:cNvSpPr>
                <a:spLocks/>
              </p:cNvSpPr>
              <p:nvPr/>
            </p:nvSpPr>
            <p:spPr bwMode="auto">
              <a:xfrm>
                <a:off x="4160" y="2119"/>
                <a:ext cx="49" cy="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" y="39"/>
                  </a:cxn>
                  <a:cxn ang="0">
                    <a:pos x="49" y="0"/>
                  </a:cxn>
                  <a:cxn ang="0">
                    <a:pos x="0" y="0"/>
                  </a:cxn>
                </a:cxnLst>
                <a:rect l="0" t="0" r="r" b="b"/>
                <a:pathLst>
                  <a:path w="49" h="39">
                    <a:moveTo>
                      <a:pt x="0" y="0"/>
                    </a:moveTo>
                    <a:lnTo>
                      <a:pt x="29" y="39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106" name="Rectangle 34"/>
            <p:cNvSpPr>
              <a:spLocks noChangeArrowheads="1"/>
            </p:cNvSpPr>
            <p:nvPr/>
          </p:nvSpPr>
          <p:spPr bwMode="auto">
            <a:xfrm>
              <a:off x="730" y="2523"/>
              <a:ext cx="973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7" name="Rectangle 35"/>
            <p:cNvSpPr>
              <a:spLocks noChangeArrowheads="1"/>
            </p:cNvSpPr>
            <p:nvPr/>
          </p:nvSpPr>
          <p:spPr bwMode="auto">
            <a:xfrm>
              <a:off x="779" y="2546"/>
              <a:ext cx="856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Рождаемость -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08" name="Rectangle 36"/>
            <p:cNvSpPr>
              <a:spLocks noChangeArrowheads="1"/>
            </p:cNvSpPr>
            <p:nvPr/>
          </p:nvSpPr>
          <p:spPr bwMode="auto">
            <a:xfrm>
              <a:off x="779" y="2670"/>
              <a:ext cx="790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Смертность -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09" name="Rectangle 37"/>
            <p:cNvSpPr>
              <a:spLocks noChangeArrowheads="1"/>
            </p:cNvSpPr>
            <p:nvPr/>
          </p:nvSpPr>
          <p:spPr bwMode="auto">
            <a:xfrm>
              <a:off x="779" y="2796"/>
              <a:ext cx="88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Естественный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10" name="Rectangle 38"/>
            <p:cNvSpPr>
              <a:spLocks noChangeArrowheads="1"/>
            </p:cNvSpPr>
            <p:nvPr/>
          </p:nvSpPr>
          <p:spPr bwMode="auto">
            <a:xfrm>
              <a:off x="779" y="2919"/>
              <a:ext cx="596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прирост -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11" name="Rectangle 39"/>
            <p:cNvSpPr>
              <a:spLocks noChangeArrowheads="1"/>
            </p:cNvSpPr>
            <p:nvPr/>
          </p:nvSpPr>
          <p:spPr bwMode="auto">
            <a:xfrm>
              <a:off x="1752" y="2500"/>
              <a:ext cx="747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2" name="Rectangle 40"/>
            <p:cNvSpPr>
              <a:spLocks noChangeArrowheads="1"/>
            </p:cNvSpPr>
            <p:nvPr/>
          </p:nvSpPr>
          <p:spPr bwMode="auto">
            <a:xfrm>
              <a:off x="1810" y="2523"/>
              <a:ext cx="643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невысокая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13" name="Rectangle 41"/>
            <p:cNvSpPr>
              <a:spLocks noChangeArrowheads="1"/>
            </p:cNvSpPr>
            <p:nvPr/>
          </p:nvSpPr>
          <p:spPr bwMode="auto">
            <a:xfrm>
              <a:off x="1723" y="2647"/>
              <a:ext cx="737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4" name="Rectangle 42"/>
            <p:cNvSpPr>
              <a:spLocks noChangeArrowheads="1"/>
            </p:cNvSpPr>
            <p:nvPr/>
          </p:nvSpPr>
          <p:spPr bwMode="auto">
            <a:xfrm>
              <a:off x="1771" y="2670"/>
              <a:ext cx="643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невысокая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15" name="Rectangle 43"/>
            <p:cNvSpPr>
              <a:spLocks noChangeArrowheads="1"/>
            </p:cNvSpPr>
            <p:nvPr/>
          </p:nvSpPr>
          <p:spPr bwMode="auto">
            <a:xfrm>
              <a:off x="1516" y="2896"/>
              <a:ext cx="143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6" name="Rectangle 44"/>
            <p:cNvSpPr>
              <a:spLocks noChangeArrowheads="1"/>
            </p:cNvSpPr>
            <p:nvPr/>
          </p:nvSpPr>
          <p:spPr bwMode="auto">
            <a:xfrm>
              <a:off x="1565" y="2919"/>
              <a:ext cx="1339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A50021"/>
                  </a:solidFill>
                  <a:latin typeface="Times New Roman" pitchFamily="18" charset="0"/>
                </a:rPr>
                <a:t>до 12 чел. на 1000 жит</a:t>
              </a:r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.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17" name="Rectangle 45"/>
            <p:cNvSpPr>
              <a:spLocks noChangeArrowheads="1"/>
            </p:cNvSpPr>
            <p:nvPr/>
          </p:nvSpPr>
          <p:spPr bwMode="auto">
            <a:xfrm>
              <a:off x="3098" y="2531"/>
              <a:ext cx="973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8" name="Rectangle 46"/>
            <p:cNvSpPr>
              <a:spLocks noChangeArrowheads="1"/>
            </p:cNvSpPr>
            <p:nvPr/>
          </p:nvSpPr>
          <p:spPr bwMode="auto">
            <a:xfrm>
              <a:off x="3146" y="2555"/>
              <a:ext cx="857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Рождаемость -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19" name="Rectangle 47"/>
            <p:cNvSpPr>
              <a:spLocks noChangeArrowheads="1"/>
            </p:cNvSpPr>
            <p:nvPr/>
          </p:nvSpPr>
          <p:spPr bwMode="auto">
            <a:xfrm>
              <a:off x="3146" y="2679"/>
              <a:ext cx="79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Смертность -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3146" y="2803"/>
              <a:ext cx="882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Естественный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21" name="Rectangle 49"/>
            <p:cNvSpPr>
              <a:spLocks noChangeArrowheads="1"/>
            </p:cNvSpPr>
            <p:nvPr/>
          </p:nvSpPr>
          <p:spPr bwMode="auto">
            <a:xfrm>
              <a:off x="3146" y="2927"/>
              <a:ext cx="596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прирост -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22" name="Rectangle 50"/>
            <p:cNvSpPr>
              <a:spLocks noChangeArrowheads="1"/>
            </p:cNvSpPr>
            <p:nvPr/>
          </p:nvSpPr>
          <p:spPr bwMode="auto">
            <a:xfrm>
              <a:off x="4219" y="2531"/>
              <a:ext cx="599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3" name="Rectangle 51"/>
            <p:cNvSpPr>
              <a:spLocks noChangeArrowheads="1"/>
            </p:cNvSpPr>
            <p:nvPr/>
          </p:nvSpPr>
          <p:spPr bwMode="auto">
            <a:xfrm>
              <a:off x="4269" y="2555"/>
              <a:ext cx="509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высокая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24" name="Rectangle 52"/>
            <p:cNvSpPr>
              <a:spLocks noChangeArrowheads="1"/>
            </p:cNvSpPr>
            <p:nvPr/>
          </p:nvSpPr>
          <p:spPr bwMode="auto">
            <a:xfrm>
              <a:off x="4199" y="2655"/>
              <a:ext cx="54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5" name="Rectangle 53"/>
            <p:cNvSpPr>
              <a:spLocks noChangeArrowheads="1"/>
            </p:cNvSpPr>
            <p:nvPr/>
          </p:nvSpPr>
          <p:spPr bwMode="auto">
            <a:xfrm>
              <a:off x="4248" y="2679"/>
              <a:ext cx="449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 низкая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26" name="Rectangle 54"/>
            <p:cNvSpPr>
              <a:spLocks noChangeArrowheads="1"/>
            </p:cNvSpPr>
            <p:nvPr/>
          </p:nvSpPr>
          <p:spPr bwMode="auto">
            <a:xfrm>
              <a:off x="3668" y="2904"/>
              <a:ext cx="170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7" name="Rectangle 55"/>
            <p:cNvSpPr>
              <a:spLocks noChangeArrowheads="1"/>
            </p:cNvSpPr>
            <p:nvPr/>
          </p:nvSpPr>
          <p:spPr bwMode="auto">
            <a:xfrm>
              <a:off x="3717" y="2927"/>
              <a:ext cx="1607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A50021"/>
                  </a:solidFill>
                  <a:latin typeface="Times New Roman" pitchFamily="18" charset="0"/>
                </a:rPr>
                <a:t>свыше 12 чел. на 1000 жит.</a:t>
              </a:r>
              <a:endParaRPr lang="ru-RU" sz="1200" b="1">
                <a:solidFill>
                  <a:srgbClr val="A50021"/>
                </a:solidFill>
                <a:latin typeface="Times New Roman" pitchFamily="18" charset="0"/>
              </a:endParaRPr>
            </a:p>
          </p:txBody>
        </p:sp>
        <p:sp>
          <p:nvSpPr>
            <p:cNvPr id="3128" name="Rectangle 56"/>
            <p:cNvSpPr>
              <a:spLocks noChangeArrowheads="1"/>
            </p:cNvSpPr>
            <p:nvPr/>
          </p:nvSpPr>
          <p:spPr bwMode="auto">
            <a:xfrm>
              <a:off x="691" y="3214"/>
              <a:ext cx="4491" cy="536"/>
            </a:xfrm>
            <a:prstGeom prst="rect">
              <a:avLst/>
            </a:prstGeom>
            <a:noFill/>
            <a:ln w="15875">
              <a:solidFill>
                <a:srgbClr val="FF66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9" name="Rectangle 57"/>
            <p:cNvSpPr>
              <a:spLocks noChangeArrowheads="1"/>
            </p:cNvSpPr>
            <p:nvPr/>
          </p:nvSpPr>
          <p:spPr bwMode="auto">
            <a:xfrm>
              <a:off x="741" y="3245"/>
              <a:ext cx="521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FF3300"/>
                  </a:solidFill>
                  <a:latin typeface="Times New Roman" pitchFamily="18" charset="0"/>
                </a:rPr>
                <a:t>Задание: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0" name="Rectangle 58"/>
            <p:cNvSpPr>
              <a:spLocks noChangeArrowheads="1"/>
            </p:cNvSpPr>
            <p:nvPr/>
          </p:nvSpPr>
          <p:spPr bwMode="auto">
            <a:xfrm>
              <a:off x="741" y="3371"/>
              <a:ext cx="1442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1. Откройте учебник на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1" name="Rectangle 59"/>
            <p:cNvSpPr>
              <a:spLocks noChangeArrowheads="1"/>
            </p:cNvSpPr>
            <p:nvPr/>
          </p:nvSpPr>
          <p:spPr bwMode="auto">
            <a:xfrm>
              <a:off x="2175" y="3371"/>
              <a:ext cx="196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стр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2" name="Rectangle 60"/>
            <p:cNvSpPr>
              <a:spLocks noChangeArrowheads="1"/>
            </p:cNvSpPr>
            <p:nvPr/>
          </p:nvSpPr>
          <p:spPr bwMode="auto">
            <a:xfrm>
              <a:off x="2371" y="3371"/>
              <a:ext cx="2762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. 49, карта №13 «Воспроизводство населения».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3" name="Rectangle 61"/>
            <p:cNvSpPr>
              <a:spLocks noChangeArrowheads="1"/>
            </p:cNvSpPr>
            <p:nvPr/>
          </p:nvSpPr>
          <p:spPr bwMode="auto">
            <a:xfrm>
              <a:off x="741" y="3492"/>
              <a:ext cx="3461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2. Проанализируйте карту: какие страны и регионы мира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4" name="Rectangle 62"/>
            <p:cNvSpPr>
              <a:spLocks noChangeArrowheads="1"/>
            </p:cNvSpPr>
            <p:nvPr/>
          </p:nvSpPr>
          <p:spPr bwMode="auto">
            <a:xfrm>
              <a:off x="741" y="3615"/>
              <a:ext cx="735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относятся к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5" name="Rectangle 63"/>
            <p:cNvSpPr>
              <a:spLocks noChangeArrowheads="1"/>
            </p:cNvSpPr>
            <p:nvPr/>
          </p:nvSpPr>
          <p:spPr bwMode="auto">
            <a:xfrm>
              <a:off x="1477" y="3615"/>
              <a:ext cx="83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I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6" name="Rectangle 64"/>
            <p:cNvSpPr>
              <a:spLocks noChangeArrowheads="1"/>
            </p:cNvSpPr>
            <p:nvPr/>
          </p:nvSpPr>
          <p:spPr bwMode="auto">
            <a:xfrm>
              <a:off x="1555" y="3615"/>
              <a:ext cx="906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типу, какие ко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7" name="Rectangle 65"/>
            <p:cNvSpPr>
              <a:spLocks noChangeArrowheads="1"/>
            </p:cNvSpPr>
            <p:nvPr/>
          </p:nvSpPr>
          <p:spPr bwMode="auto">
            <a:xfrm>
              <a:off x="2459" y="3615"/>
              <a:ext cx="134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II </a:t>
              </a:r>
              <a:endParaRPr lang="ru-RU" sz="1200" b="1">
                <a:latin typeface="Times New Roman" pitchFamily="18" charset="0"/>
              </a:endParaRPr>
            </a:p>
          </p:txBody>
        </p:sp>
        <p:sp>
          <p:nvSpPr>
            <p:cNvPr id="3138" name="Rectangle 66"/>
            <p:cNvSpPr>
              <a:spLocks noChangeArrowheads="1"/>
            </p:cNvSpPr>
            <p:nvPr/>
          </p:nvSpPr>
          <p:spPr bwMode="auto">
            <a:xfrm>
              <a:off x="2598" y="3615"/>
              <a:ext cx="1310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300" b="1">
                  <a:solidFill>
                    <a:srgbClr val="000000"/>
                  </a:solidFill>
                  <a:latin typeface="Times New Roman" pitchFamily="18" charset="0"/>
                </a:rPr>
                <a:t>типу, сделайте вывод.</a:t>
              </a:r>
              <a:endParaRPr lang="ru-RU" sz="1200" b="1">
                <a:latin typeface="Times New Roman" pitchFamily="18" charset="0"/>
              </a:endParaRPr>
            </a:p>
          </p:txBody>
        </p:sp>
      </p:grpSp>
      <p:sp>
        <p:nvSpPr>
          <p:cNvPr id="3139" name="Text Box 67"/>
          <p:cNvSpPr txBox="1">
            <a:spLocks noChangeArrowheads="1"/>
          </p:cNvSpPr>
          <p:nvPr/>
        </p:nvSpPr>
        <p:spPr bwMode="auto">
          <a:xfrm>
            <a:off x="5867400" y="333375"/>
            <a:ext cx="3203575" cy="15589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r>
              <a:rPr lang="ru-RU" b="1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 Рост численности населения зависит от характера воспроиз-водства.</a:t>
            </a:r>
          </a:p>
          <a:p>
            <a:pPr algn="just" eaLnBrk="0" hangingPunct="0"/>
            <a:r>
              <a:rPr lang="ru-RU" b="1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 В настоящее время выделяют два типа воспроизводства насе-ления (см. схему).</a:t>
            </a:r>
          </a:p>
        </p:txBody>
      </p:sp>
      <p:pic>
        <p:nvPicPr>
          <p:cNvPr id="3140" name="Picture 68" descr="воспризводство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73025" y="2781300"/>
            <a:ext cx="5867400" cy="40322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41" name="Text Box 69"/>
          <p:cNvSpPr txBox="1">
            <a:spLocks noChangeArrowheads="1"/>
          </p:cNvSpPr>
          <p:nvPr/>
        </p:nvSpPr>
        <p:spPr bwMode="auto">
          <a:xfrm>
            <a:off x="6064250" y="2949575"/>
            <a:ext cx="2828925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r>
              <a:rPr lang="ru-RU" sz="12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ЗАДАНИЕ.</a:t>
            </a:r>
            <a:r>
              <a:rPr lang="ru-RU" sz="1200" b="1">
                <a:latin typeface="Times New Roman" pitchFamily="18" charset="0"/>
              </a:rPr>
              <a:t> </a:t>
            </a:r>
          </a:p>
          <a:p>
            <a:pPr algn="just" eaLnBrk="0" hangingPunct="0"/>
            <a:r>
              <a:rPr lang="ru-RU" sz="2000" b="1">
                <a:latin typeface="Times New Roman" pitchFamily="18" charset="0"/>
              </a:rPr>
              <a:t>Рассмотрите карту. </a:t>
            </a:r>
          </a:p>
          <a:p>
            <a:pPr algn="just" eaLnBrk="0" hangingPunct="0"/>
            <a:r>
              <a:rPr lang="ru-RU" sz="2000" b="1">
                <a:latin typeface="Times New Roman" pitchFamily="18" charset="0"/>
              </a:rPr>
              <a:t>    В каких регионах мира получил распространение </a:t>
            </a:r>
            <a:r>
              <a:rPr lang="en-US" sz="2000" b="1">
                <a:latin typeface="Times New Roman" pitchFamily="18" charset="0"/>
              </a:rPr>
              <a:t>I</a:t>
            </a:r>
            <a:r>
              <a:rPr lang="ru-RU" sz="2000" b="1">
                <a:latin typeface="Times New Roman" pitchFamily="18" charset="0"/>
              </a:rPr>
              <a:t> тип воспроизводства, </a:t>
            </a:r>
          </a:p>
          <a:p>
            <a:pPr algn="just" eaLnBrk="0" hangingPunct="0"/>
            <a:r>
              <a:rPr lang="ru-RU" sz="2000" b="1">
                <a:latin typeface="Times New Roman" pitchFamily="18" charset="0"/>
              </a:rPr>
              <a:t>а в каких – </a:t>
            </a:r>
            <a:r>
              <a:rPr lang="en-US" sz="2000" b="1">
                <a:latin typeface="Times New Roman" pitchFamily="18" charset="0"/>
              </a:rPr>
              <a:t>II</a:t>
            </a:r>
            <a:r>
              <a:rPr lang="ru-RU" sz="2000" b="1">
                <a:latin typeface="Times New Roman" pitchFamily="18" charset="0"/>
              </a:rPr>
              <a:t> тип.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533400" y="188913"/>
            <a:ext cx="8278813" cy="719137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Типы воспроизводства населения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25488" y="1889125"/>
            <a:ext cx="3148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u="sng">
                <a:solidFill>
                  <a:srgbClr val="A50021"/>
                </a:solidFill>
              </a:rPr>
              <a:t>I. </a:t>
            </a:r>
            <a:r>
              <a:rPr lang="ru-RU" sz="2000" b="1" i="1" u="sng">
                <a:solidFill>
                  <a:srgbClr val="A50021"/>
                </a:solidFill>
              </a:rPr>
              <a:t>Демографический</a:t>
            </a:r>
            <a:r>
              <a:rPr lang="ru-RU" sz="1800" b="1" u="sng">
                <a:solidFill>
                  <a:srgbClr val="A50021"/>
                </a:solidFill>
              </a:rPr>
              <a:t> </a:t>
            </a:r>
            <a:r>
              <a:rPr lang="ru-RU" sz="2000" b="1" i="1" u="sng">
                <a:solidFill>
                  <a:srgbClr val="A50021"/>
                </a:solidFill>
              </a:rPr>
              <a:t>кризис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105400" y="1965325"/>
            <a:ext cx="3313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u="sng">
                <a:solidFill>
                  <a:srgbClr val="A50021"/>
                </a:solidFill>
              </a:rPr>
              <a:t>II. </a:t>
            </a:r>
            <a:r>
              <a:rPr lang="ru-RU" sz="2000" b="1" i="1" u="sng">
                <a:solidFill>
                  <a:srgbClr val="A50021"/>
                </a:solidFill>
              </a:rPr>
              <a:t>Демографический</a:t>
            </a:r>
            <a:r>
              <a:rPr lang="ru-RU" sz="2000" b="1" i="1">
                <a:solidFill>
                  <a:srgbClr val="A50021"/>
                </a:solidFill>
              </a:rPr>
              <a:t> </a:t>
            </a:r>
            <a:r>
              <a:rPr lang="ru-RU" sz="2000" b="1" i="1" u="sng">
                <a:solidFill>
                  <a:srgbClr val="A50021"/>
                </a:solidFill>
              </a:rPr>
              <a:t>взрыв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5800" y="5105400"/>
            <a:ext cx="3240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chemeClr val="accent2"/>
                </a:solidFill>
              </a:rPr>
              <a:t>Экономически развитые страны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148263" y="5272088"/>
            <a:ext cx="3313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FF0000"/>
                </a:solidFill>
              </a:rPr>
              <a:t>Развивающиеся страны</a:t>
            </a:r>
          </a:p>
        </p:txBody>
      </p:sp>
      <p:pic>
        <p:nvPicPr>
          <p:cNvPr id="7175" name="Picture 7" descr="fredmargaret1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 l="702" b="16705"/>
          <a:stretch>
            <a:fillRect/>
          </a:stretch>
        </p:blipFill>
        <p:spPr bwMode="auto">
          <a:xfrm>
            <a:off x="1228725" y="2743200"/>
            <a:ext cx="2087563" cy="2279650"/>
          </a:xfrm>
          <a:prstGeom prst="rect">
            <a:avLst/>
          </a:prstGeom>
          <a:noFill/>
        </p:spPr>
      </p:pic>
      <p:pic>
        <p:nvPicPr>
          <p:cNvPr id="7176" name="Picture 8" descr="health20010426negry"/>
          <p:cNvPicPr>
            <a:picLocks noChangeAspect="1" noChangeArrowheads="1"/>
          </p:cNvPicPr>
          <p:nvPr/>
        </p:nvPicPr>
        <p:blipFill>
          <a:blip r:embed="rId3">
            <a:lum bright="12000" contrast="24000"/>
          </a:blip>
          <a:srcRect/>
          <a:stretch>
            <a:fillRect/>
          </a:stretch>
        </p:blipFill>
        <p:spPr bwMode="auto">
          <a:xfrm>
            <a:off x="5486400" y="2882900"/>
            <a:ext cx="2447925" cy="1993900"/>
          </a:xfrm>
          <a:prstGeom prst="rect">
            <a:avLst/>
          </a:prstGeom>
          <a:noFill/>
        </p:spPr>
      </p:pic>
      <p:sp>
        <p:nvSpPr>
          <p:cNvPr id="7177" name="AutoShape 9"/>
          <p:cNvSpPr>
            <a:spLocks noChangeArrowheads="1"/>
          </p:cNvSpPr>
          <p:nvPr/>
        </p:nvSpPr>
        <p:spPr bwMode="auto">
          <a:xfrm rot="18992076">
            <a:off x="3200400" y="1219200"/>
            <a:ext cx="838200" cy="457200"/>
          </a:xfrm>
          <a:prstGeom prst="leftArrow">
            <a:avLst>
              <a:gd name="adj1" fmla="val 50000"/>
              <a:gd name="adj2" fmla="val 48957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 rot="2640110" flipH="1">
            <a:off x="4876800" y="1219200"/>
            <a:ext cx="838200" cy="457200"/>
          </a:xfrm>
          <a:prstGeom prst="leftArrow">
            <a:avLst>
              <a:gd name="adj1" fmla="val 50000"/>
              <a:gd name="adj2" fmla="val 48957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  <p:bldP spid="7173" grpId="0" autoUpdateAnimBg="0"/>
      <p:bldP spid="7174" grpId="0" autoUpdateAnimBg="0"/>
      <p:bldP spid="7177" grpId="0" animBg="1"/>
      <p:bldP spid="71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667000" y="1176338"/>
            <a:ext cx="3816350" cy="576262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A50021"/>
                </a:solidFill>
              </a:rPr>
              <a:t>Демографический кризис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295400" y="2060575"/>
            <a:ext cx="6553200" cy="2232025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Низкие показатели рождаемости, смертности и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 естественного прироста.</a:t>
            </a:r>
          </a:p>
          <a:p>
            <a:pPr algn="ctr"/>
            <a:endParaRPr lang="ru-RU" sz="1800" b="1">
              <a:solidFill>
                <a:srgbClr val="A50021"/>
              </a:solidFill>
            </a:endParaRP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Стабилизация численности населения.</a:t>
            </a:r>
          </a:p>
          <a:p>
            <a:pPr algn="ctr"/>
            <a:endParaRPr lang="ru-RU" sz="1800" b="1">
              <a:solidFill>
                <a:srgbClr val="A50021"/>
              </a:solidFill>
            </a:endParaRP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«Старение» населения (т.е. увеличение доли пожилых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людей в общей численности населения).</a:t>
            </a:r>
          </a:p>
          <a:p>
            <a:pPr algn="ctr"/>
            <a:endParaRPr lang="ru-RU" sz="1800">
              <a:solidFill>
                <a:srgbClr val="A50021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116013" y="4652963"/>
            <a:ext cx="6696075" cy="720725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«Формула воспроизводства» населения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10 – </a:t>
            </a:r>
            <a:r>
              <a:rPr lang="en-US" sz="1800" b="1">
                <a:solidFill>
                  <a:srgbClr val="A50021"/>
                </a:solidFill>
              </a:rPr>
              <a:t>10</a:t>
            </a:r>
            <a:r>
              <a:rPr lang="ru-RU" sz="1800" b="1">
                <a:solidFill>
                  <a:srgbClr val="A50021"/>
                </a:solidFill>
              </a:rPr>
              <a:t> = 0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11188" y="5805488"/>
            <a:ext cx="7561262" cy="719137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Характерен для стран Зарубежной Европы, СНГ, Северной 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Америки, Австралии и Японии</a:t>
            </a:r>
            <a:r>
              <a:rPr lang="ru-RU" sz="1800"/>
              <a:t>.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4419600" y="1773238"/>
            <a:ext cx="0" cy="287337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4427538" y="4292600"/>
            <a:ext cx="0" cy="360363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4427538" y="5373688"/>
            <a:ext cx="0" cy="43180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1" name="WordArt 9"/>
          <p:cNvSpPr>
            <a:spLocks noChangeArrowheads="1" noChangeShapeType="1" noTextEdit="1"/>
          </p:cNvSpPr>
          <p:nvPr/>
        </p:nvSpPr>
        <p:spPr bwMode="auto">
          <a:xfrm>
            <a:off x="533400" y="188913"/>
            <a:ext cx="8278813" cy="719137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I </a:t>
            </a:r>
            <a:r>
              <a:rPr lang="ru-RU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тип воспроизводства населения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 autoUpdateAnimBg="0"/>
      <p:bldP spid="8195" grpId="0" animBg="1" autoUpdateAnimBg="0"/>
      <p:bldP spid="8196" grpId="0" animBg="1" autoUpdateAnimBg="0"/>
      <p:bldP spid="8197" grpId="0" animBg="1" autoUpdateAnimBg="0"/>
      <p:bldP spid="8198" grpId="0" animBg="1"/>
      <p:bldP spid="8199" grpId="0" animBg="1"/>
      <p:bldP spid="820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Проблемы, связанные с низким темпами прироста населения: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9800"/>
            <a:ext cx="9144000" cy="4114800"/>
          </a:xfrm>
        </p:spPr>
        <p:txBody>
          <a:bodyPr/>
          <a:lstStyle/>
          <a:p>
            <a:r>
              <a:rPr lang="ru-RU"/>
              <a:t>Уменьшение численности населения;</a:t>
            </a:r>
          </a:p>
          <a:p>
            <a:r>
              <a:rPr lang="ru-RU"/>
              <a:t>Нехватка трудовых ресурсов;</a:t>
            </a:r>
          </a:p>
          <a:p>
            <a:r>
              <a:rPr lang="ru-RU"/>
              <a:t>Рост числа пожилого населения;</a:t>
            </a:r>
          </a:p>
          <a:p>
            <a:r>
              <a:rPr lang="ru-RU"/>
              <a:t>Большой приток мигрантов;</a:t>
            </a:r>
          </a:p>
          <a:p>
            <a:r>
              <a:rPr lang="ru-RU"/>
              <a:t>Увеличение возраста выхода на пенсию.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667000" y="1176338"/>
            <a:ext cx="3816350" cy="576262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A50021"/>
                </a:solidFill>
              </a:rPr>
              <a:t>Демографический взрыв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62000" y="2060575"/>
            <a:ext cx="7848600" cy="2206625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Высокий естественный прирост за счет высокой рождаемости и 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относительно низкие показатели смертности.</a:t>
            </a:r>
          </a:p>
          <a:p>
            <a:pPr algn="ctr"/>
            <a:endParaRPr lang="ru-RU" sz="1800" b="1">
              <a:solidFill>
                <a:srgbClr val="A50021"/>
              </a:solidFill>
            </a:endParaRP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Постоянное увеличение численности населения.</a:t>
            </a:r>
          </a:p>
          <a:p>
            <a:pPr algn="ctr"/>
            <a:endParaRPr lang="ru-RU" sz="1800" b="1">
              <a:solidFill>
                <a:srgbClr val="A50021"/>
              </a:solidFill>
            </a:endParaRP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Большая доля людей молодого возраста в общей численности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населения</a:t>
            </a:r>
            <a:r>
              <a:rPr lang="ru-RU" sz="1800">
                <a:solidFill>
                  <a:srgbClr val="A50021"/>
                </a:solidFill>
              </a:rPr>
              <a:t>.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116013" y="4652963"/>
            <a:ext cx="6696075" cy="720725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«Формула воспроизводства» населения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27 – 9 = 18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143000" y="5805488"/>
            <a:ext cx="6553200" cy="719137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Характерен для стран Африки, Латинской Америки и 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Зарубежной Азии.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4419600" y="1773238"/>
            <a:ext cx="0" cy="287337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4427538" y="4292600"/>
            <a:ext cx="0" cy="360363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4427538" y="5373688"/>
            <a:ext cx="0" cy="43180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5" name="WordArt 9"/>
          <p:cNvSpPr>
            <a:spLocks noChangeArrowheads="1" noChangeShapeType="1" noTextEdit="1"/>
          </p:cNvSpPr>
          <p:nvPr/>
        </p:nvSpPr>
        <p:spPr bwMode="auto">
          <a:xfrm>
            <a:off x="533400" y="188913"/>
            <a:ext cx="8278813" cy="719137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II </a:t>
            </a:r>
            <a:r>
              <a:rPr lang="ru-RU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тип воспроизводства населения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 autoUpdateAnimBg="0"/>
      <p:bldP spid="9219" grpId="0" animBg="1" autoUpdateAnimBg="0"/>
      <p:bldP spid="9220" grpId="0" animBg="1" autoUpdateAnimBg="0"/>
      <p:bldP spid="9221" grpId="0" animBg="1" autoUpdateAnimBg="0"/>
      <p:bldP spid="9222" grpId="0" animBg="1"/>
      <p:bldP spid="9223" grpId="0" animBg="1"/>
      <p:bldP spid="92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Проблемы, связанные с высокими темпами прироста населения: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4495800"/>
          </a:xfrm>
        </p:spPr>
        <p:txBody>
          <a:bodyPr/>
          <a:lstStyle/>
          <a:p>
            <a:r>
              <a:rPr lang="ru-RU"/>
              <a:t>Продовольственная </a:t>
            </a:r>
            <a:r>
              <a:rPr lang="ru-RU" sz="2400"/>
              <a:t>(в мире недоедают 500 млн. чел.)</a:t>
            </a:r>
            <a:r>
              <a:rPr lang="ru-RU"/>
              <a:t>;</a:t>
            </a:r>
          </a:p>
          <a:p>
            <a:r>
              <a:rPr lang="ru-RU"/>
              <a:t>Истощение земель;</a:t>
            </a:r>
          </a:p>
          <a:p>
            <a:r>
              <a:rPr lang="ru-RU"/>
              <a:t>Сведение лесов </a:t>
            </a:r>
            <a:r>
              <a:rPr lang="ru-RU" sz="2400"/>
              <a:t>(на топливо и на расширение пахотных земель)</a:t>
            </a:r>
            <a:r>
              <a:rPr lang="ru-RU"/>
              <a:t>;</a:t>
            </a:r>
          </a:p>
          <a:p>
            <a:r>
              <a:rPr lang="ru-RU"/>
              <a:t>Загрязнение окружающей среды </a:t>
            </a:r>
            <a:r>
              <a:rPr lang="ru-RU" sz="2400"/>
              <a:t>(рост урбанизации =</a:t>
            </a:r>
            <a:r>
              <a:rPr lang="en-US" sz="2400"/>
              <a:t>&gt;</a:t>
            </a:r>
            <a:r>
              <a:rPr lang="ru-RU" sz="2400"/>
              <a:t> рост свалок, трущобы, рост потребности в бытовом обслуживании)</a:t>
            </a:r>
          </a:p>
          <a:p>
            <a:r>
              <a:rPr lang="ru-RU"/>
              <a:t>Проблема нехватки чистой воды и т.д.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"/>
          <p:cNvSpPr>
            <a:spLocks noChangeArrowheads="1" noChangeShapeType="1" noTextEdit="1"/>
          </p:cNvSpPr>
          <p:nvPr/>
        </p:nvSpPr>
        <p:spPr bwMode="auto">
          <a:xfrm>
            <a:off x="179388" y="115888"/>
            <a:ext cx="86407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Arial"/>
                <a:cs typeface="Arial"/>
              </a:rPr>
              <a:t>Причины, вызывающие разные</a:t>
            </a:r>
          </a:p>
          <a:p>
            <a:pPr algn="ctr"/>
            <a:r>
              <a:rPr lang="ru-RU" sz="24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Arial"/>
                <a:cs typeface="Arial"/>
              </a:rPr>
              <a:t>типы воспроизводства населения.</a:t>
            </a:r>
          </a:p>
        </p:txBody>
      </p:sp>
      <p:pic>
        <p:nvPicPr>
          <p:cNvPr id="4099" name="Picture 3" descr="половозрастные пирамид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908050"/>
            <a:ext cx="5472113" cy="237648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5795963" y="1125538"/>
            <a:ext cx="3168650" cy="2303462"/>
          </a:xfrm>
          <a:prstGeom prst="wedgeRectCallout">
            <a:avLst>
              <a:gd name="adj1" fmla="val -78958"/>
              <a:gd name="adj2" fmla="val -40282"/>
            </a:avLst>
          </a:prstGeom>
          <a:solidFill>
            <a:srgbClr val="FFCCFF">
              <a:alpha val="39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/>
            <a:r>
              <a:rPr lang="ru-RU" sz="1900" b="1">
                <a:latin typeface="Times New Roman" pitchFamily="18" charset="0"/>
              </a:rPr>
              <a:t>    На рисунке показаны половозрастные пирами-ды для развивающихся и развитых стран. Длина каждой полосы соответ-ствует указанному коли-честву людей.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042988" y="1023938"/>
            <a:ext cx="1611312" cy="244475"/>
          </a:xfrm>
          <a:prstGeom prst="rect">
            <a:avLst/>
          </a:prstGeom>
          <a:solidFill>
            <a:schemeClr val="bg1">
              <a:alpha val="37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1000" b="1">
                <a:latin typeface="Times New Roman" pitchFamily="18" charset="0"/>
              </a:rPr>
              <a:t>РАСШИРЕННЫЙ ТИП 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906838" y="1023938"/>
            <a:ext cx="1312862" cy="244475"/>
          </a:xfrm>
          <a:prstGeom prst="rect">
            <a:avLst/>
          </a:prstGeom>
          <a:solidFill>
            <a:schemeClr val="bg1">
              <a:alpha val="4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1000" b="1">
                <a:latin typeface="Times New Roman" pitchFamily="18" charset="0"/>
              </a:rPr>
              <a:t>СУЖЕННЫЙ ТИП</a:t>
            </a:r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107950" y="3213100"/>
            <a:ext cx="1285875" cy="431800"/>
            <a:chOff x="158" y="2251"/>
            <a:chExt cx="810" cy="272"/>
          </a:xfrm>
        </p:grpSpPr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158" y="2251"/>
              <a:ext cx="227" cy="13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158" y="2387"/>
              <a:ext cx="227" cy="1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6" name="Text Box 10"/>
            <p:cNvSpPr txBox="1">
              <a:spLocks noChangeArrowheads="1"/>
            </p:cNvSpPr>
            <p:nvPr/>
          </p:nvSpPr>
          <p:spPr bwMode="auto">
            <a:xfrm>
              <a:off x="367" y="2266"/>
              <a:ext cx="6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1000" b="1">
                  <a:latin typeface="Times New Roman" pitchFamily="18" charset="0"/>
                </a:rPr>
                <a:t>МУЖЧИНЫ</a:t>
              </a:r>
            </a:p>
            <a:p>
              <a:pPr eaLnBrk="0" hangingPunct="0"/>
              <a:r>
                <a:rPr lang="ru-RU" sz="1000" b="1">
                  <a:latin typeface="Times New Roman" pitchFamily="18" charset="0"/>
                </a:rPr>
                <a:t>ЖЕНЩИНЫ</a:t>
              </a:r>
            </a:p>
          </p:txBody>
        </p:sp>
      </p:grpSp>
      <p:graphicFrame>
        <p:nvGraphicFramePr>
          <p:cNvPr id="4119" name="Group 23"/>
          <p:cNvGraphicFramePr>
            <a:graphicFrameLocks noGrp="1"/>
          </p:cNvGraphicFramePr>
          <p:nvPr/>
        </p:nvGraphicFramePr>
        <p:xfrm>
          <a:off x="179388" y="3644900"/>
          <a:ext cx="8856662" cy="3163888"/>
        </p:xfrm>
        <a:graphic>
          <a:graphicData uri="http://schemas.openxmlformats.org/drawingml/2006/table">
            <a:tbl>
              <a:tblPr/>
              <a:tblGrid>
                <a:gridCol w="4429125"/>
                <a:gridCol w="4427537"/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ПРИЧИНЫ, ВЫЗЫВАЮЩИЕ НЕВЫСОКИЕ ПОКАЗАТЕЛИ РОЖДАЕМОСТИ </a:t>
                      </a:r>
                      <a:r>
                        <a:rPr kumimoji="0" lang="ru-RU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(</a:t>
                      </a: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I </a:t>
                      </a:r>
                      <a:r>
                        <a:rPr kumimoji="0" lang="ru-RU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 тип)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ПРИЧИНЫ, ВЫЗЫВАЮЩИЕ ВЫСОКИЕ ПОКАЗАТЕЛИ РОЖДАЕМОСТИ </a:t>
                      </a:r>
                      <a:r>
                        <a:rPr kumimoji="0" lang="ru-RU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(</a:t>
                      </a: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II</a:t>
                      </a:r>
                      <a:r>
                        <a:rPr kumimoji="0" lang="ru-RU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</a:rPr>
                        <a:t> тип)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высокий уровень социально-экономического развития;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высокий уровень урбанизации (в сельской местности рождаемость выше, в городах - ниже);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изменение статуса женщин, эмансипация и появление новой системы ценностей;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увеличение доли старших возрастов - старение нации;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производственный травматизм.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низкий уровень развития экономики, с преоб-ладанием сельского хозяйства;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невысокий уровень урбанизации (в селе рож-даемость выше);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своеобразный общественный уклад, рели-гиозные обычаи, поощряющие многодетность;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подневольное положение женщин, ранние браки;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использование достижений современной медицины для борьбы с эпидемическими заболеваниями;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запреты по планированию семьи в мусуль-манских странах.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ru-RU">
                <a:solidFill>
                  <a:schemeClr val="accent2"/>
                </a:solidFill>
              </a:rPr>
              <a:t>-  </a:t>
            </a:r>
            <a:r>
              <a:rPr lang="ru-RU" b="1">
                <a:solidFill>
                  <a:schemeClr val="accent2"/>
                </a:solidFill>
              </a:rPr>
              <a:t>система мер, предпринимаемых государством для воздействия на процесс воспроизводства населения</a:t>
            </a:r>
          </a:p>
          <a:p>
            <a:r>
              <a:rPr lang="ru-RU" b="1">
                <a:solidFill>
                  <a:srgbClr val="A50021"/>
                </a:solidFill>
              </a:rPr>
              <a:t>экономические</a:t>
            </a:r>
          </a:p>
          <a:p>
            <a:r>
              <a:rPr lang="ru-RU" b="1">
                <a:solidFill>
                  <a:srgbClr val="A50021"/>
                </a:solidFill>
              </a:rPr>
              <a:t>административные</a:t>
            </a:r>
          </a:p>
          <a:p>
            <a:r>
              <a:rPr lang="ru-RU" b="1">
                <a:solidFill>
                  <a:srgbClr val="A50021"/>
                </a:solidFill>
              </a:rPr>
              <a:t>пропагандистские</a:t>
            </a:r>
          </a:p>
        </p:txBody>
      </p:sp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1476375" y="765175"/>
            <a:ext cx="6048375" cy="792163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2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Демографическая политика</a:t>
            </a:r>
          </a:p>
        </p:txBody>
      </p:sp>
      <p:pic>
        <p:nvPicPr>
          <p:cNvPr id="10245" name="Picture 5" descr="tha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7263" y="3213100"/>
            <a:ext cx="4268787" cy="32019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95288" y="260350"/>
            <a:ext cx="4105275" cy="360363"/>
          </a:xfrm>
          <a:prstGeom prst="rect">
            <a:avLst/>
          </a:prstGeom>
          <a:noFill/>
          <a:ln w="28575" algn="ctr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chemeClr val="accent2"/>
                </a:solidFill>
              </a:rPr>
              <a:t>Экономически развитые страны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787900" y="260350"/>
            <a:ext cx="4105275" cy="360363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Развивающиеся страны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292725" y="836613"/>
            <a:ext cx="2952750" cy="360362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Высокая рождаемость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827088" y="836613"/>
            <a:ext cx="3095625" cy="360362"/>
          </a:xfrm>
          <a:prstGeom prst="rect">
            <a:avLst/>
          </a:prstGeom>
          <a:noFill/>
          <a:ln w="28575" algn="ctr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chemeClr val="accent2"/>
                </a:solidFill>
              </a:rPr>
              <a:t>Низкая рождаемость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827088" y="1412875"/>
            <a:ext cx="3024187" cy="360363"/>
          </a:xfrm>
          <a:prstGeom prst="rect">
            <a:avLst/>
          </a:prstGeom>
          <a:noFill/>
          <a:ln w="28575" algn="ctr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chemeClr val="accent2"/>
                </a:solidFill>
              </a:rPr>
              <a:t>«старение нации»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219700" y="1412875"/>
            <a:ext cx="3240088" cy="360363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A50021"/>
                </a:solidFill>
              </a:rPr>
              <a:t>«демографический взрыв»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835150" y="1916113"/>
            <a:ext cx="4824413" cy="576262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Демографическая политика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323850" y="3068638"/>
            <a:ext cx="4032250" cy="504825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Стимулирование рождаемости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572000" y="3068638"/>
            <a:ext cx="3960813" cy="504825"/>
          </a:xfrm>
          <a:prstGeom prst="rect">
            <a:avLst/>
          </a:prstGeom>
          <a:noFill/>
          <a:ln w="28575" algn="ctr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A50021"/>
                </a:solidFill>
              </a:rPr>
              <a:t>Снижение рождаемости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468313" y="3881438"/>
            <a:ext cx="3527425" cy="2519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chemeClr val="accent2"/>
                </a:solidFill>
              </a:rPr>
              <a:t>выплата пособий</a:t>
            </a:r>
          </a:p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chemeClr val="accent2"/>
                </a:solidFill>
              </a:rPr>
              <a:t>льготы многодетным 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chemeClr val="accent2"/>
                </a:solidFill>
              </a:rPr>
              <a:t>семьям и молодоженам</a:t>
            </a:r>
          </a:p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chemeClr val="accent2"/>
                </a:solidFill>
              </a:rPr>
              <a:t>половое воспитание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chemeClr val="accent2"/>
                </a:solidFill>
              </a:rPr>
              <a:t>молодёжи</a:t>
            </a:r>
          </a:p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chemeClr val="accent2"/>
                </a:solidFill>
              </a:rPr>
              <a:t>устройство детей в 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chemeClr val="accent2"/>
                </a:solidFill>
              </a:rPr>
              <a:t>детские учреждения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5003800" y="3886200"/>
            <a:ext cx="3313113" cy="2652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rgbClr val="A50021"/>
                </a:solidFill>
              </a:rPr>
              <a:t>регулирование возраста 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rgbClr val="A50021"/>
                </a:solidFill>
              </a:rPr>
              <a:t>вступления в брак</a:t>
            </a:r>
          </a:p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rgbClr val="A50021"/>
                </a:solidFill>
              </a:rPr>
              <a:t>системы штрафов</a:t>
            </a:r>
          </a:p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rgbClr val="A50021"/>
                </a:solidFill>
              </a:rPr>
              <a:t>получение разрешения</a:t>
            </a:r>
          </a:p>
          <a:p>
            <a:pPr>
              <a:buFont typeface="Wingdings" pitchFamily="2" charset="2"/>
              <a:buNone/>
            </a:pPr>
            <a:r>
              <a:rPr lang="ru-RU" sz="1800" b="1">
                <a:solidFill>
                  <a:srgbClr val="A50021"/>
                </a:solidFill>
              </a:rPr>
              <a:t>на рождение ребёнка</a:t>
            </a:r>
          </a:p>
          <a:p>
            <a:pPr>
              <a:buFont typeface="Wingdings" pitchFamily="2" charset="2"/>
              <a:buChar char="Ø"/>
            </a:pPr>
            <a:r>
              <a:rPr lang="ru-RU" sz="1800" b="1">
                <a:solidFill>
                  <a:srgbClr val="A50021"/>
                </a:solidFill>
              </a:rPr>
              <a:t>пропагандистские меры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(в Китае – лозунг «Одна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семья – один ребёнок»)</a:t>
            </a: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2051050" y="2492375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6443663" y="2492375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2051050" y="3573463"/>
            <a:ext cx="0" cy="5413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6443663" y="3573463"/>
            <a:ext cx="0" cy="465137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11267" grpId="0" animBg="1" autoUpdateAnimBg="0"/>
      <p:bldP spid="11268" grpId="0" animBg="1" autoUpdateAnimBg="0"/>
      <p:bldP spid="11269" grpId="0" animBg="1" autoUpdateAnimBg="0"/>
      <p:bldP spid="11270" grpId="0" animBg="1" autoUpdateAnimBg="0"/>
      <p:bldP spid="11271" grpId="0" animBg="1" autoUpdateAnimBg="0"/>
      <p:bldP spid="11272" grpId="0" animBg="1" autoUpdateAnimBg="0"/>
      <p:bldP spid="11273" grpId="0" animBg="1" autoUpdateAnimBg="0"/>
      <p:bldP spid="11274" grpId="0" animBg="1" autoUpdateAnimBg="0"/>
      <p:bldP spid="11275" grpId="0" autoUpdateAnimBg="0"/>
      <p:bldP spid="11276" grpId="0" autoUpdateAnimBg="0"/>
      <p:bldP spid="11277" grpId="0" animBg="1"/>
      <p:bldP spid="11278" grpId="0" animBg="1"/>
      <p:bldP spid="11279" grpId="0" animBg="1"/>
      <p:bldP spid="1128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gl3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Демографическая политика в высокоразвитых странах: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/>
              <a:t>пособие при рождении на каждого ребенка;</a:t>
            </a:r>
          </a:p>
          <a:p>
            <a:pPr>
              <a:lnSpc>
                <a:spcPct val="80000"/>
              </a:lnSpc>
            </a:pPr>
            <a:r>
              <a:rPr lang="ru-RU" sz="2400" b="1"/>
              <a:t>ежемесячные пособия на детей;</a:t>
            </a:r>
          </a:p>
          <a:p>
            <a:pPr>
              <a:lnSpc>
                <a:spcPct val="80000"/>
              </a:lnSpc>
            </a:pPr>
            <a:r>
              <a:rPr lang="ru-RU" sz="2400" b="1"/>
              <a:t>оплачиваемые декретные отпуска;</a:t>
            </a:r>
          </a:p>
          <a:p>
            <a:pPr>
              <a:lnSpc>
                <a:spcPct val="80000"/>
              </a:lnSpc>
            </a:pPr>
            <a:r>
              <a:rPr lang="ru-RU" sz="2400" b="1"/>
              <a:t>льготы многодетным семьям и молодоженам при распределении жилья;</a:t>
            </a:r>
          </a:p>
          <a:p>
            <a:pPr>
              <a:lnSpc>
                <a:spcPct val="80000"/>
              </a:lnSpc>
            </a:pPr>
            <a:r>
              <a:rPr lang="ru-RU" sz="2400" b="1"/>
              <a:t>расширение детских дошкольных учреждений;</a:t>
            </a:r>
          </a:p>
          <a:p>
            <a:pPr>
              <a:lnSpc>
                <a:spcPct val="80000"/>
              </a:lnSpc>
            </a:pPr>
            <a:r>
              <a:rPr lang="ru-RU" sz="2400" b="1"/>
              <a:t>изменение возраста регистрации браков;</a:t>
            </a:r>
          </a:p>
          <a:p>
            <a:pPr>
              <a:lnSpc>
                <a:spcPct val="80000"/>
              </a:lnSpc>
            </a:pPr>
            <a:r>
              <a:rPr lang="ru-RU" sz="2400" b="1"/>
              <a:t>расширение имущественных прав матери и детей при распаде семьи;</a:t>
            </a:r>
          </a:p>
          <a:p>
            <a:pPr>
              <a:lnSpc>
                <a:spcPct val="80000"/>
              </a:lnSpc>
            </a:pPr>
            <a:r>
              <a:rPr lang="ru-RU" sz="2400" b="1"/>
              <a:t>запрет абортов (Германия);</a:t>
            </a:r>
          </a:p>
          <a:p>
            <a:pPr>
              <a:lnSpc>
                <a:spcPct val="80000"/>
              </a:lnSpc>
            </a:pPr>
            <a:r>
              <a:rPr lang="ru-RU" sz="2400" b="1"/>
              <a:t>пропаганда почетности и важности материнства.</a:t>
            </a:r>
          </a:p>
          <a:p>
            <a:pPr>
              <a:lnSpc>
                <a:spcPct val="80000"/>
              </a:lnSpc>
            </a:pPr>
            <a:r>
              <a:rPr lang="ru-RU" sz="2400" b="1"/>
              <a:t>единовременные ссуды молодоженам;</a:t>
            </a:r>
          </a:p>
          <a:p>
            <a:pPr>
              <a:lnSpc>
                <a:spcPct val="80000"/>
              </a:lnSpc>
            </a:pP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ru-RU" b="1">
                <a:latin typeface="Tahoma" pitchFamily="34" charset="0"/>
                <a:cs typeface="Tahoma" pitchFamily="34" charset="0"/>
              </a:rPr>
              <a:t>Китай</a:t>
            </a:r>
          </a:p>
        </p:txBody>
      </p:sp>
      <p:sp>
        <p:nvSpPr>
          <p:cNvPr id="22532" name="Text Box 4"/>
          <p:cNvSpPr txBox="1">
            <a:spLocks noChangeArrowheads="1"/>
          </p:cNvSpPr>
          <p:nvPr>
            <p:ph type="body" sz="half" idx="1"/>
          </p:nvPr>
        </p:nvSpPr>
        <p:spPr>
          <a:xfrm>
            <a:off x="0" y="836613"/>
            <a:ext cx="5003800" cy="6021387"/>
          </a:xfrm>
          <a:solidFill>
            <a:schemeClr val="bg1">
              <a:alpha val="80000"/>
            </a:schemeClr>
          </a:solidFill>
          <a:ln w="3175">
            <a:solidFill>
              <a:schemeClr val="tx1"/>
            </a:solidFill>
          </a:ln>
        </p:spPr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/>
              <a:t>     	</a:t>
            </a:r>
            <a:r>
              <a:rPr lang="ru-RU" sz="2000" b="1"/>
              <a:t>В конституции Китайской Народной Республики 1978 года говорится о том, что супруги должны осуществлять плановое   деторождение.   </a:t>
            </a:r>
          </a:p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/>
              <a:t>		Создан   комитет   по  плановому  деторождению,  на  рождение  ребенка  надо получить  разрешение  местных  властей.  	Установлен  более  поздний  возраст для вступления в брак (20-22 года).</a:t>
            </a:r>
          </a:p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/>
              <a:t>	 	В период  учебы  в  институте  браки  не  разрешаются.</a:t>
            </a:r>
          </a:p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/>
              <a:t>	Разрешение абортов, стерилизация.</a:t>
            </a:r>
          </a:p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/>
              <a:t>  	      Осуществление  этой  политики  уже дало большие результаты.</a:t>
            </a:r>
          </a:p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000" b="1"/>
              <a:t>		Различие современного города и  традиционного села.</a:t>
            </a:r>
          </a:p>
          <a:p>
            <a:pPr algn="just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sz="2000" b="1"/>
          </a:p>
        </p:txBody>
      </p:sp>
      <p:pic>
        <p:nvPicPr>
          <p:cNvPr id="22534" name="Picture 6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3906838"/>
            <a:ext cx="4038600" cy="2951162"/>
          </a:xfrm>
          <a:noFill/>
          <a:ln/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292725" y="1335088"/>
            <a:ext cx="38512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/>
              <a:t>«1 семья – 1 ребенок»</a:t>
            </a:r>
          </a:p>
          <a:p>
            <a:r>
              <a:rPr lang="ru-RU" sz="2000" b="1"/>
              <a:t>«Семья без братьев и сестер»</a:t>
            </a:r>
          </a:p>
          <a:p>
            <a:r>
              <a:rPr lang="ru-RU" sz="2000" b="1"/>
              <a:t>«1 ребенок – хорошо, </a:t>
            </a:r>
          </a:p>
          <a:p>
            <a:r>
              <a:rPr lang="ru-RU" sz="2000" b="1"/>
              <a:t>2 – терпимо, </a:t>
            </a:r>
          </a:p>
          <a:p>
            <a:r>
              <a:rPr lang="ru-RU" sz="2000" b="1"/>
              <a:t>3 – невозможно»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711950" y="660400"/>
            <a:ext cx="1020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A50021"/>
                </a:solidFill>
              </a:rPr>
              <a:t>13%</a:t>
            </a:r>
            <a:r>
              <a:rPr lang="ru-RU" sz="2400" b="1" baseline="-25000">
                <a:solidFill>
                  <a:srgbClr val="A50021"/>
                </a:solidFill>
              </a:rPr>
              <a:t>о</a:t>
            </a:r>
            <a:endParaRPr lang="ru-RU" sz="2400" b="1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64613" cy="6394450"/>
          </a:xfrm>
        </p:spPr>
        <p:txBody>
          <a:bodyPr/>
          <a:lstStyle/>
          <a:p>
            <a:pPr algn="just"/>
            <a:r>
              <a:rPr lang="ru-RU" sz="2000"/>
              <a:t>	</a:t>
            </a:r>
            <a:r>
              <a:rPr lang="ru-RU" sz="1800"/>
              <a:t>По старым китайским обычаям и суеверным взглядам глава семьи мужчина должен, еще при своей жизни видеть своих детей, а особенно сынов, взрослыми, видеть, как они создают семью, растят своих детей, внуков. Получается, что глава семьи должен дожить до своих правнуков и увидеть их собственными глазами, если это возможно. Он всячески должен стараться сделать так, чтобы его род не прерывался.</a:t>
            </a:r>
            <a:br>
              <a:rPr lang="ru-RU" sz="1800"/>
            </a:br>
            <a:r>
              <a:rPr lang="ru-RU" sz="1800"/>
              <a:t/>
            </a:r>
            <a:br>
              <a:rPr lang="ru-RU" sz="1800"/>
            </a:br>
            <a:r>
              <a:rPr lang="ru-RU" sz="1800"/>
              <a:t>	За продолжение рода, конечно же, отвечает сын, ведь дочь в Китае, после того как выходит замуж, покидает родительский дом и уходит к семье своего мужа. </a:t>
            </a:r>
            <a:br>
              <a:rPr lang="ru-RU" sz="1800"/>
            </a:br>
            <a:r>
              <a:rPr lang="ru-RU" sz="1800"/>
              <a:t>	Сын должен дальше продолжать род и в его семье обязательно должен быть сын, который также в свою очередь продолжит род.</a:t>
            </a:r>
            <a:br>
              <a:rPr lang="ru-RU" sz="1800"/>
            </a:br>
            <a:r>
              <a:rPr lang="ru-RU" sz="1800"/>
              <a:t>	Вследствие этого в Китае количество мужчин преобладает над количеством женщин, и в каждой семье обязательно должен быть сын. Женщина принимает фамилию мужа, и она уже будет заботиться не о своих родителях и родственниках, а о семье мужа.</a:t>
            </a:r>
            <a:br>
              <a:rPr lang="ru-RU" sz="1800"/>
            </a:br>
            <a:r>
              <a:rPr lang="ru-RU" sz="1800"/>
              <a:t>	Это происходит по той причине, что в Китае принято чтить умерших родственников, а за своими предками может ухаживать только представитель мужского пола. Для того, что бы было, кому заботиться о главе семьи в будущем, он должен оставить после себя того, кто будет этим заниматься, устраивать жертвоприношения, чтить память усопших.</a:t>
            </a:r>
            <a:br>
              <a:rPr lang="ru-RU" sz="1800"/>
            </a:br>
            <a:endParaRPr lang="ru-RU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6394450"/>
          </a:xfrm>
        </p:spPr>
        <p:txBody>
          <a:bodyPr/>
          <a:lstStyle/>
          <a:p>
            <a:pPr algn="just"/>
            <a:r>
              <a:rPr lang="ru-RU" sz="1800"/>
              <a:t>	Учитывая такие особенности, можно сказать о том, что многодетная семья в Китае – это настоящее благо. Если в семье не было детей, если женщина бесплодна, то она не заслуживает уважения со стороны родственников и со стороны общества в целом. Женщина, не способная иметь детей, не могла быть хорошей хозяйкой, и это могло быть причиной для разводов, потому что она не заслуживает того, чтобы находиться в семье мужа.</a:t>
            </a:r>
            <a:br>
              <a:rPr lang="ru-RU" sz="1800"/>
            </a:br>
            <a:r>
              <a:rPr lang="ru-RU" sz="1800"/>
              <a:t>	Все эти традиции и обычаи сохранились в Китае до настоящего времени. К женщинам относятся уважительно только в том случае, если она способна родить мальчика. Рождение сына – это большая радость в семье, потому что в этом случае можно будет передать все знания и обычаи ему, он способен почитать своих предков.</a:t>
            </a:r>
            <a:br>
              <a:rPr lang="ru-RU" sz="1800"/>
            </a:br>
            <a:r>
              <a:rPr lang="ru-RU" sz="1800"/>
              <a:t>	Если же родилась девочка, то ничего хорошего это не приносит, потому что она вырастет и покинет семью, некому будет передать все семейные традиции. Вследствие этого сейчас многие женщины в Китае даже отказываются в роддоме от своих дочерей, всячески пытаются избавиться от рожденных девочек.</a:t>
            </a:r>
            <a:br>
              <a:rPr lang="ru-RU" sz="1800"/>
            </a:br>
            <a:r>
              <a:rPr lang="ru-RU" sz="1800"/>
              <a:t>Такие жестокие законы, применяемые к женщинам, казалось бы, невозможны в наше время, ведь даже жестокие мусульманские законы сейчас начинают немного сдавать свои позиции. Относятся в Китае к женщинам жестоко, и особенно это происходит в сельских районах.</a:t>
            </a:r>
            <a:br>
              <a:rPr lang="ru-RU" sz="1800"/>
            </a:br>
            <a:endParaRPr lang="ru-RU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/>
          <a:lstStyle/>
          <a:p>
            <a:pPr algn="just"/>
            <a:r>
              <a:rPr lang="ru-RU" sz="1800"/>
              <a:t>	Бывают случаи, когда родившихся девочек душат и совершают различные махинации с женщинами и новорожденными детьми. Время, когда можно уже определить пол ребенка для женщины становится самым страшным моментом в жизни, и часто они сами уже заранее определяют судьбу новорожденной девочки.</a:t>
            </a:r>
            <a:br>
              <a:rPr lang="ru-RU" sz="1800"/>
            </a:br>
            <a:r>
              <a:rPr lang="ru-RU" sz="1800"/>
              <a:t>	Уважение в семье заслуживает только сын, дочери подвергаются дискриминации также как и матери.</a:t>
            </a:r>
            <a:br>
              <a:rPr lang="ru-RU" sz="1800"/>
            </a:br>
            <a:r>
              <a:rPr lang="ru-RU" sz="1800"/>
              <a:t>	Хотя для того, чтобы выдать дочь замуж не нужно тратить большие средства, потому что все расходы обычно берет на себя семья будущего супруга. В этом отношении родители девочки могут не беспокоиться. Достаточно только приготовить скромное приданое.</a:t>
            </a:r>
            <a:br>
              <a:rPr lang="ru-RU" sz="1800"/>
            </a:br>
            <a:r>
              <a:rPr lang="ru-RU" sz="1800"/>
              <a:t>	По этой причине правительство Китая сейчас обращает особое внимание на количество детей в семье и наличие больше одного ребенка считается просто непозволительным. Существует закон планирования семьи и те семьи, которые придерживаются этого закона, могут получить различные льготы. </a:t>
            </a:r>
            <a:br>
              <a:rPr lang="ru-RU" sz="1800"/>
            </a:br>
            <a:r>
              <a:rPr lang="ru-RU" sz="1800"/>
              <a:t>Те же, кто идет против этого закона, могут подвергаться штрафным санкциям и их просто могут замучить огромными налогами. С одной стороны это правильный подход Китая, потому что невозможно обеспечить такое количество людей рабочими местами и жильем.</a:t>
            </a:r>
            <a:br>
              <a:rPr lang="ru-RU" sz="1800"/>
            </a:br>
            <a:r>
              <a:rPr lang="ru-RU" sz="1800"/>
              <a:t>	Большие семьи в Китае страдают от нищеты и безработицы. Нет возможности получать достаточно хорошее образование, потому что на это не хватает средств. С другой стороны изжить в одночасье древние вековые традиции и обычаи просто невозможно и правительству придется очень долго бороться с такими жестокими законами.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570038" y="269875"/>
            <a:ext cx="5661025" cy="825500"/>
          </a:xfrm>
          <a:prstGeom prst="rect">
            <a:avLst/>
          </a:prstGeom>
          <a:solidFill>
            <a:srgbClr val="FFC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КАЧЕСТВО НАСЕЛЕНИЯ</a:t>
            </a:r>
          </a:p>
          <a:p>
            <a:pPr algn="ctr" eaLnBrk="0" hangingPunct="0"/>
            <a:r>
              <a:rPr lang="ru-RU" sz="1200" b="1">
                <a:solidFill>
                  <a:schemeClr val="accent2"/>
                </a:solidFill>
                <a:latin typeface="Times New Roman" pitchFamily="18" charset="0"/>
              </a:rPr>
              <a:t>ЭТО КОМПЛЕКСНОЕ ПОНЯТИЕ, УЧИТЫВАЮЩИЕ УСЛОВИЯ ЖИЗНИ:</a:t>
            </a:r>
            <a:r>
              <a:rPr lang="ru-RU" sz="2400">
                <a:latin typeface="Times New Roman" pitchFamily="18" charset="0"/>
              </a:rPr>
              <a:t> 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52400" y="1408113"/>
            <a:ext cx="3101975" cy="6429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1200" b="1">
                <a:latin typeface="Times New Roman" pitchFamily="18" charset="0"/>
              </a:rPr>
              <a:t>ЭКОНОМИЧЕСКИЕ </a:t>
            </a:r>
          </a:p>
          <a:p>
            <a:pPr algn="ctr" eaLnBrk="0" hangingPunct="0"/>
            <a:r>
              <a:rPr lang="ru-RU" sz="1200" b="1">
                <a:latin typeface="Times New Roman" pitchFamily="18" charset="0"/>
              </a:rPr>
              <a:t>(душевой доход, занятость, калорийность </a:t>
            </a:r>
          </a:p>
          <a:p>
            <a:pPr algn="ctr" eaLnBrk="0" hangingPunct="0"/>
            <a:r>
              <a:rPr lang="ru-RU" sz="1200" b="1">
                <a:latin typeface="Times New Roman" pitchFamily="18" charset="0"/>
              </a:rPr>
              <a:t>питания)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352800" y="1414463"/>
            <a:ext cx="2917825" cy="6429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1200" b="1">
                <a:latin typeface="Times New Roman" pitchFamily="18" charset="0"/>
              </a:rPr>
              <a:t>КУЛЬТУРНЫЕ</a:t>
            </a:r>
          </a:p>
          <a:p>
            <a:pPr algn="ctr" eaLnBrk="0" hangingPunct="0"/>
            <a:r>
              <a:rPr lang="ru-RU" sz="1200" b="1">
                <a:latin typeface="Times New Roman" pitchFamily="18" charset="0"/>
              </a:rPr>
              <a:t>(уровень грамотности, количество</a:t>
            </a:r>
          </a:p>
          <a:p>
            <a:pPr algn="ctr" eaLnBrk="0" hangingPunct="0"/>
            <a:r>
              <a:rPr lang="ru-RU" sz="1200" b="1">
                <a:latin typeface="Times New Roman" pitchFamily="18" charset="0"/>
              </a:rPr>
              <a:t>библиотек, театров на душу населения)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353175" y="1414463"/>
            <a:ext cx="2714625" cy="6429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1200" b="1">
                <a:latin typeface="Times New Roman" pitchFamily="18" charset="0"/>
              </a:rPr>
              <a:t>СОЦИАЛЬНЫЕ</a:t>
            </a:r>
          </a:p>
          <a:p>
            <a:pPr algn="ctr" eaLnBrk="0" hangingPunct="0"/>
            <a:r>
              <a:rPr lang="ru-RU" sz="1200" b="1">
                <a:latin typeface="Times New Roman" pitchFamily="18" charset="0"/>
              </a:rPr>
              <a:t>(уровень здравоохранения, развитие</a:t>
            </a:r>
          </a:p>
          <a:p>
            <a:pPr algn="ctr" eaLnBrk="0" hangingPunct="0"/>
            <a:r>
              <a:rPr lang="ru-RU" sz="1200" b="1">
                <a:latin typeface="Times New Roman" pitchFamily="18" charset="0"/>
              </a:rPr>
              <a:t>демократических институтов)</a:t>
            </a: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2438400" y="1143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572000" y="1143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6781800" y="1143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52400" y="2144713"/>
            <a:ext cx="8915400" cy="644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1800" b="1">
                <a:latin typeface="Times New Roman" pitchFamily="18" charset="0"/>
              </a:rPr>
              <a:t>     О</a:t>
            </a:r>
            <a:r>
              <a:rPr lang="ru-RU" sz="1400" b="1">
                <a:latin typeface="Times New Roman" pitchFamily="18" charset="0"/>
              </a:rPr>
              <a:t>ДНИМ ИЗ ГЛАВНЫХ ПОКАЗАТЕЛЕЙ СОСТОЯНИЯ ЗДОРОВЬЯ НАСЕЛЕНИЯ СЛУЖИТ ПОКАЗАТЕЛЬ СРЕДНЕЙ ПРОДОЛЖИТЕЛЬНОСТИ ЖИЗНИ. </a:t>
            </a:r>
            <a:r>
              <a:rPr lang="ru-RU" sz="1800" b="1">
                <a:latin typeface="Times New Roman" pitchFamily="18" charset="0"/>
              </a:rPr>
              <a:t>В</a:t>
            </a:r>
            <a:r>
              <a:rPr lang="ru-RU" sz="1400" b="1">
                <a:latin typeface="Times New Roman" pitchFamily="18" charset="0"/>
              </a:rPr>
              <a:t> СРЕДНЕМ ОН СОСТАВЛЯЕТ 66 ЛЕТ.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300788" y="4797425"/>
            <a:ext cx="2816225" cy="3032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1200" b="1">
                <a:latin typeface="Times New Roman" pitchFamily="18" charset="0"/>
              </a:rPr>
              <a:t>САМЫЙ ВЫСОКИЙ ПОКАЗАТЕЛЬ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300788" y="3049588"/>
            <a:ext cx="2808287" cy="3032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 sz="1200" b="1">
                <a:latin typeface="Times New Roman" pitchFamily="18" charset="0"/>
              </a:rPr>
              <a:t>САМЫЙ НИЗКИЙ ПОКАЗАТЕЛЬ</a:t>
            </a:r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7519988" y="2819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7004050" y="5238750"/>
            <a:ext cx="1600200" cy="1143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400" b="1" u="sng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80 лет</a:t>
            </a:r>
            <a:endParaRPr lang="ru-RU" sz="1400" b="1">
              <a:latin typeface="Times New Roman" pitchFamily="18" charset="0"/>
            </a:endParaRP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ЯПОНИЯ</a:t>
            </a: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АВСТРАЛИЯ</a:t>
            </a: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ШВЕЦИЯ</a:t>
            </a: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КАНАДА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6910388" y="3505200"/>
            <a:ext cx="1676400" cy="1143000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400" b="1" u="sng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36 лет</a:t>
            </a:r>
            <a:endParaRPr lang="ru-RU" sz="1400" b="1">
              <a:latin typeface="Times New Roman" pitchFamily="18" charset="0"/>
            </a:endParaRP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СЬЕРРА-ЛЕОНЕ</a:t>
            </a: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ГВИНЕЯ</a:t>
            </a: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ГАМБИЯ</a:t>
            </a:r>
          </a:p>
          <a:p>
            <a:pPr algn="ctr" eaLnBrk="0" hangingPunct="0"/>
            <a:r>
              <a:rPr lang="ru-RU" sz="1400" b="1">
                <a:latin typeface="Times New Roman" pitchFamily="18" charset="0"/>
              </a:rPr>
              <a:t>БУРКИНА-ФАСО</a:t>
            </a:r>
          </a:p>
        </p:txBody>
      </p:sp>
      <p:pic>
        <p:nvPicPr>
          <p:cNvPr id="6159" name="Picture 15" descr="продолжительность жизни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363" y="3260725"/>
            <a:ext cx="6121400" cy="35528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34925" y="3009900"/>
            <a:ext cx="5237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1200" b="1">
                <a:latin typeface="Times New Roman" pitchFamily="18" charset="0"/>
              </a:rPr>
              <a:t>СРЕДНЯЯ ПРОДОЛЖИТЕЛЬНОСТЬ ЖИЗНИ В МИРЕ (</a:t>
            </a:r>
            <a:r>
              <a:rPr lang="ru-RU" sz="800" b="1">
                <a:latin typeface="Times New Roman" pitchFamily="18" charset="0"/>
              </a:rPr>
              <a:t>КОНЕЦ</a:t>
            </a:r>
            <a:r>
              <a:rPr lang="ru-RU" sz="1200" b="1">
                <a:latin typeface="Times New Roman" pitchFamily="18" charset="0"/>
              </a:rPr>
              <a:t> ХХ </a:t>
            </a:r>
            <a:r>
              <a:rPr lang="ru-RU" sz="800" b="1">
                <a:latin typeface="Times New Roman" pitchFamily="18" charset="0"/>
              </a:rPr>
              <a:t>ВЕКА</a:t>
            </a:r>
            <a:r>
              <a:rPr lang="ru-RU" sz="1200" b="1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1042988" y="333375"/>
            <a:ext cx="7488237" cy="46672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2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Половой состав населения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2400" y="1676400"/>
            <a:ext cx="25209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Преобладание 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мужчин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 rot="5395386" flipH="1">
            <a:off x="4419600" y="1143000"/>
            <a:ext cx="571500" cy="342900"/>
          </a:xfrm>
          <a:prstGeom prst="leftArrow">
            <a:avLst>
              <a:gd name="adj1" fmla="val 50000"/>
              <a:gd name="adj2" fmla="val 44506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 rot="7197693" flipH="1">
            <a:off x="1790700" y="1143000"/>
            <a:ext cx="571500" cy="342900"/>
          </a:xfrm>
          <a:prstGeom prst="leftArrow">
            <a:avLst>
              <a:gd name="adj1" fmla="val 50000"/>
              <a:gd name="adj2" fmla="val 44506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124200" y="1695450"/>
            <a:ext cx="29718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Равное количество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мужчин и женщин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 rot="14402307">
            <a:off x="6477000" y="1143000"/>
            <a:ext cx="571500" cy="342900"/>
          </a:xfrm>
          <a:prstGeom prst="leftArrow">
            <a:avLst>
              <a:gd name="adj1" fmla="val 50000"/>
              <a:gd name="adj2" fmla="val 44506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6019800" y="1695450"/>
            <a:ext cx="29718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Преобладание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женщин</a:t>
            </a:r>
          </a:p>
        </p:txBody>
      </p:sp>
      <p:pic>
        <p:nvPicPr>
          <p:cNvPr id="13321" name="Picture 9" descr="12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3975" y="2600325"/>
            <a:ext cx="2206625" cy="2962275"/>
          </a:xfrm>
          <a:prstGeom prst="rect">
            <a:avLst/>
          </a:prstGeom>
          <a:noFill/>
        </p:spPr>
      </p:pic>
      <p:pic>
        <p:nvPicPr>
          <p:cNvPr id="13322" name="Picture 10" descr="divorce2"/>
          <p:cNvPicPr>
            <a:picLocks noChangeAspect="1" noChangeArrowheads="1"/>
          </p:cNvPicPr>
          <p:nvPr/>
        </p:nvPicPr>
        <p:blipFill>
          <a:blip r:embed="rId3"/>
          <a:srcRect b="8765"/>
          <a:stretch>
            <a:fillRect/>
          </a:stretch>
        </p:blipFill>
        <p:spPr bwMode="auto">
          <a:xfrm>
            <a:off x="3467100" y="2722563"/>
            <a:ext cx="2476500" cy="2382837"/>
          </a:xfrm>
          <a:prstGeom prst="rect">
            <a:avLst/>
          </a:prstGeom>
          <a:noFill/>
          <a:effectLst/>
        </p:spPr>
      </p:pic>
      <p:pic>
        <p:nvPicPr>
          <p:cNvPr id="13323" name="Picture 11" descr="muslim_011605_big"/>
          <p:cNvPicPr>
            <a:picLocks noChangeAspect="1" noChangeArrowheads="1"/>
          </p:cNvPicPr>
          <p:nvPr/>
        </p:nvPicPr>
        <p:blipFill>
          <a:blip r:embed="rId4"/>
          <a:srcRect r="13043"/>
          <a:stretch>
            <a:fillRect/>
          </a:stretch>
        </p:blipFill>
        <p:spPr bwMode="auto">
          <a:xfrm>
            <a:off x="76200" y="2681288"/>
            <a:ext cx="3048000" cy="2500312"/>
          </a:xfrm>
          <a:prstGeom prst="rect">
            <a:avLst/>
          </a:prstGeom>
          <a:noFill/>
        </p:spPr>
      </p:pic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152400" y="5486400"/>
            <a:ext cx="2971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Азия (Китай, Индия)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Исламские страны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Северная Африка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3429000" y="5105400"/>
            <a:ext cx="30480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Африка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Латинская Америка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Австралия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Океания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6324600" y="5715000"/>
            <a:ext cx="2667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Европа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solidFill>
                  <a:srgbClr val="A50021"/>
                </a:solidFill>
              </a:rPr>
              <a:t>Северная Америка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nimBg="1"/>
      <p:bldP spid="13317" grpId="0" animBg="1"/>
      <p:bldP spid="13318" grpId="0" autoUpdateAnimBg="0"/>
      <p:bldP spid="13319" grpId="0" animBg="1"/>
      <p:bldP spid="13320" grpId="0" autoUpdateAnimBg="0"/>
      <p:bldP spid="13324" grpId="0" autoUpdateAnimBg="0"/>
      <p:bldP spid="13325" grpId="0" autoUpdateAnimBg="0"/>
      <p:bldP spid="1332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827088" y="260350"/>
            <a:ext cx="7707312" cy="6111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2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Возрастной состав населения</a:t>
            </a:r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711200" y="1196975"/>
            <a:ext cx="3384550" cy="93662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i="1" u="sng">
                <a:solidFill>
                  <a:schemeClr val="accent2"/>
                </a:solidFill>
              </a:rPr>
              <a:t>Экономически развитые</a:t>
            </a:r>
          </a:p>
          <a:p>
            <a:pPr algn="ctr"/>
            <a:r>
              <a:rPr lang="ru-RU" sz="2000" b="1" i="1" u="sng">
                <a:solidFill>
                  <a:schemeClr val="accent2"/>
                </a:solidFill>
              </a:rPr>
              <a:t> страны</a:t>
            </a:r>
          </a:p>
        </p:txBody>
      </p:sp>
      <p:pic>
        <p:nvPicPr>
          <p:cNvPr id="12292" name="Picture 4" descr="Indians_over_fi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2338" y="4633913"/>
            <a:ext cx="2303462" cy="1843087"/>
          </a:xfrm>
          <a:prstGeom prst="rect">
            <a:avLst/>
          </a:prstGeom>
          <a:noFill/>
          <a:effectLst/>
        </p:spPr>
      </p:pic>
      <p:pic>
        <p:nvPicPr>
          <p:cNvPr id="12293" name="Picture 5" descr="lpet"/>
          <p:cNvPicPr>
            <a:picLocks noChangeAspect="1" noChangeArrowheads="1"/>
          </p:cNvPicPr>
          <p:nvPr/>
        </p:nvPicPr>
        <p:blipFill>
          <a:blip r:embed="rId3">
            <a:lum bright="18000" contrast="24000"/>
          </a:blip>
          <a:srcRect t="18677" b="12840"/>
          <a:stretch>
            <a:fillRect/>
          </a:stretch>
        </p:blipFill>
        <p:spPr bwMode="auto">
          <a:xfrm>
            <a:off x="1168400" y="2362200"/>
            <a:ext cx="1885950" cy="1676400"/>
          </a:xfrm>
          <a:prstGeom prst="rect">
            <a:avLst/>
          </a:prstGeom>
          <a:noFill/>
          <a:effectLst/>
        </p:spPr>
      </p:pic>
      <p:graphicFrame>
        <p:nvGraphicFramePr>
          <p:cNvPr id="12323" name="Group 35"/>
          <p:cNvGraphicFramePr>
            <a:graphicFrameLocks noGrp="1"/>
          </p:cNvGraphicFramePr>
          <p:nvPr/>
        </p:nvGraphicFramePr>
        <p:xfrm>
          <a:off x="3398838" y="2133600"/>
          <a:ext cx="868362" cy="4189413"/>
        </p:xfrm>
        <a:graphic>
          <a:graphicData uri="http://schemas.openxmlformats.org/drawingml/2006/table">
            <a:tbl>
              <a:tblPr/>
              <a:tblGrid>
                <a:gridCol w="868362"/>
              </a:tblGrid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</a:rPr>
                        <a:t>25%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hlink"/>
                        </a:gs>
                        <a:gs pos="50000">
                          <a:schemeClr val="bg1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</a:tr>
              <a:tr h="2336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</a:rPr>
                        <a:t>60%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99"/>
                        </a:gs>
                        <a:gs pos="50000">
                          <a:srgbClr val="009999">
                            <a:gamma/>
                            <a:tint val="23922"/>
                            <a:invGamma/>
                          </a:srgbClr>
                        </a:gs>
                        <a:gs pos="100000">
                          <a:srgbClr val="009999"/>
                        </a:gs>
                      </a:gsLst>
                      <a:lin ang="5400000" scaled="1"/>
                    </a:gradFill>
                  </a:tcPr>
                </a:tc>
              </a:tr>
              <a:tr h="877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</a:rPr>
                        <a:t>15%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7C80">
                            <a:gamma/>
                            <a:tint val="23922"/>
                            <a:invGamma/>
                          </a:srgbClr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2304" name="Oval 16"/>
          <p:cNvSpPr>
            <a:spLocks noChangeArrowheads="1"/>
          </p:cNvSpPr>
          <p:nvPr/>
        </p:nvSpPr>
        <p:spPr bwMode="auto">
          <a:xfrm>
            <a:off x="5508625" y="1196975"/>
            <a:ext cx="3240088" cy="93662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i="1" u="sng">
                <a:solidFill>
                  <a:srgbClr val="FF0000"/>
                </a:solidFill>
              </a:rPr>
              <a:t>Развивающиеся страны</a:t>
            </a:r>
          </a:p>
        </p:txBody>
      </p:sp>
      <p:pic>
        <p:nvPicPr>
          <p:cNvPr id="12305" name="Picture 17" descr="00"/>
          <p:cNvPicPr>
            <a:picLocks noChangeAspect="1" noChangeArrowheads="1"/>
          </p:cNvPicPr>
          <p:nvPr/>
        </p:nvPicPr>
        <p:blipFill>
          <a:blip r:embed="rId4">
            <a:lum bright="12000" contrast="6000"/>
          </a:blip>
          <a:srcRect/>
          <a:stretch>
            <a:fillRect/>
          </a:stretch>
        </p:blipFill>
        <p:spPr bwMode="auto">
          <a:xfrm>
            <a:off x="6248400" y="4800600"/>
            <a:ext cx="2374900" cy="1536700"/>
          </a:xfrm>
          <a:prstGeom prst="rect">
            <a:avLst/>
          </a:prstGeom>
          <a:noFill/>
          <a:effectLst/>
        </p:spPr>
      </p:pic>
      <p:pic>
        <p:nvPicPr>
          <p:cNvPr id="12306" name="Picture 18" descr="7"/>
          <p:cNvPicPr>
            <a:picLocks noChangeAspect="1" noChangeArrowheads="1"/>
          </p:cNvPicPr>
          <p:nvPr/>
        </p:nvPicPr>
        <p:blipFill>
          <a:blip r:embed="rId5">
            <a:lum bright="6000" contrast="12000"/>
          </a:blip>
          <a:srcRect b="2040"/>
          <a:stretch>
            <a:fillRect/>
          </a:stretch>
        </p:blipFill>
        <p:spPr bwMode="auto">
          <a:xfrm>
            <a:off x="6003925" y="2514600"/>
            <a:ext cx="2735263" cy="1905000"/>
          </a:xfrm>
          <a:prstGeom prst="rect">
            <a:avLst/>
          </a:prstGeom>
          <a:noFill/>
          <a:effectLst/>
        </p:spPr>
      </p:pic>
      <p:graphicFrame>
        <p:nvGraphicFramePr>
          <p:cNvPr id="12325" name="Group 37"/>
          <p:cNvGraphicFramePr>
            <a:graphicFrameLocks noGrp="1"/>
          </p:cNvGraphicFramePr>
          <p:nvPr>
            <p:ph type="tbl" idx="4294967295"/>
          </p:nvPr>
        </p:nvGraphicFramePr>
        <p:xfrm>
          <a:off x="4876800" y="2060575"/>
          <a:ext cx="838200" cy="4248150"/>
        </p:xfrm>
        <a:graphic>
          <a:graphicData uri="http://schemas.openxmlformats.org/drawingml/2006/table">
            <a:tbl>
              <a:tblPr/>
              <a:tblGrid>
                <a:gridCol w="838200"/>
              </a:tblGrid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</a:rPr>
                        <a:t>5%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hlink"/>
                        </a:gs>
                        <a:gs pos="50000">
                          <a:schemeClr val="bg1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</a:tr>
              <a:tr h="2051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</a:rPr>
                        <a:t>55%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99"/>
                        </a:gs>
                        <a:gs pos="50000">
                          <a:srgbClr val="009999">
                            <a:gamma/>
                            <a:tint val="23922"/>
                            <a:invGamma/>
                          </a:srgbClr>
                        </a:gs>
                        <a:gs pos="100000">
                          <a:srgbClr val="009999"/>
                        </a:gs>
                      </a:gsLst>
                      <a:lin ang="5400000" scaled="1"/>
                    </a:gradFill>
                  </a:tcPr>
                </a:tc>
              </a:tr>
              <a:tr h="161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</a:rPr>
                        <a:t>40%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chemeClr val="bg1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autoUpdateAnimBg="0"/>
      <p:bldP spid="1230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04800" y="1066800"/>
            <a:ext cx="424815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Экономически развитые страны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787900" y="1052513"/>
            <a:ext cx="388778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Развивающиеся страны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0825" y="4495800"/>
            <a:ext cx="4392613" cy="217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>
                <a:solidFill>
                  <a:schemeClr val="accent2"/>
                </a:solidFill>
              </a:rPr>
              <a:t>Особенности пирамиды:</a:t>
            </a:r>
          </a:p>
          <a:p>
            <a:endParaRPr lang="ru-RU" sz="2000" b="1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неширокое основание (низкая доля 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детей)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достаточно широкая вершина (высокая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доля пожилых)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преобладание женщин в пожилом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 возрасте.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787900" y="4468813"/>
            <a:ext cx="3816350" cy="2160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>
                <a:solidFill>
                  <a:srgbClr val="FF0000"/>
                </a:solidFill>
              </a:rPr>
              <a:t>Особенности пирамиды:</a:t>
            </a:r>
          </a:p>
          <a:p>
            <a:endParaRPr lang="ru-RU" sz="2000" b="1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широкое основание (высокая доля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 детей)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узкий верх (низкая доля пожилых)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соотношение мужчин и женщин не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имеет существенных различий.</a:t>
            </a:r>
          </a:p>
        </p:txBody>
      </p:sp>
      <p:pic>
        <p:nvPicPr>
          <p:cNvPr id="14342" name="Picture 6" descr="idbpy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863725"/>
            <a:ext cx="44958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idbpy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862138"/>
            <a:ext cx="4495800" cy="2252662"/>
          </a:xfrm>
          <a:prstGeom prst="rect">
            <a:avLst/>
          </a:prstGeom>
          <a:noFill/>
        </p:spPr>
      </p:pic>
      <p:sp>
        <p:nvSpPr>
          <p:cNvPr id="14344" name="WordArt 8"/>
          <p:cNvSpPr>
            <a:spLocks noChangeArrowheads="1" noChangeShapeType="1" noTextEdit="1"/>
          </p:cNvSpPr>
          <p:nvPr/>
        </p:nvSpPr>
        <p:spPr bwMode="auto">
          <a:xfrm>
            <a:off x="1862138" y="292100"/>
            <a:ext cx="5419725" cy="6985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Половозрастные пирамиды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autoUpdateAnimBg="0"/>
      <p:bldP spid="14340" grpId="0" autoUpdateAnimBg="0"/>
      <p:bldP spid="1434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1000" y="838200"/>
            <a:ext cx="84963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u="sng">
                <a:solidFill>
                  <a:schemeClr val="accent2"/>
                </a:solidFill>
              </a:rPr>
              <a:t>Возрастом населения</a:t>
            </a:r>
            <a:r>
              <a:rPr lang="ru-RU" sz="1800" b="1">
                <a:solidFill>
                  <a:srgbClr val="800080"/>
                </a:solidFill>
              </a:rPr>
              <a:t> </a:t>
            </a:r>
            <a:r>
              <a:rPr lang="ru-RU" sz="1800" b="1">
                <a:solidFill>
                  <a:srgbClr val="A50021"/>
                </a:solidFill>
              </a:rPr>
              <a:t>определяется его </a:t>
            </a:r>
            <a:r>
              <a:rPr lang="ru-RU" sz="1800" b="1" i="1">
                <a:solidFill>
                  <a:schemeClr val="accent2"/>
                </a:solidFill>
              </a:rPr>
              <a:t>экономически активная</a:t>
            </a:r>
            <a:r>
              <a:rPr lang="ru-RU" sz="1800" b="1">
                <a:solidFill>
                  <a:schemeClr val="accent2"/>
                </a:solidFill>
              </a:rPr>
              <a:t> часть</a:t>
            </a:r>
          </a:p>
          <a:p>
            <a:pPr algn="ctr"/>
            <a:r>
              <a:rPr lang="ru-RU" sz="1800" b="1">
                <a:solidFill>
                  <a:srgbClr val="A50021"/>
                </a:solidFill>
              </a:rPr>
              <a:t>или </a:t>
            </a:r>
            <a:r>
              <a:rPr lang="ru-RU" sz="1800" b="1" i="1">
                <a:solidFill>
                  <a:srgbClr val="A50021"/>
                </a:solidFill>
              </a:rPr>
              <a:t>категория реально работающих людей.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28600" y="1701800"/>
            <a:ext cx="4321175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Экономически развитые страны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946650" y="1701800"/>
            <a:ext cx="381635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Развивающиеся страны</a:t>
            </a:r>
          </a:p>
        </p:txBody>
      </p:sp>
      <p:pic>
        <p:nvPicPr>
          <p:cNvPr id="15365" name="Picture 5" descr="25-43-6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9475" y="2120900"/>
            <a:ext cx="2397125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6" name="Picture 6" descr="barb04"/>
          <p:cNvPicPr>
            <a:picLocks noChangeAspect="1" noChangeArrowheads="1"/>
          </p:cNvPicPr>
          <p:nvPr/>
        </p:nvPicPr>
        <p:blipFill>
          <a:blip r:embed="rId3">
            <a:lum bright="-12000" contrast="12000"/>
          </a:blip>
          <a:srcRect l="8333" t="8636" b="6728"/>
          <a:stretch>
            <a:fillRect/>
          </a:stretch>
        </p:blipFill>
        <p:spPr bwMode="auto">
          <a:xfrm>
            <a:off x="5740400" y="2197100"/>
            <a:ext cx="18796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95288" y="4724400"/>
            <a:ext cx="4537075" cy="194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реально работающих – 48-50%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в основном – это рабочие, служащие,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работники умственного труда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в сфере услуг – крупная коммерция,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 пассажирский транспорт, бытовые услуги,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 банковское дело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женщин среди работающих – 40-50%.  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292725" y="4724400"/>
            <a:ext cx="3384550" cy="1871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реально работающих – 35-40%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в основном – это крестьяне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в сфере услуг – мелкие 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торговцы</a:t>
            </a:r>
          </a:p>
          <a:p>
            <a:pPr>
              <a:buFont typeface="Wingdings" pitchFamily="2" charset="2"/>
              <a:buChar char="Ø"/>
            </a:pPr>
            <a:r>
              <a:rPr lang="ru-RU" b="1">
                <a:solidFill>
                  <a:srgbClr val="A50021"/>
                </a:solidFill>
              </a:rPr>
              <a:t>доля женщин среди 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A50021"/>
                </a:solidFill>
              </a:rPr>
              <a:t>работающих – не более 30%.</a:t>
            </a:r>
          </a:p>
        </p:txBody>
      </p:sp>
      <p:sp>
        <p:nvSpPr>
          <p:cNvPr id="15369" name="WordArt 9"/>
          <p:cNvSpPr>
            <a:spLocks noChangeArrowheads="1" noChangeShapeType="1" noTextEdit="1"/>
          </p:cNvSpPr>
          <p:nvPr/>
        </p:nvSpPr>
        <p:spPr bwMode="auto">
          <a:xfrm>
            <a:off x="2371725" y="139700"/>
            <a:ext cx="4029075" cy="6985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Трудовые ресурсы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autoUpdateAnimBg="0"/>
      <p:bldP spid="15364" grpId="0" autoUpdateAnimBg="0"/>
      <p:bldP spid="15367" grpId="0" autoUpdateAnimBg="0"/>
      <p:bldP spid="15368" grpId="0" autoUpdateAnimBg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997</Words>
  <Application>Microsoft PowerPoint</Application>
  <PresentationFormat>Экран (4:3)</PresentationFormat>
  <Paragraphs>247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Wingdings</vt:lpstr>
      <vt:lpstr>Tahoma</vt:lpstr>
      <vt:lpstr>Оформление по умолчанию</vt:lpstr>
      <vt:lpstr>Слайд 1</vt:lpstr>
      <vt:lpstr>Слайд 2</vt:lpstr>
      <vt:lpstr>Слайд 3</vt:lpstr>
      <vt:lpstr>Проблемы, связанные с низким темпами прироста населения:</vt:lpstr>
      <vt:lpstr>Слайд 5</vt:lpstr>
      <vt:lpstr>Проблемы, связанные с высокими темпами прироста населения:</vt:lpstr>
      <vt:lpstr>Слайд 7</vt:lpstr>
      <vt:lpstr>Слайд 8</vt:lpstr>
      <vt:lpstr>Слайд 9</vt:lpstr>
      <vt:lpstr>Демографическая политика в высокоразвитых странах:</vt:lpstr>
      <vt:lpstr>Китай</vt:lpstr>
      <vt:lpstr> По старым китайским обычаям и суеверным взглядам глава семьи мужчина должен, еще при своей жизни видеть своих детей, а особенно сынов, взрослыми, видеть, как они создают семью, растят своих детей, внуков. Получается, что глава семьи должен дожить до своих правнуков и увидеть их собственными глазами, если это возможно. Он всячески должен стараться сделать так, чтобы его род не прерывался.   За продолжение рода, конечно же, отвечает сын, ведь дочь в Китае, после того как выходит замуж, покидает родительский дом и уходит к семье своего мужа.   Сын должен дальше продолжать род и в его семье обязательно должен быть сын, который также в свою очередь продолжит род.  Вследствие этого в Китае количество мужчин преобладает над количеством женщин, и в каждой семье обязательно должен быть сын. Женщина принимает фамилию мужа, и она уже будет заботиться не о своих родителях и родственниках, а о семье мужа.  Это происходит по той причине, что в Китае принято чтить умерших родственников, а за своими предками может ухаживать только представитель мужского пола. Для того, что бы было, кому заботиться о главе семьи в будущем, он должен оставить после себя того, кто будет этим заниматься, устраивать жертвоприношения, чтить память усопших. </vt:lpstr>
      <vt:lpstr> Учитывая такие особенности, можно сказать о том, что многодетная семья в Китае – это настоящее благо. Если в семье не было детей, если женщина бесплодна, то она не заслуживает уважения со стороны родственников и со стороны общества в целом. Женщина, не способная иметь детей, не могла быть хорошей хозяйкой, и это могло быть причиной для разводов, потому что она не заслуживает того, чтобы находиться в семье мужа.  Все эти традиции и обычаи сохранились в Китае до настоящего времени. К женщинам относятся уважительно только в том случае, если она способна родить мальчика. Рождение сына – это большая радость в семье, потому что в этом случае можно будет передать все знания и обычаи ему, он способен почитать своих предков.  Если же родилась девочка, то ничего хорошего это не приносит, потому что она вырастет и покинет семью, некому будет передать все семейные традиции. Вследствие этого сейчас многие женщины в Китае даже отказываются в роддоме от своих дочерей, всячески пытаются избавиться от рожденных девочек. Такие жестокие законы, применяемые к женщинам, казалось бы, невозможны в наше время, ведь даже жестокие мусульманские законы сейчас начинают немного сдавать свои позиции. Относятся в Китае к женщинам жестоко, и особенно это происходит в сельских районах. </vt:lpstr>
      <vt:lpstr> Бывают случаи, когда родившихся девочек душат и совершают различные махинации с женщинами и новорожденными детьми. Время, когда можно уже определить пол ребенка для женщины становится самым страшным моментом в жизни, и часто они сами уже заранее определяют судьбу новорожденной девочки.  Уважение в семье заслуживает только сын, дочери подвергаются дискриминации также как и матери.  Хотя для того, чтобы выдать дочь замуж не нужно тратить большие средства, потому что все расходы обычно берет на себя семья будущего супруга. В этом отношении родители девочки могут не беспокоиться. Достаточно только приготовить скромное приданое.  По этой причине правительство Китая сейчас обращает особое внимание на количество детей в семье и наличие больше одного ребенка считается просто непозволительным. Существует закон планирования семьи и те семьи, которые придерживаются этого закона, могут получить различные льготы.  Те же, кто идет против этого закона, могут подвергаться штрафным санкциям и их просто могут замучить огромными налогами. С одной стороны это правильный подход Китая, потому что невозможно обеспечить такое количество людей рабочими местами и жильем.  Большие семьи в Китае страдают от нищеты и безработицы. Нет возможности получать достаточно хорошее образование, потому что на это не хватает средств. С другой стороны изжить в одночасье древние вековые традиции и обычаи просто невозможно и правительству придется очень долго бороться с такими жестокими законами.</vt:lpstr>
      <vt:lpstr>Слайд 15</vt:lpstr>
      <vt:lpstr>Слайд 16</vt:lpstr>
      <vt:lpstr>Слайд 17</vt:lpstr>
      <vt:lpstr>Слайд 18</vt:lpstr>
      <vt:lpstr>Слайд 19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Нина</dc:creator>
  <cp:lastModifiedBy>Антон</cp:lastModifiedBy>
  <cp:revision>5</cp:revision>
  <dcterms:created xsi:type="dcterms:W3CDTF">2011-01-26T19:21:42Z</dcterms:created>
  <dcterms:modified xsi:type="dcterms:W3CDTF">2015-04-09T11:37:54Z</dcterms:modified>
</cp:coreProperties>
</file>