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8.xml.rels" ContentType="application/vnd.openxmlformats-package.relationships+xml"/>
  <Override PartName="/ppt/slides/_rels/slide24.xml.rels" ContentType="application/vnd.openxmlformats-package.relationships+xml"/>
  <Override PartName="/ppt/slides/_rels/slide23.xml.rels" ContentType="application/vnd.openxmlformats-package.relationships+xml"/>
  <Override PartName="/ppt/slides/_rels/slide22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9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27.xml.rels" ContentType="application/vnd.openxmlformats-package.relationships+xml"/>
  <Override PartName="/ppt/slides/_rels/slide9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8.xml" ContentType="application/vnd.openxmlformats-officedocument.presentationml.slide+xml"/>
  <Override PartName="/ppt/slides/slide17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media/image2.png" ContentType="image/png"/>
  <Override PartName="/ppt/media/image1.png" ContentType="image/png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600200"/>
            <a:ext cx="5672520" cy="452592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735560" y="1600200"/>
            <a:ext cx="5672520" cy="45259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Font typeface="Arial"/>
              <a:buChar char="–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Font typeface="Arial"/>
              <a:buChar char="•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Font typeface="Arial"/>
              <a:buChar char="–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Font typeface="Arial"/>
              <a:buChar char="»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Font typeface="Arial"/>
              <a:buChar char="»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Font typeface="Arial"/>
              <a:buChar char="»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>
                <a:latin typeface="Arial"/>
              </a:rPr>
              <a:t>&lt;дата/время&gt;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>
                <a:latin typeface="Arial"/>
              </a:rPr>
              <a:t>&lt;нижний колонтитул&gt;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fld id="{F4365AB7-D79D-448F-9D24-5574B1F18F17}" type="slidenum">
              <a:rPr lang="ru-RU">
                <a:latin typeface="Arial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685800" y="2130120"/>
            <a:ext cx="7772400" cy="1469880"/>
          </a:xfrm>
          <a:prstGeom prst="rect">
            <a:avLst/>
          </a:prstGeom>
        </p:spPr>
        <p:txBody>
          <a:bodyPr lIns="90000" rIns="90000" tIns="46800" bIns="46800" anchor="ctr"/>
          <a:p>
            <a:pPr algn="ctr">
              <a:buFont typeface="Arial"/>
              <a:buChar char="•"/>
            </a:pPr>
            <a:r>
              <a:rPr b="1" lang="ru-RU" sz="4400">
                <a:solidFill>
                  <a:srgbClr val="000000"/>
                </a:solidFill>
                <a:latin typeface="Arial"/>
              </a:rPr>
              <a:t>Виды издержек</a:t>
            </a:r>
            <a:endParaRPr/>
          </a:p>
        </p:txBody>
      </p:sp>
    </p:spTree>
  </p:cSld>
  <p:transition>
    <p:cover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Shape 1"/>
          <p:cNvSpPr txBox="1"/>
          <p:nvPr/>
        </p:nvSpPr>
        <p:spPr>
          <a:xfrm>
            <a:off x="457200" y="456840"/>
            <a:ext cx="8229600" cy="5668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Найдите в приведенном ниже списке понятия, отражающие капитал как фактор производства.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</a:t>
            </a:r>
            <a:r>
              <a:rPr b="1" lang="ru-RU" sz="3200">
                <a:latin typeface="Arial"/>
              </a:rPr>
              <a:t>1) менеджеры</a:t>
            </a:r>
            <a:r>
              <a:rPr b="1" lang="ru-RU" sz="3200">
                <a:latin typeface="Arial"/>
              </a:rPr>
              <a:t>	</a:t>
            </a:r>
            <a:r>
              <a:rPr b="1" lang="ru-RU" sz="3200">
                <a:latin typeface="Arial"/>
              </a:rPr>
              <a:t>                                                          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</a:t>
            </a:r>
            <a:r>
              <a:rPr b="1" lang="ru-RU" sz="3200">
                <a:latin typeface="Arial"/>
              </a:rPr>
              <a:t>2) лесные угодья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</a:t>
            </a:r>
            <a:r>
              <a:rPr b="1" lang="ru-RU" sz="3200">
                <a:latin typeface="Arial"/>
              </a:rPr>
              <a:t>3) фабричные здания                                    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</a:t>
            </a:r>
            <a:r>
              <a:rPr b="1" lang="ru-RU" sz="3200">
                <a:latin typeface="Arial"/>
              </a:rPr>
              <a:t>4) фермеры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</a:t>
            </a:r>
            <a:r>
              <a:rPr b="1" lang="ru-RU" sz="3200">
                <a:latin typeface="Arial"/>
              </a:rPr>
              <a:t>5) станки                                                          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</a:t>
            </a:r>
            <a:r>
              <a:rPr b="1" lang="ru-RU" sz="3200">
                <a:latin typeface="Arial"/>
              </a:rPr>
              <a:t>6) компьютеры </a:t>
            </a:r>
            <a:endParaRPr/>
          </a:p>
        </p:txBody>
      </p:sp>
      <p:sp>
        <p:nvSpPr>
          <p:cNvPr id="41" name="CustomShape 2"/>
          <p:cNvSpPr/>
          <p:nvPr/>
        </p:nvSpPr>
        <p:spPr>
          <a:xfrm>
            <a:off x="990720" y="3276720"/>
            <a:ext cx="533160" cy="4572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42" name="CustomShape 3"/>
          <p:cNvSpPr/>
          <p:nvPr/>
        </p:nvSpPr>
        <p:spPr>
          <a:xfrm>
            <a:off x="914400" y="4419720"/>
            <a:ext cx="609480" cy="4572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43" name="CustomShape 4"/>
          <p:cNvSpPr/>
          <p:nvPr/>
        </p:nvSpPr>
        <p:spPr>
          <a:xfrm>
            <a:off x="990720" y="5029200"/>
            <a:ext cx="609480" cy="4572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7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21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4)" transition="in">
                                      <p:cBhvr additive="repl"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457200" y="380520"/>
            <a:ext cx="8229600" cy="574524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Агрокомбинат выращивает в теплицах овощи и зелень.                        Что относится к капиталу фирмы?</a:t>
            </a:r>
            <a:endParaRPr/>
          </a:p>
          <a:p>
            <a:pPr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</a:t>
            </a:r>
            <a:r>
              <a:rPr b="1" lang="ru-RU" sz="3200">
                <a:latin typeface="Arial"/>
              </a:rPr>
              <a:t>1)  работники теплиц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</a:t>
            </a:r>
            <a:r>
              <a:rPr b="1" lang="ru-RU" sz="3200">
                <a:latin typeface="Arial"/>
              </a:rPr>
              <a:t>2)  оборудование теплиц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</a:t>
            </a:r>
            <a:r>
              <a:rPr b="1" lang="ru-RU" sz="3200">
                <a:latin typeface="Arial"/>
              </a:rPr>
              <a:t>3)  земля под теплицами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</a:t>
            </a:r>
            <a:r>
              <a:rPr b="1" lang="ru-RU" sz="3200">
                <a:latin typeface="Arial"/>
              </a:rPr>
              <a:t>4)  руководство агрокомбината</a:t>
            </a:r>
            <a:endParaRPr/>
          </a:p>
        </p:txBody>
      </p:sp>
      <p:sp>
        <p:nvSpPr>
          <p:cNvPr id="45" name="CustomShape 2"/>
          <p:cNvSpPr/>
          <p:nvPr/>
        </p:nvSpPr>
        <p:spPr>
          <a:xfrm>
            <a:off x="762120" y="3200400"/>
            <a:ext cx="533160" cy="53352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20" dur="indefinite" restart="never" nodeType="tmRoot">
          <p:childTnLst>
            <p:seq>
              <p:cTn id="21" dur="indefinite" nodeType="mainSeq">
                <p:childTnLst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457200" y="304920"/>
            <a:ext cx="8229600" cy="5821200"/>
          </a:xfrm>
          <a:prstGeom prst="rect">
            <a:avLst/>
          </a:prstGeom>
        </p:spPr>
        <p:txBody>
          <a:bodyPr lIns="90000" rIns="90000" tIns="46800" bIns="46800"/>
          <a:p>
            <a:pPr>
              <a:lnSpc>
                <a:spcPct val="90000"/>
              </a:lnSpc>
              <a:buFont typeface="Arial"/>
              <a:buChar char="•"/>
            </a:pPr>
            <a:r>
              <a:rPr lang="ru-RU" sz="3200">
                <a:latin typeface="Arial"/>
              </a:rPr>
              <a:t>  </a:t>
            </a:r>
            <a:r>
              <a:rPr b="1" lang="ru-RU" sz="3200">
                <a:latin typeface="Arial"/>
              </a:rPr>
              <a:t>Терпящая убытки фирма привлекла талантливого кризис - менеджера, который за год смог вывести её из кризисного состояния. Какой фактор производства был использован фирмой в первую очередь?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3200">
                <a:latin typeface="Arial"/>
              </a:rPr>
              <a:t>  </a:t>
            </a:r>
            <a:r>
              <a:rPr b="1" lang="ru-RU" sz="3200">
                <a:latin typeface="Arial"/>
              </a:rPr>
              <a:t>1)  информация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3200">
                <a:latin typeface="Arial"/>
              </a:rPr>
              <a:t>  </a:t>
            </a:r>
            <a:r>
              <a:rPr b="1" lang="ru-RU" sz="3200">
                <a:latin typeface="Arial"/>
              </a:rPr>
              <a:t>2)  предпринимательские  способности</a:t>
            </a:r>
            <a:r>
              <a:rPr b="1" lang="ru-RU" sz="3200">
                <a:latin typeface="Arial"/>
              </a:rPr>
              <a:t>	</a:t>
            </a:r>
            <a:r>
              <a:rPr b="1" lang="ru-RU" sz="3200">
                <a:latin typeface="Arial"/>
              </a:rPr>
              <a:t> 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3200">
                <a:latin typeface="Arial"/>
              </a:rPr>
              <a:t>  </a:t>
            </a:r>
            <a:r>
              <a:rPr b="1" lang="ru-RU" sz="3200">
                <a:latin typeface="Arial"/>
              </a:rPr>
              <a:t>3)  земля и природные ресурсы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3200">
                <a:latin typeface="Arial"/>
              </a:rPr>
              <a:t>  </a:t>
            </a:r>
            <a:r>
              <a:rPr b="1" lang="ru-RU" sz="3200">
                <a:latin typeface="Arial"/>
              </a:rPr>
              <a:t>4)  капитал</a:t>
            </a:r>
            <a:endParaRPr/>
          </a:p>
        </p:txBody>
      </p:sp>
      <p:sp>
        <p:nvSpPr>
          <p:cNvPr id="47" name="CustomShape 2"/>
          <p:cNvSpPr/>
          <p:nvPr/>
        </p:nvSpPr>
        <p:spPr>
          <a:xfrm>
            <a:off x="228600" y="3657600"/>
            <a:ext cx="685800" cy="53352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27" dur="indefinite" restart="never" nodeType="tmRoot">
          <p:childTnLst>
            <p:seq>
              <p:cTn id="28" dur="indefinite" nodeType="mainSeq"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fill="hold" presetClass="entr" presetID="18" presetSubtype="1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457200" y="380520"/>
            <a:ext cx="8229600" cy="574524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Что относится к такому фактору производства, как земля: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</a:t>
            </a:r>
            <a:r>
              <a:rPr b="1" lang="ru-RU" sz="3200">
                <a:latin typeface="Arial"/>
              </a:rPr>
              <a:t>1. автомобиль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 </a:t>
            </a:r>
            <a:r>
              <a:rPr b="1" lang="ru-RU" sz="3200">
                <a:latin typeface="Arial"/>
              </a:rPr>
              <a:t>2.врач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 </a:t>
            </a:r>
            <a:r>
              <a:rPr b="1" lang="ru-RU" sz="3200">
                <a:latin typeface="Arial"/>
              </a:rPr>
              <a:t>3.заводское оборудование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 </a:t>
            </a:r>
            <a:r>
              <a:rPr b="1" lang="ru-RU" sz="3200">
                <a:latin typeface="Arial"/>
              </a:rPr>
              <a:t>4.пастбище</a:t>
            </a:r>
            <a:endParaRPr/>
          </a:p>
        </p:txBody>
      </p:sp>
      <p:sp>
        <p:nvSpPr>
          <p:cNvPr id="49" name="CustomShape 2"/>
          <p:cNvSpPr/>
          <p:nvPr/>
        </p:nvSpPr>
        <p:spPr>
          <a:xfrm>
            <a:off x="1600200" y="3200400"/>
            <a:ext cx="685800" cy="609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34" dur="indefinite" restart="never" nodeType="tmRoot">
          <p:childTnLst>
            <p:seq>
              <p:cTn id="35" dur="indefinite" nodeType="mainSeq">
                <p:childTnLst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fill="hold" presetClass="entr" presetID="19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/>
                                        </p:tav>
                                        <p:tav fmla="width*sin(2.5*pi*$)"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457200" y="304920"/>
            <a:ext cx="8229600" cy="582120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Что относится к такому фактору производства, как труд: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 </a:t>
            </a:r>
            <a:r>
              <a:rPr b="1" lang="ru-RU" sz="3200">
                <a:latin typeface="Arial"/>
              </a:rPr>
              <a:t>1. компьютер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 </a:t>
            </a:r>
            <a:r>
              <a:rPr b="1" lang="ru-RU" sz="3200">
                <a:latin typeface="Arial"/>
              </a:rPr>
              <a:t>2. банкир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 </a:t>
            </a:r>
            <a:r>
              <a:rPr b="1" lang="ru-RU" sz="3200">
                <a:latin typeface="Arial"/>
              </a:rPr>
              <a:t>3. турбина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 </a:t>
            </a:r>
            <a:r>
              <a:rPr b="1" lang="ru-RU" sz="3200">
                <a:latin typeface="Arial"/>
              </a:rPr>
              <a:t>4. природный газ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51" name="CustomShape 2"/>
          <p:cNvSpPr/>
          <p:nvPr/>
        </p:nvSpPr>
        <p:spPr>
          <a:xfrm>
            <a:off x="1676520" y="1981080"/>
            <a:ext cx="685800" cy="53352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42" dur="indefinite" restart="never" nodeType="tmRoot">
          <p:childTnLst>
            <p:seq>
              <p:cTn id="43" dur="indefinite" nodeType="mainSeq">
                <p:childTnLst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nodeType="clickEffect" fill="hold" presetClass="entr" presetID="1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x+(cos(-2*pi*(1-$))*-x-sin(-2*pi*(1-$))*(1-y))*(1-$)" tm="0">
                                          <p:val/>
                                        </p:tav>
                                        <p:tav fmla="x+(cos(-2*pi*(1-$))*-x-sin(-2*pi*(1-$))*(1-y))*(1-$)"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+(sin(-2*pi*(1-$))*-x+cos(-2*pi*(1-$))*(1-y))*(1-$)" tm="0">
                                          <p:val/>
                                        </p:tav>
                                        <p:tav fmla="y+(sin(-2*pi*(1-$))*-x+cos(-2*pi*(1-$))*(1-y))*(1-$)" tm="100000">
                                          <p:val/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457200" y="456840"/>
            <a:ext cx="8229600" cy="5668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  </a:t>
            </a:r>
            <a:r>
              <a:rPr lang="ru-RU" sz="3200">
                <a:latin typeface="Arial"/>
              </a:rPr>
              <a:t>В каком из перечисленных вариантоа представлены примеры всех трех факторов производства: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      </a:t>
            </a:r>
            <a:r>
              <a:rPr lang="ru-RU" sz="3200">
                <a:latin typeface="Arial"/>
              </a:rPr>
              <a:t>1.месторождение нефти, деньги, оборудование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      </a:t>
            </a:r>
            <a:r>
              <a:rPr lang="ru-RU" sz="3200">
                <a:latin typeface="Arial"/>
              </a:rPr>
              <a:t>2.деньги, посевные площади, фабричные здания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      </a:t>
            </a:r>
            <a:r>
              <a:rPr lang="ru-RU" sz="3200">
                <a:latin typeface="Arial"/>
              </a:rPr>
              <a:t>3.месторождения угля, заводское оборудование, слесарь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      </a:t>
            </a:r>
            <a:r>
              <a:rPr lang="ru-RU" sz="3200">
                <a:latin typeface="Arial"/>
              </a:rPr>
              <a:t>4.акции, водные ресурсы, юрист</a:t>
            </a:r>
            <a:endParaRPr/>
          </a:p>
        </p:txBody>
      </p:sp>
      <p:sp>
        <p:nvSpPr>
          <p:cNvPr id="53" name="CustomShape 2"/>
          <p:cNvSpPr/>
          <p:nvPr/>
        </p:nvSpPr>
        <p:spPr>
          <a:xfrm>
            <a:off x="914400" y="4267080"/>
            <a:ext cx="533520" cy="4572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52" dur="indefinite" restart="never" nodeType="tmRoot">
          <p:childTnLst>
            <p:seq>
              <p:cTn id="53" dur="indefinite" nodeType="mainSeq">
                <p:childTnLst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nodeType="clickEffect" fill="hold" presetClass="entr" presetID="5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8" dur="192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92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" dur="308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#ppt_x)"/>
                                      </p:to>
                                    </p:anim>
                                    <p:set>
                                      <p:cBhvr>
                                        <p:cTn id="61" dur="192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2" dur="308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)"/>
                                      </p:to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</a:t>
            </a:r>
            <a:r>
              <a:rPr b="1" lang="ru-RU" sz="3200">
                <a:latin typeface="Arial"/>
              </a:rPr>
              <a:t>К факторам производства относятся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</a:t>
            </a:r>
            <a:r>
              <a:rPr b="1" lang="ru-RU" sz="3200">
                <a:latin typeface="Arial"/>
              </a:rPr>
              <a:t>1)деньги в сейфе кассира банка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</a:t>
            </a:r>
            <a:r>
              <a:rPr b="1" lang="ru-RU" sz="3200">
                <a:latin typeface="Arial"/>
              </a:rPr>
              <a:t>2) станки  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</a:t>
            </a:r>
            <a:r>
              <a:rPr b="1" lang="ru-RU" sz="3200">
                <a:latin typeface="Arial"/>
              </a:rPr>
              <a:t>3) акции фирмы  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</a:t>
            </a:r>
            <a:r>
              <a:rPr b="1" lang="ru-RU" sz="3200">
                <a:latin typeface="Arial"/>
              </a:rPr>
              <a:t>4) инвестиции</a:t>
            </a:r>
            <a:endParaRPr/>
          </a:p>
        </p:txBody>
      </p:sp>
      <p:sp>
        <p:nvSpPr>
          <p:cNvPr id="55" name="CustomShape 2"/>
          <p:cNvSpPr/>
          <p:nvPr/>
        </p:nvSpPr>
        <p:spPr>
          <a:xfrm>
            <a:off x="380880" y="3352680"/>
            <a:ext cx="838440" cy="60984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63" dur="indefinite" restart="never" nodeType="tmRoot">
          <p:childTnLst>
            <p:seq>
              <p:cTn id="64" dur="indefinite" nodeType="mainSeq">
                <p:childTnLst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3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#ppt_x)"/>
                                      </p:to>
                                    </p:anim>
                                    <p:anim calcmode="lin" valueType="num">
                                      <p:cBhvr additive="repl">
                                        <p:cTn id="7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-1"/>
                                      </p:to>
                                    </p:anim>
                                    <p:anim calcmode="lin" valueType="num">
                                      <p:cBhvr additive="sum">
                                        <p:cTn id="7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Shape 1"/>
          <p:cNvSpPr txBox="1"/>
          <p:nvPr/>
        </p:nvSpPr>
        <p:spPr>
          <a:xfrm>
            <a:off x="456840" y="456840"/>
            <a:ext cx="8458200" cy="5668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   </a:t>
            </a:r>
            <a:r>
              <a:rPr b="1" lang="ru-RU" sz="3200">
                <a:latin typeface="Arial"/>
              </a:rPr>
              <a:t>Фактором производства является          (-ются)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</a:t>
            </a:r>
            <a:r>
              <a:rPr b="1" lang="ru-RU" sz="3200">
                <a:latin typeface="Arial"/>
              </a:rPr>
              <a:t>предпринимательские способности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</a:t>
            </a:r>
            <a:r>
              <a:rPr b="1" lang="ru-RU" sz="3200">
                <a:latin typeface="Arial"/>
              </a:rPr>
              <a:t>обмен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</a:t>
            </a:r>
            <a:r>
              <a:rPr b="1" lang="ru-RU" sz="3200">
                <a:latin typeface="Arial"/>
              </a:rPr>
              <a:t>потребление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</a:t>
            </a:r>
            <a:r>
              <a:rPr b="1" lang="ru-RU" sz="3200">
                <a:latin typeface="Arial"/>
              </a:rPr>
              <a:t>распределение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57" name="CustomShape 2"/>
          <p:cNvSpPr/>
          <p:nvPr/>
        </p:nvSpPr>
        <p:spPr>
          <a:xfrm>
            <a:off x="457200" y="1676520"/>
            <a:ext cx="533520" cy="53316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72" dur="indefinite" restart="never" nodeType="tmRoot">
          <p:childTnLst>
            <p:seq>
              <p:cTn id="73" dur="indefinite" nodeType="mainSeq">
                <p:childTnLst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nodeType="clickEffect" fill="hold" presetClass="entr" presetID="4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80000">
                                          <p:val>
                                            <p:strVal val="90"/>
                                          </p:val>
                                        </p:tav>
                                        <p:tav tm="8000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50000">
                                          <p:val/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Shape 1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Бригада строителей относится к такому фактору производства, как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</a:t>
            </a:r>
            <a:r>
              <a:rPr b="1" lang="ru-RU" sz="3200">
                <a:latin typeface="Arial"/>
              </a:rPr>
              <a:t>земля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</a:t>
            </a:r>
            <a:r>
              <a:rPr b="1" lang="ru-RU" sz="3200">
                <a:latin typeface="Arial"/>
              </a:rPr>
              <a:t>капитал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</a:t>
            </a:r>
            <a:r>
              <a:rPr b="1" lang="ru-RU" sz="3200">
                <a:latin typeface="Arial"/>
              </a:rPr>
              <a:t>труд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</a:t>
            </a:r>
            <a:r>
              <a:rPr b="1" lang="ru-RU" sz="3200">
                <a:latin typeface="Arial"/>
              </a:rPr>
              <a:t>предпринимательские способности</a:t>
            </a:r>
            <a:endParaRPr/>
          </a:p>
        </p:txBody>
      </p:sp>
      <p:sp>
        <p:nvSpPr>
          <p:cNvPr id="59" name="CustomShape 2"/>
          <p:cNvSpPr/>
          <p:nvPr/>
        </p:nvSpPr>
        <p:spPr>
          <a:xfrm>
            <a:off x="838080" y="3886200"/>
            <a:ext cx="762120" cy="6858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82" dur="indefinite" restart="never" nodeType="tmRoot">
          <p:childTnLst>
            <p:seq>
              <p:cTn id="83" dur="indefinite" nodeType="mainSeq">
                <p:childTnLst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nodeType="clickEffect" fill="hold" presetClass="entr" presetID="2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8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9" dur="45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0" dur="1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 tm="0">
                                          <p:val/>
                                        </p:tav>
                                        <p:tav fmla="y-sin(pi*$)/3"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1" dur="166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 tm="0">
                                          <p:val/>
                                        </p:tav>
                                        <p:tav fmla="y-sin(pi*$)/9"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2" dur="83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 tm="0">
                                          <p:val/>
                                        </p:tav>
                                        <p:tav fmla="y-sin(pi*$)/27"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3" dur="4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 tm="0">
                                          <p:val/>
                                        </p:tav>
                                        <p:tav fmla="y-sin(pi*$)/81" tm="100000">
                                          <p:val/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457200" y="685800"/>
            <a:ext cx="8229600" cy="54403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Организация деятельности частной школы относится к такому фактору производства, как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</a:t>
            </a:r>
            <a:r>
              <a:rPr b="1" lang="ru-RU" sz="3200">
                <a:latin typeface="Arial"/>
              </a:rPr>
              <a:t>земля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</a:t>
            </a:r>
            <a:r>
              <a:rPr b="1" lang="ru-RU" sz="3200">
                <a:latin typeface="Arial"/>
              </a:rPr>
              <a:t>капитал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</a:t>
            </a:r>
            <a:r>
              <a:rPr b="1" lang="ru-RU" sz="3200">
                <a:latin typeface="Arial"/>
              </a:rPr>
              <a:t>труд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</a:t>
            </a:r>
            <a:r>
              <a:rPr b="1" lang="ru-RU" sz="3200">
                <a:latin typeface="Arial"/>
              </a:rPr>
              <a:t>предпринимательские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</a:t>
            </a:r>
            <a:r>
              <a:rPr b="1" lang="ru-RU" sz="3200">
                <a:latin typeface="Arial"/>
              </a:rPr>
              <a:t>способности</a:t>
            </a:r>
            <a:endParaRPr/>
          </a:p>
        </p:txBody>
      </p:sp>
      <p:sp>
        <p:nvSpPr>
          <p:cNvPr id="61" name="CustomShape 2"/>
          <p:cNvSpPr/>
          <p:nvPr/>
        </p:nvSpPr>
        <p:spPr>
          <a:xfrm>
            <a:off x="1295280" y="4267080"/>
            <a:ext cx="838440" cy="6858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94" dur="indefinite" restart="never" nodeType="tmRoot">
          <p:childTnLst>
            <p:seq>
              <p:cTn id="95" dur="indefinite" nodeType="mainSeq">
                <p:childTnLst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nodeType="clickEffect" fill="hold" presetClass="entr" presetID="3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Shape 1"/>
          <p:cNvSpPr txBox="1"/>
          <p:nvPr/>
        </p:nvSpPr>
        <p:spPr>
          <a:xfrm>
            <a:off x="456840" y="456840"/>
            <a:ext cx="8534520" cy="5668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Верны ли следующие суждения                  о факторах производства?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А.Земля является одним из основных факторов производства.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Б. Ни один из факторов производства самостоятельно не может приносить доход.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         </a:t>
            </a:r>
            <a:r>
              <a:rPr b="1" lang="ru-RU" sz="2800">
                <a:latin typeface="Arial"/>
              </a:rPr>
              <a:t>1) верно только А    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         </a:t>
            </a:r>
            <a:r>
              <a:rPr b="1" lang="ru-RU" sz="2800">
                <a:latin typeface="Arial"/>
              </a:rPr>
              <a:t>2) верно только Б</a:t>
            </a:r>
            <a:r>
              <a:rPr b="1" lang="ru-RU" sz="2800">
                <a:latin typeface="Arial"/>
              </a:rPr>
              <a:t>	</a:t>
            </a:r>
            <a:r>
              <a:rPr b="1" lang="ru-RU" sz="2800">
                <a:latin typeface="Arial"/>
              </a:rPr>
              <a:t>                                                  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         </a:t>
            </a:r>
            <a:r>
              <a:rPr b="1" lang="ru-RU" sz="2800">
                <a:latin typeface="Arial"/>
              </a:rPr>
              <a:t>3) верны оба суждения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         </a:t>
            </a:r>
            <a:r>
              <a:rPr b="1" lang="ru-RU" sz="2800">
                <a:latin typeface="Arial"/>
              </a:rPr>
              <a:t>4) оба суждения     неверны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63" name="CustomShape 2"/>
          <p:cNvSpPr/>
          <p:nvPr/>
        </p:nvSpPr>
        <p:spPr>
          <a:xfrm>
            <a:off x="1143000" y="4724280"/>
            <a:ext cx="685800" cy="53352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104" dur="indefinite" restart="never" nodeType="tmRoot">
          <p:childTnLst>
            <p:seq>
              <p:cTn id="105" dur="indefinite" nodeType="mainSeq">
                <p:childTnLst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nodeType="clickEffect" fill="hold" presetClass="entr" presetID="19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/>
                                        </p:tav>
                                        <p:tav fmla="width*sin(2.5*pi*$)"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Shape 1"/>
          <p:cNvSpPr txBox="1"/>
          <p:nvPr/>
        </p:nvSpPr>
        <p:spPr>
          <a:xfrm>
            <a:off x="838080" y="2971440"/>
            <a:ext cx="7772400" cy="1469880"/>
          </a:xfrm>
          <a:prstGeom prst="rect">
            <a:avLst/>
          </a:prstGeom>
        </p:spPr>
        <p:txBody>
          <a:bodyPr lIns="90000" rIns="90000" tIns="46800" bIns="46800" anchor="ctr"/>
          <a:p>
            <a:pPr algn="ctr">
              <a:buFont typeface="Arial"/>
              <a:buChar char="•"/>
            </a:pPr>
            <a:r>
              <a:rPr b="1" lang="ru-RU" sz="6000">
                <a:solidFill>
                  <a:srgbClr val="000000"/>
                </a:solidFill>
                <a:latin typeface="Arial"/>
              </a:rPr>
              <a:t>Издержки</a:t>
            </a:r>
            <a:endParaRPr/>
          </a:p>
        </p:txBody>
      </p:sp>
    </p:spTree>
  </p:cSld>
  <p:transition>
    <p:cover dir="l"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Shape 1"/>
          <p:cNvSpPr txBox="1"/>
          <p:nvPr/>
        </p:nvSpPr>
        <p:spPr>
          <a:xfrm>
            <a:off x="457200" y="456840"/>
            <a:ext cx="8229600" cy="5668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Постоянные издержки </a:t>
            </a:r>
            <a:r>
              <a:rPr b="1" i="1" lang="ru-RU" sz="3200">
                <a:latin typeface="Arial"/>
              </a:rPr>
              <a:t>(</a:t>
            </a:r>
            <a:r>
              <a:rPr b="1" i="1" lang="en-US" sz="3200">
                <a:latin typeface="Arial"/>
              </a:rPr>
              <a:t>FC)</a:t>
            </a:r>
            <a:r>
              <a:rPr b="1" lang="ru-RU" sz="3200">
                <a:latin typeface="Arial"/>
              </a:rPr>
              <a:t> –издержки, которые фирма несет независимо от объема выпуска продукции (арендная плата, расходы на содержание здания, зарплата управленческому персоналу, расходы на коммунальные услуги, амортизация).</a:t>
            </a:r>
            <a:r>
              <a:rPr lang="ru-RU" sz="3200">
                <a:latin typeface="Arial"/>
              </a:rPr>
              <a:t> </a:t>
            </a:r>
            <a:r>
              <a:rPr b="1" lang="ru-RU" sz="3200">
                <a:latin typeface="Arial"/>
              </a:rPr>
              <a:t>Она существует и при нулевом выпуске продукции.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</p:spTree>
  </p:cSld>
  <p:transition>
    <p:cover dir="l"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Shape 1"/>
          <p:cNvSpPr txBox="1"/>
          <p:nvPr/>
        </p:nvSpPr>
        <p:spPr>
          <a:xfrm>
            <a:off x="152280" y="380520"/>
            <a:ext cx="8763120" cy="582156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Переменные издержки </a:t>
            </a:r>
            <a:r>
              <a:rPr b="1" lang="en-US" sz="3200">
                <a:latin typeface="Arial"/>
              </a:rPr>
              <a:t>(VC) – </a:t>
            </a:r>
            <a:r>
              <a:rPr b="1" lang="ru-RU" sz="3200">
                <a:latin typeface="Arial"/>
              </a:rPr>
              <a:t>издержки, величина которых меняется с изменением объема выпускаемой продукции  ( приобретение сырья, зарплата</a:t>
            </a:r>
            <a:r>
              <a:rPr b="1" lang="en-US" sz="3200">
                <a:latin typeface="Arial"/>
              </a:rPr>
              <a:t> </a:t>
            </a:r>
            <a:r>
              <a:rPr b="1" lang="ru-RU" sz="3200">
                <a:latin typeface="Arial"/>
              </a:rPr>
              <a:t> рабочим, оплата энергии, топлива, транспортных услуг, расходы на тару и упаковку).</a:t>
            </a:r>
            <a:endParaRPr/>
          </a:p>
        </p:txBody>
      </p:sp>
    </p:spTree>
  </p:cSld>
  <p:transition>
    <p:cover dir="l"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1"/>
          <p:cNvSpPr txBox="1"/>
          <p:nvPr/>
        </p:nvSpPr>
        <p:spPr>
          <a:xfrm>
            <a:off x="457200" y="609480"/>
            <a:ext cx="8229600" cy="551664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Важную роль в разделении издержек на постоянные и переменные играет фактор времени. Существуют понятия краткосрочного периода времени и долгосрочного периода времени.                            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</a:t>
            </a:r>
            <a:r>
              <a:rPr b="1" lang="ru-RU" sz="2800">
                <a:latin typeface="Arial"/>
              </a:rPr>
              <a:t>Эти понятия не связаны с календарными сроками, такими, как месяц или год. Понятия краткосрочный или долгосрочный период зависят от того, как изменяются факторы производства.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</p:spTree>
  </p:cSld>
  <p:transition>
    <p:cover dir="l"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" name="Table 1"/>
          <p:cNvGraphicFramePr/>
          <p:nvPr/>
        </p:nvGraphicFramePr>
        <p:xfrm>
          <a:off x="380880" y="762120"/>
          <a:ext cx="8382240" cy="5257440"/>
        </p:xfrm>
        <a:graphic>
          <a:graphicData uri="http://schemas.openxmlformats.org/drawingml/2006/table">
            <a:tbl>
              <a:tblPr/>
              <a:tblGrid>
                <a:gridCol w="4421160"/>
                <a:gridCol w="3961080"/>
              </a:tblGrid>
              <a:tr h="1442160">
                <a:tc>
                  <a:txBody>
                    <a:bodyPr lIns="90000" rIns="90000" tIns="46800" bIns="46800"/>
                    <a:p>
                      <a:pPr algn="ctr">
                        <a:lnSpc>
                          <a:spcPct val="100000"/>
                        </a:lnSpc>
                        <a:buFont typeface="Century Schoolbook"/>
                        <a:buChar char="•"/>
                      </a:pPr>
                      <a:r>
                        <a:rPr b="1" lang="ru-RU" sz="3200">
                          <a:solidFill>
                            <a:srgbClr val="000000"/>
                          </a:solidFill>
                          <a:latin typeface="Century Schoolbook"/>
                          <a:ea typeface="Times New Roman"/>
                        </a:rPr>
                        <a:t>Краткосрочный период</a:t>
                      </a:r>
                      <a:endParaRPr/>
                    </a:p>
                  </a:txBody>
                  <a:tcPr/>
                </a:tc>
                <a:tc>
                  <a:txBody>
                    <a:bodyPr lIns="90000" rIns="90000" tIns="46800" bIns="46800"/>
                    <a:p>
                      <a:pPr algn="ctr">
                        <a:lnSpc>
                          <a:spcPct val="100000"/>
                        </a:lnSpc>
                        <a:buFont typeface="Century Schoolbook"/>
                        <a:buChar char="•"/>
                      </a:pPr>
                      <a:r>
                        <a:rPr b="1" lang="ru-RU" sz="3200">
                          <a:solidFill>
                            <a:srgbClr val="000000"/>
                          </a:solidFill>
                          <a:latin typeface="Century Schoolbook"/>
                          <a:ea typeface="Times New Roman"/>
                        </a:rPr>
                        <a:t>Долгосрочный период</a:t>
                      </a:r>
                      <a:endParaRPr/>
                    </a:p>
                  </a:txBody>
                  <a:tcPr/>
                </a:tc>
              </a:tr>
              <a:tr h="3815280">
                <a:tc>
                  <a:txBody>
                    <a:bodyPr lIns="90000" rIns="90000" tIns="46800" bIns="46800"/>
                    <a:p>
                      <a:pPr algn="ctr">
                        <a:lnSpc>
                          <a:spcPct val="100000"/>
                        </a:lnSpc>
                        <a:buFont typeface="Century Schoolbook"/>
                        <a:buChar char="•"/>
                      </a:pPr>
                      <a:r>
                        <a:rPr b="1" lang="ru-RU" sz="3200">
                          <a:solidFill>
                            <a:srgbClr val="000000"/>
                          </a:solidFill>
                          <a:latin typeface="Century Schoolbook"/>
                          <a:ea typeface="Times New Roman"/>
                        </a:rPr>
                        <a:t>Период, в течение которого одни факторы являются постоянными,                      а другие переменными</a:t>
                      </a:r>
                      <a:endParaRPr/>
                    </a:p>
                  </a:txBody>
                  <a:tcPr/>
                </a:tc>
                <a:tc>
                  <a:txBody>
                    <a:bodyPr lIns="90000" rIns="90000" tIns="46800" bIns="46800"/>
                    <a:p>
                      <a:pPr algn="ctr">
                        <a:lnSpc>
                          <a:spcPct val="100000"/>
                        </a:lnSpc>
                        <a:buFont typeface="Century Schoolbook"/>
                        <a:buChar char="•"/>
                      </a:pPr>
                      <a:r>
                        <a:rPr b="1" lang="ru-RU" sz="3200">
                          <a:solidFill>
                            <a:srgbClr val="000000"/>
                          </a:solidFill>
                          <a:latin typeface="Century Schoolbook"/>
                          <a:ea typeface="Times New Roman"/>
                        </a:rPr>
                        <a:t>Период, в течение которого все факторы производства являются переменными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transition>
    <p:cover dir="l"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Shape 1"/>
          <p:cNvSpPr txBox="1"/>
          <p:nvPr/>
        </p:nvSpPr>
        <p:spPr>
          <a:xfrm>
            <a:off x="456840" y="1600200"/>
            <a:ext cx="8381880" cy="4525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4400">
                <a:latin typeface="Arial"/>
              </a:rPr>
              <a:t>  </a:t>
            </a:r>
            <a:r>
              <a:rPr b="1" lang="ru-RU" sz="4400">
                <a:latin typeface="Arial"/>
              </a:rPr>
              <a:t>Общие (совокупные, валовые) издержки (</a:t>
            </a:r>
            <a:r>
              <a:rPr b="1" lang="en-US" sz="4400">
                <a:latin typeface="Arial"/>
              </a:rPr>
              <a:t>TC)</a:t>
            </a:r>
            <a:r>
              <a:rPr b="1" lang="ru-RU" sz="4400">
                <a:latin typeface="Arial"/>
              </a:rPr>
              <a:t> –сумма всех постоянных               и переменных издержек.</a:t>
            </a:r>
            <a:endParaRPr/>
          </a:p>
        </p:txBody>
      </p:sp>
    </p:spTree>
  </p:cSld>
  <p:transition>
    <p:cover dir="l"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380520" y="380880"/>
            <a:ext cx="8534520" cy="609624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</a:t>
            </a:r>
            <a:r>
              <a:rPr b="1" lang="ru-RU" sz="3200">
                <a:latin typeface="Arial"/>
              </a:rPr>
              <a:t>Предельные издержки </a:t>
            </a:r>
            <a:r>
              <a:rPr b="1" lang="en-US" sz="3200">
                <a:latin typeface="Arial"/>
              </a:rPr>
              <a:t>(MC)</a:t>
            </a:r>
            <a:r>
              <a:rPr b="1" lang="ru-RU" sz="3200">
                <a:latin typeface="Arial"/>
              </a:rPr>
              <a:t> представляют собой изменение общих издержек фирмы в результате производства одной дополнительной единицы продукции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</a:t>
            </a:r>
            <a:r>
              <a:rPr b="1" lang="en-US" sz="3200">
                <a:latin typeface="Arial"/>
              </a:rPr>
              <a:t>               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     </a:t>
            </a:r>
            <a:r>
              <a:rPr b="1" lang="en-US" sz="4800">
                <a:latin typeface="Arial"/>
              </a:rPr>
              <a:t>MC = </a:t>
            </a:r>
            <a:r>
              <a:rPr b="1" lang="el-GR" sz="4800">
                <a:latin typeface="Arial"/>
                <a:ea typeface="Arial"/>
              </a:rPr>
              <a:t>Δ</a:t>
            </a:r>
            <a:r>
              <a:rPr b="1" lang="en-US" sz="4800">
                <a:latin typeface="Arial"/>
                <a:ea typeface="Arial"/>
              </a:rPr>
              <a:t>TC/ </a:t>
            </a:r>
            <a:r>
              <a:rPr b="1" lang="el-GR" sz="4800">
                <a:latin typeface="Arial"/>
                <a:ea typeface="Arial"/>
              </a:rPr>
              <a:t>Δ</a:t>
            </a:r>
            <a:r>
              <a:rPr b="1" lang="en-US" sz="4800">
                <a:latin typeface="Arial"/>
                <a:ea typeface="Arial"/>
              </a:rPr>
              <a:t>Q</a:t>
            </a:r>
            <a:r>
              <a:rPr b="1" lang="ru-RU" sz="4800">
                <a:latin typeface="Arial"/>
                <a:ea typeface="Arial"/>
              </a:rPr>
              <a:t> </a:t>
            </a:r>
            <a:endParaRPr/>
          </a:p>
          <a:p>
            <a:pPr algn="ctr">
              <a:buFont typeface="Arial"/>
              <a:buChar char="•"/>
            </a:pPr>
            <a:r>
              <a:rPr b="1" lang="en-US" sz="4800">
                <a:latin typeface="Arial"/>
              </a:rPr>
              <a:t>MC = </a:t>
            </a:r>
            <a:r>
              <a:rPr b="1" lang="el-GR" sz="4800">
                <a:latin typeface="Arial"/>
                <a:ea typeface="Arial"/>
              </a:rPr>
              <a:t>Δ</a:t>
            </a:r>
            <a:r>
              <a:rPr b="1" lang="en-US" sz="4800">
                <a:latin typeface="Arial"/>
                <a:ea typeface="Arial"/>
              </a:rPr>
              <a:t>VC/ </a:t>
            </a:r>
            <a:r>
              <a:rPr b="1" lang="el-GR" sz="4800">
                <a:latin typeface="Arial"/>
                <a:ea typeface="Arial"/>
              </a:rPr>
              <a:t>Δ</a:t>
            </a:r>
            <a:r>
              <a:rPr b="1" lang="en-US" sz="4800">
                <a:latin typeface="Arial"/>
                <a:ea typeface="Arial"/>
              </a:rPr>
              <a:t>Q</a:t>
            </a:r>
            <a:endParaRPr/>
          </a:p>
        </p:txBody>
      </p:sp>
    </p:spTree>
  </p:cSld>
  <p:transition>
    <p:cover dir="l"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Shape 1"/>
          <p:cNvSpPr txBox="1"/>
          <p:nvPr/>
        </p:nvSpPr>
        <p:spPr>
          <a:xfrm>
            <a:off x="151920" y="533160"/>
            <a:ext cx="8534520" cy="559260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    </a:t>
            </a:r>
            <a:r>
              <a:rPr b="1" lang="ru-RU" sz="2800">
                <a:latin typeface="Arial"/>
              </a:rPr>
              <a:t>При снижении объемов производства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</a:t>
            </a:r>
            <a:r>
              <a:rPr b="1" lang="ru-RU" sz="2800">
                <a:latin typeface="Arial"/>
              </a:rPr>
              <a:t>1) переменные и постоянные затраты не     меняются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</a:t>
            </a:r>
            <a:r>
              <a:rPr b="1" lang="ru-RU" sz="2800">
                <a:latin typeface="Arial"/>
              </a:rPr>
              <a:t>2) переменные и постоянные затраты уменьшаются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</a:t>
            </a:r>
            <a:r>
              <a:rPr b="1" lang="ru-RU" sz="2800">
                <a:latin typeface="Arial"/>
              </a:rPr>
              <a:t>3) переменные затраты уменьшаются,  постоянные не меняются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</a:t>
            </a:r>
            <a:r>
              <a:rPr b="1" lang="ru-RU" sz="2800">
                <a:latin typeface="Arial"/>
              </a:rPr>
              <a:t>4) переменные затраты не меняются, постоянные уменьшаются</a:t>
            </a:r>
            <a:endParaRPr/>
          </a:p>
        </p:txBody>
      </p:sp>
      <p:sp>
        <p:nvSpPr>
          <p:cNvPr id="72" name="CustomShape 2"/>
          <p:cNvSpPr/>
          <p:nvPr/>
        </p:nvSpPr>
        <p:spPr>
          <a:xfrm>
            <a:off x="152280" y="2971800"/>
            <a:ext cx="533520" cy="609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112" dur="indefinite" restart="never" nodeType="tmRoot">
          <p:childTnLst>
            <p:seq>
              <p:cTn id="113" dur="indefinite" nodeType="mainSeq">
                <p:childTnLst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Shape 1"/>
          <p:cNvSpPr txBox="1"/>
          <p:nvPr/>
        </p:nvSpPr>
        <p:spPr>
          <a:xfrm>
            <a:off x="457200" y="304920"/>
            <a:ext cx="8229600" cy="582120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Верны ли следующие суждения об издержках производства: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А.Постоянные издержки включают затраты на закупаемоё сырьё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Б.Переменные издержки включают затраты на аренду помещения.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</a:t>
            </a:r>
            <a:r>
              <a:rPr b="1" lang="ru-RU" sz="3200">
                <a:latin typeface="Arial"/>
              </a:rPr>
              <a:t>1. верно только А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</a:t>
            </a:r>
            <a:r>
              <a:rPr b="1" lang="ru-RU" sz="3200">
                <a:latin typeface="Arial"/>
              </a:rPr>
              <a:t>2. верно только Б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</a:t>
            </a:r>
            <a:r>
              <a:rPr b="1" lang="ru-RU" sz="3200">
                <a:latin typeface="Arial"/>
              </a:rPr>
              <a:t>3.верны оба суждения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</a:t>
            </a:r>
            <a:r>
              <a:rPr b="1" lang="ru-RU" sz="3200">
                <a:latin typeface="Arial"/>
              </a:rPr>
              <a:t>4.оба суждения не верны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74" name="CustomShape 2"/>
          <p:cNvSpPr/>
          <p:nvPr/>
        </p:nvSpPr>
        <p:spPr>
          <a:xfrm>
            <a:off x="457200" y="5257800"/>
            <a:ext cx="685800" cy="6858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120" dur="indefinite" restart="never" nodeType="tmRoot">
          <p:childTnLst>
            <p:seq>
              <p:cTn id="121" dur="indefinite" nodeType="mainSeq">
                <p:childTnLst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Shape 1"/>
          <p:cNvSpPr txBox="1"/>
          <p:nvPr/>
        </p:nvSpPr>
        <p:spPr>
          <a:xfrm>
            <a:off x="457200" y="380520"/>
            <a:ext cx="8229600" cy="574524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Фирма «С», производящая обувь, увеличила расходы на покупку сырья. Это пример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</a:t>
            </a:r>
            <a:r>
              <a:rPr b="1" lang="ru-RU" sz="3200">
                <a:latin typeface="Arial"/>
              </a:rPr>
              <a:t>1. переменных издержек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</a:t>
            </a:r>
            <a:r>
              <a:rPr b="1" lang="ru-RU" sz="3200">
                <a:latin typeface="Arial"/>
              </a:rPr>
              <a:t>2. постоянных издержек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</a:t>
            </a:r>
            <a:r>
              <a:rPr b="1" lang="ru-RU" sz="3200">
                <a:latin typeface="Arial"/>
              </a:rPr>
              <a:t>3.средних издержек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</a:t>
            </a:r>
            <a:r>
              <a:rPr b="1" lang="ru-RU" sz="3200">
                <a:latin typeface="Arial"/>
              </a:rPr>
              <a:t>4. незапланированных издержек</a:t>
            </a:r>
            <a:endParaRPr/>
          </a:p>
        </p:txBody>
      </p:sp>
      <p:sp>
        <p:nvSpPr>
          <p:cNvPr id="76" name="CustomShape 2"/>
          <p:cNvSpPr/>
          <p:nvPr/>
        </p:nvSpPr>
        <p:spPr>
          <a:xfrm>
            <a:off x="685800" y="2590920"/>
            <a:ext cx="685800" cy="609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128" dur="indefinite" restart="never" nodeType="tmRoot">
          <p:childTnLst>
            <p:seq>
              <p:cTn id="129" dur="indefinite" nodeType="mainSeq">
                <p:childTnLst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Shape 1"/>
          <p:cNvSpPr txBox="1"/>
          <p:nvPr/>
        </p:nvSpPr>
        <p:spPr>
          <a:xfrm>
            <a:off x="457200" y="456840"/>
            <a:ext cx="8229600" cy="5668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В теории производства краткосрочным периодом называется :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 </a:t>
            </a:r>
            <a:r>
              <a:rPr b="1" lang="ru-RU" sz="2800">
                <a:latin typeface="Arial"/>
              </a:rPr>
              <a:t>1. любой промежуток времени меньше года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 </a:t>
            </a:r>
            <a:r>
              <a:rPr b="1" lang="ru-RU" sz="2800">
                <a:latin typeface="Arial"/>
              </a:rPr>
              <a:t>2.промежуток времени, в ходе которого все факторы производства являются переменными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 </a:t>
            </a:r>
            <a:r>
              <a:rPr b="1" lang="ru-RU" sz="2800">
                <a:latin typeface="Arial"/>
              </a:rPr>
              <a:t>3.время, необходимое для того, чтобы изменить выпуск продукции</a:t>
            </a:r>
            <a:endParaRPr/>
          </a:p>
          <a:p>
            <a:pPr>
              <a:buFont typeface="Arial"/>
              <a:buChar char="•"/>
            </a:pPr>
            <a:r>
              <a:rPr b="1" lang="ru-RU" sz="2800">
                <a:latin typeface="Arial"/>
              </a:rPr>
              <a:t>      </a:t>
            </a:r>
            <a:r>
              <a:rPr b="1" lang="ru-RU" sz="2800">
                <a:latin typeface="Arial"/>
              </a:rPr>
              <a:t>4.период, на протяжении которого хотя бы один фактор производства остается неизменным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78" name="CustomShape 2"/>
          <p:cNvSpPr/>
          <p:nvPr/>
        </p:nvSpPr>
        <p:spPr>
          <a:xfrm>
            <a:off x="609480" y="4648320"/>
            <a:ext cx="609840" cy="53316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136" dur="indefinite" restart="never" nodeType="tmRoot">
          <p:childTnLst>
            <p:seq>
              <p:cTn id="137" dur="indefinite" nodeType="mainSeq">
                <p:childTnLst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nodeType="clickEffect" fill="hold" presetClass="entr" presetID="3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#ppt_x)"/>
                                      </p:to>
                                    </p:anim>
                                    <p:anim calcmode="lin" valueType="num">
                                      <p:cBhvr additive="repl"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-1"/>
                                      </p:to>
                                    </p:anim>
                                    <p:anim calcmode="lin" valueType="num">
                                      <p:cBhvr additive="sum">
                                        <p:cTn id="1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457200" y="228600"/>
            <a:ext cx="8229600" cy="58975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</a:t>
            </a:r>
            <a:r>
              <a:rPr b="1" lang="ru-RU" sz="3200">
                <a:latin typeface="Arial"/>
              </a:rPr>
              <a:t>В краткосрочном периоде                      к  переменным издержкам фирмы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</a:t>
            </a:r>
            <a:r>
              <a:rPr b="1" lang="ru-RU" sz="3200">
                <a:latin typeface="Arial"/>
              </a:rPr>
              <a:t>относятся: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</a:t>
            </a:r>
            <a:r>
              <a:rPr b="1" lang="ru-RU" sz="3200">
                <a:latin typeface="Arial"/>
              </a:rPr>
              <a:t>1. зарплата основных рабочих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</a:t>
            </a:r>
            <a:r>
              <a:rPr b="1" lang="ru-RU" sz="3200">
                <a:latin typeface="Arial"/>
              </a:rPr>
              <a:t>2  выплата налога на имущество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</a:t>
            </a:r>
            <a:r>
              <a:rPr b="1" lang="ru-RU" sz="3200">
                <a:latin typeface="Arial"/>
              </a:rPr>
              <a:t>3.амортизационные отчисления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</a:t>
            </a:r>
            <a:r>
              <a:rPr b="1" lang="ru-RU" sz="3200">
                <a:latin typeface="Arial"/>
              </a:rPr>
              <a:t>4.плата за аренду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80" name="CustomShape 2"/>
          <p:cNvSpPr/>
          <p:nvPr/>
        </p:nvSpPr>
        <p:spPr>
          <a:xfrm>
            <a:off x="533520" y="2514600"/>
            <a:ext cx="685800" cy="53352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145" dur="indefinite" restart="never" nodeType="tmRoot">
          <p:childTnLst>
            <p:seq>
              <p:cTn id="146" dur="indefinite" nodeType="mainSeq">
                <p:childTnLst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nodeType="clickEffect" fill="hold" presetClass="entr" presetID="3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#ppt_x)"/>
                                      </p:to>
                                    </p:anim>
                                    <p:anim calcmode="lin" valueType="num">
                                      <p:cBhvr additive="repl">
                                        <p:cTn id="15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-1"/>
                                      </p:to>
                                    </p:anim>
                                    <p:anim calcmode="lin" valueType="num">
                                      <p:cBhvr additive="sum">
                                        <p:cTn id="15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457200" y="228600"/>
            <a:ext cx="8229600" cy="58975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  </a:t>
            </a:r>
            <a:r>
              <a:rPr b="1" lang="ru-RU" sz="3200">
                <a:latin typeface="Arial"/>
              </a:rPr>
              <a:t>В краткосрочном периоде к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</a:t>
            </a:r>
            <a:r>
              <a:rPr b="1" lang="ru-RU" sz="3200">
                <a:latin typeface="Arial"/>
              </a:rPr>
              <a:t>постоянным издержкам скорее всего относятся: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</a:t>
            </a:r>
            <a:r>
              <a:rPr b="1" lang="ru-RU" sz="3200">
                <a:latin typeface="Arial"/>
              </a:rPr>
              <a:t>1. затраты на сырье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</a:t>
            </a:r>
            <a:r>
              <a:rPr b="1" lang="ru-RU" sz="3200">
                <a:latin typeface="Arial"/>
              </a:rPr>
              <a:t>2. налог с продаж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</a:t>
            </a:r>
            <a:r>
              <a:rPr b="1" lang="ru-RU" sz="3200">
                <a:latin typeface="Arial"/>
              </a:rPr>
              <a:t>3. амортизационные отчисления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</a:t>
            </a:r>
            <a:r>
              <a:rPr b="1" lang="ru-RU" sz="3200">
                <a:latin typeface="Arial"/>
              </a:rPr>
              <a:t>4. зарплата основных рабочих</a:t>
            </a:r>
            <a:endParaRPr/>
          </a:p>
        </p:txBody>
      </p:sp>
      <p:sp>
        <p:nvSpPr>
          <p:cNvPr id="82" name="CustomShape 2"/>
          <p:cNvSpPr/>
          <p:nvPr/>
        </p:nvSpPr>
        <p:spPr>
          <a:xfrm>
            <a:off x="990720" y="3048120"/>
            <a:ext cx="838080" cy="76176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154" dur="indefinite" restart="never" nodeType="tmRoot">
          <p:childTnLst>
            <p:seq>
              <p:cTn id="155" dur="indefinite" nodeType="mainSeq">
                <p:childTnLst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nodeType="clickEffect" fill="hold" presetClass="entr" presetID="3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#ppt_x)"/>
                                      </p:to>
                                    </p:anim>
                                    <p:anim calcmode="lin" valueType="num">
                                      <p:cBhvr additive="repl">
                                        <p:cTn id="16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-1"/>
                                      </p:to>
                                    </p:anim>
                                    <p:anim calcmode="lin" valueType="num">
                                      <p:cBhvr additive="sum">
                                        <p:cTn id="16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457200" y="304920"/>
            <a:ext cx="8229600" cy="582120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</a:t>
            </a:r>
            <a:r>
              <a:rPr b="1" lang="ru-RU" sz="3200">
                <a:latin typeface="Arial"/>
              </a:rPr>
              <a:t>В долгосрочном периоде</a:t>
            </a:r>
            <a:r>
              <a:rPr lang="ru-RU" sz="3200">
                <a:latin typeface="Arial"/>
              </a:rPr>
              <a:t> </a:t>
            </a:r>
            <a:endParaRPr/>
          </a:p>
          <a:p>
            <a:pPr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           </a:t>
            </a:r>
            <a:r>
              <a:rPr b="1" lang="ru-RU" sz="3200">
                <a:latin typeface="Arial"/>
              </a:rPr>
              <a:t>1. все издержки являются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</a:t>
            </a:r>
            <a:r>
              <a:rPr b="1" lang="ru-RU" sz="3200">
                <a:latin typeface="Arial"/>
              </a:rPr>
              <a:t>постоянными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</a:t>
            </a:r>
            <a:r>
              <a:rPr b="1" lang="ru-RU" sz="3200">
                <a:latin typeface="Arial"/>
              </a:rPr>
              <a:t>2. все издержки являются 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     </a:t>
            </a:r>
            <a:r>
              <a:rPr b="1" lang="ru-RU" sz="3200">
                <a:latin typeface="Arial"/>
              </a:rPr>
              <a:t>переменными</a:t>
            </a:r>
            <a:endParaRPr/>
          </a:p>
          <a:p>
            <a:pPr>
              <a:buFont typeface="Arial"/>
              <a:buChar char="•"/>
            </a:pPr>
            <a:r>
              <a:rPr b="1" lang="ru-RU" sz="3200">
                <a:latin typeface="Arial"/>
              </a:rPr>
              <a:t>           </a:t>
            </a:r>
            <a:endParaRPr/>
          </a:p>
        </p:txBody>
      </p:sp>
      <p:sp>
        <p:nvSpPr>
          <p:cNvPr id="84" name="CustomShape 2"/>
          <p:cNvSpPr/>
          <p:nvPr/>
        </p:nvSpPr>
        <p:spPr>
          <a:xfrm>
            <a:off x="914400" y="3200400"/>
            <a:ext cx="762120" cy="609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163" dur="indefinite" restart="never" nodeType="tmRoot">
          <p:childTnLst>
            <p:seq>
              <p:cTn id="164" dur="indefinite" nodeType="mainSeq">
                <p:childTnLst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nodeType="clickEffect" fill="hold" presetClass="entr" presetID="3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#ppt_x)"/>
                                      </p:to>
                                    </p:anim>
                                    <p:anim calcmode="lin" valueType="num">
                                      <p:cBhvr additive="repl">
                                        <p:cTn id="17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-1"/>
                                      </p:to>
                                    </p:anim>
                                    <p:anim calcmode="lin" valueType="num">
                                      <p:cBhvr additive="sum">
                                        <p:cTn id="17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457200" y="609480"/>
            <a:ext cx="8229600" cy="551664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ru-RU" sz="2400">
                <a:latin typeface="Arial"/>
              </a:rPr>
              <a:t>При снижении объёмов производства </a:t>
            </a:r>
            <a:endParaRPr/>
          </a:p>
          <a:p>
            <a:pPr>
              <a:buFont typeface="Arial"/>
              <a:buChar char="•"/>
            </a:pPr>
            <a:r>
              <a:rPr b="1" lang="ru-RU" sz="2400">
                <a:latin typeface="Arial"/>
              </a:rPr>
              <a:t>1)переменные и постоянные затраты не меняются</a:t>
            </a:r>
            <a:endParaRPr/>
          </a:p>
          <a:p>
            <a:pPr>
              <a:buFont typeface="Arial"/>
              <a:buChar char="•"/>
            </a:pPr>
            <a:r>
              <a:rPr b="1" lang="ru-RU" sz="2400">
                <a:latin typeface="Arial"/>
              </a:rPr>
              <a:t>2)переменные и постоянные затраты уменьшаются</a:t>
            </a:r>
            <a:endParaRPr/>
          </a:p>
          <a:p>
            <a:pPr>
              <a:buFont typeface="Arial"/>
              <a:buChar char="•"/>
            </a:pPr>
            <a:r>
              <a:rPr b="1" lang="ru-RU" sz="2400">
                <a:latin typeface="Arial"/>
              </a:rPr>
              <a:t>3)переменные затраты уменьшаются,  постоянные не меняются </a:t>
            </a:r>
            <a:endParaRPr/>
          </a:p>
          <a:p>
            <a:pPr>
              <a:buFont typeface="Arial"/>
              <a:buChar char="•"/>
            </a:pPr>
            <a:r>
              <a:rPr b="1" lang="ru-RU" sz="2400">
                <a:latin typeface="Arial"/>
              </a:rPr>
              <a:t>3)переменные затраты не меняются, постоянные уменьшаются.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</p:spTree>
  </p:cSld>
  <p:transition>
    <p:cover dir="l"/>
  </p:transition>
  <p:timing>
    <p:tnLst>
      <p:par>
        <p:cTn id="172" dur="indefinite" restart="never" nodeType="tmRoot">
          <p:childTnLst>
            <p:seq>
              <p:cTn id="173" dur="indefinite" nodeType="mainSeq">
                <p:childTnLst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nodeType="clickEffect" fill="hold" presetClass="emph" presetID="1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85">
                                            <p:txEl>
                                              <p:pRg st="127" end="18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304920" y="457200"/>
            <a:ext cx="8229600" cy="5943600"/>
          </a:xfrm>
          <a:prstGeom prst="rect">
            <a:avLst/>
          </a:prstGeom>
        </p:spPr>
        <p:txBody>
          <a:bodyPr lIns="90000" rIns="90000" tIns="46800" bIns="46800"/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2400">
                <a:latin typeface="Arial"/>
              </a:rPr>
              <a:t>Верны ли следующие суждения о постоянных и переменных издержках производства?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2400">
                <a:latin typeface="Arial"/>
              </a:rPr>
              <a:t>А.Постоянные издержки зависят от увеличения или сокращения объёма производства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2400">
                <a:latin typeface="Arial"/>
              </a:rPr>
              <a:t>Б.К переменным издержкам относятся затраты на сырьё, электроэнергию, вспомогательные материалы, оплату труда.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2400">
                <a:latin typeface="Arial"/>
              </a:rPr>
              <a:t>1) верно только А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2400">
                <a:latin typeface="Arial"/>
              </a:rPr>
              <a:t>2) верно только Б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2400">
                <a:latin typeface="Arial"/>
              </a:rPr>
              <a:t>3) верны оба суждения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ru-RU" sz="2400">
                <a:latin typeface="Arial"/>
              </a:rPr>
              <a:t>4) оба суждения не верны</a:t>
            </a:r>
            <a:endParaRPr/>
          </a:p>
        </p:txBody>
      </p:sp>
    </p:spTree>
  </p:cSld>
  <p:transition>
    <p:cover dir="l"/>
  </p:transition>
  <p:timing>
    <p:tnLst>
      <p:par>
        <p:cTn id="178" dur="indefinite" restart="never" nodeType="tmRoot">
          <p:childTnLst>
            <p:seq>
              <p:cTn id="179" dur="indefinite" nodeType="mainSeq">
                <p:childTnLst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nodeType="clickEffect" fill="hold" presetClass="emph" presetID="1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86">
                                            <p:txEl>
                                              <p:pRg st="287" end="30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>
              <a:buFont typeface="Arial"/>
              <a:buChar char="•"/>
            </a:pPr>
            <a:r>
              <a:rPr b="1" lang="ru-RU" sz="2800">
                <a:latin typeface="Arial"/>
              </a:rPr>
              <a:t>Какой из приведенных графиков является графиком постоянных издержек фирмы?</a:t>
            </a:r>
            <a:endParaRPr/>
          </a:p>
        </p:txBody>
      </p:sp>
      <p:sp>
        <p:nvSpPr>
          <p:cNvPr id="88" name="Line 2"/>
          <p:cNvSpPr/>
          <p:nvPr/>
        </p:nvSpPr>
        <p:spPr>
          <a:xfrm flipV="1">
            <a:off x="1219320" y="1523880"/>
            <a:ext cx="0" cy="198144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89" name="Line 3"/>
          <p:cNvSpPr/>
          <p:nvPr/>
        </p:nvSpPr>
        <p:spPr>
          <a:xfrm>
            <a:off x="1219320" y="3505320"/>
            <a:ext cx="1752480" cy="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90" name="CustomShape 4"/>
          <p:cNvSpPr/>
          <p:nvPr/>
        </p:nvSpPr>
        <p:spPr>
          <a:xfrm>
            <a:off x="685800" y="1447920"/>
            <a:ext cx="609480" cy="398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000">
                <a:latin typeface="Arial"/>
              </a:rPr>
              <a:t>FC</a:t>
            </a:r>
            <a:endParaRPr/>
          </a:p>
        </p:txBody>
      </p:sp>
      <p:sp>
        <p:nvSpPr>
          <p:cNvPr id="91" name="CustomShape 5"/>
          <p:cNvSpPr/>
          <p:nvPr/>
        </p:nvSpPr>
        <p:spPr>
          <a:xfrm>
            <a:off x="2971800" y="3276720"/>
            <a:ext cx="762120" cy="459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400">
                <a:latin typeface="Arial"/>
              </a:rPr>
              <a:t>Q</a:t>
            </a:r>
            <a:endParaRPr/>
          </a:p>
        </p:txBody>
      </p:sp>
      <p:sp>
        <p:nvSpPr>
          <p:cNvPr id="92" name="CustomShape 6"/>
          <p:cNvSpPr/>
          <p:nvPr/>
        </p:nvSpPr>
        <p:spPr>
          <a:xfrm flipV="1">
            <a:off x="-380880" y="600840"/>
            <a:ext cx="3200400" cy="2904840"/>
          </a:xfrm>
          <a:prstGeom prst="pie">
            <a:avLst>
              <a:gd name="adj1" fmla="val 270"/>
              <a:gd name="adj2" fmla="val 21"/>
            </a:avLst>
          </a:prstGeom>
          <a:noFill/>
          <a:ln w="38160">
            <a:solidFill>
              <a:srgbClr val="000000"/>
            </a:solidFill>
            <a:miter/>
          </a:ln>
        </p:spPr>
      </p:sp>
      <p:sp>
        <p:nvSpPr>
          <p:cNvPr id="93" name="CustomShape 7"/>
          <p:cNvSpPr/>
          <p:nvPr/>
        </p:nvSpPr>
        <p:spPr>
          <a:xfrm>
            <a:off x="3048120" y="1371600"/>
            <a:ext cx="533160" cy="459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400">
                <a:latin typeface="Arial"/>
              </a:rPr>
              <a:t>1</a:t>
            </a:r>
            <a:endParaRPr/>
          </a:p>
        </p:txBody>
      </p:sp>
      <p:sp>
        <p:nvSpPr>
          <p:cNvPr id="94" name="Line 8"/>
          <p:cNvSpPr/>
          <p:nvPr/>
        </p:nvSpPr>
        <p:spPr>
          <a:xfrm flipV="1">
            <a:off x="5181480" y="1599840"/>
            <a:ext cx="0" cy="198108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95" name="Line 9"/>
          <p:cNvSpPr/>
          <p:nvPr/>
        </p:nvSpPr>
        <p:spPr>
          <a:xfrm>
            <a:off x="5181480" y="3581280"/>
            <a:ext cx="1905120" cy="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96" name="CustomShape 10"/>
          <p:cNvSpPr/>
          <p:nvPr/>
        </p:nvSpPr>
        <p:spPr>
          <a:xfrm>
            <a:off x="4648320" y="1523880"/>
            <a:ext cx="609480" cy="398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000">
                <a:latin typeface="Arial"/>
              </a:rPr>
              <a:t>FC</a:t>
            </a:r>
            <a:endParaRPr/>
          </a:p>
        </p:txBody>
      </p:sp>
      <p:sp>
        <p:nvSpPr>
          <p:cNvPr id="97" name="CustomShape 11"/>
          <p:cNvSpPr/>
          <p:nvPr/>
        </p:nvSpPr>
        <p:spPr>
          <a:xfrm>
            <a:off x="7086600" y="3352680"/>
            <a:ext cx="762120" cy="459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400">
                <a:latin typeface="Arial"/>
              </a:rPr>
              <a:t>Q</a:t>
            </a:r>
            <a:endParaRPr/>
          </a:p>
        </p:txBody>
      </p:sp>
      <p:sp>
        <p:nvSpPr>
          <p:cNvPr id="98" name="CustomShape 12"/>
          <p:cNvSpPr/>
          <p:nvPr/>
        </p:nvSpPr>
        <p:spPr>
          <a:xfrm>
            <a:off x="7772400" y="5867280"/>
            <a:ext cx="762120" cy="459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400">
                <a:latin typeface="Arial"/>
              </a:rPr>
              <a:t>Q</a:t>
            </a:r>
            <a:endParaRPr/>
          </a:p>
        </p:txBody>
      </p:sp>
      <p:sp>
        <p:nvSpPr>
          <p:cNvPr id="99" name="CustomShape 13"/>
          <p:cNvSpPr/>
          <p:nvPr/>
        </p:nvSpPr>
        <p:spPr>
          <a:xfrm>
            <a:off x="3352680" y="5867280"/>
            <a:ext cx="762120" cy="459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400">
                <a:latin typeface="Arial"/>
              </a:rPr>
              <a:t>Q</a:t>
            </a:r>
            <a:endParaRPr/>
          </a:p>
        </p:txBody>
      </p:sp>
      <p:sp>
        <p:nvSpPr>
          <p:cNvPr id="100" name="CustomShape 14"/>
          <p:cNvSpPr/>
          <p:nvPr/>
        </p:nvSpPr>
        <p:spPr>
          <a:xfrm>
            <a:off x="5334120" y="1828800"/>
            <a:ext cx="1904760" cy="1663560"/>
          </a:xfrm>
          <a:prstGeom prst="rect">
            <a:avLst/>
          </a:prstGeom>
          <a:noFill/>
          <a:ln w="38160">
            <a:solidFill>
              <a:srgbClr val="000000"/>
            </a:solidFill>
            <a:round/>
          </a:ln>
        </p:spPr>
      </p:sp>
      <p:sp>
        <p:nvSpPr>
          <p:cNvPr id="101" name="Line 15"/>
          <p:cNvSpPr/>
          <p:nvPr/>
        </p:nvSpPr>
        <p:spPr>
          <a:xfrm flipV="1">
            <a:off x="1219320" y="4038120"/>
            <a:ext cx="0" cy="205740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102" name="Line 16"/>
          <p:cNvSpPr/>
          <p:nvPr/>
        </p:nvSpPr>
        <p:spPr>
          <a:xfrm>
            <a:off x="1219320" y="6095880"/>
            <a:ext cx="2133360" cy="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103" name="CustomShape 17"/>
          <p:cNvSpPr/>
          <p:nvPr/>
        </p:nvSpPr>
        <p:spPr>
          <a:xfrm>
            <a:off x="685800" y="3962520"/>
            <a:ext cx="609480" cy="398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000">
                <a:latin typeface="Arial"/>
              </a:rPr>
              <a:t>FC</a:t>
            </a:r>
            <a:endParaRPr/>
          </a:p>
        </p:txBody>
      </p:sp>
      <p:sp>
        <p:nvSpPr>
          <p:cNvPr id="104" name="CustomShape 18"/>
          <p:cNvSpPr/>
          <p:nvPr/>
        </p:nvSpPr>
        <p:spPr>
          <a:xfrm>
            <a:off x="7391520" y="1371600"/>
            <a:ext cx="685800" cy="459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400">
                <a:latin typeface="Arial"/>
              </a:rPr>
              <a:t>2</a:t>
            </a:r>
            <a:endParaRPr/>
          </a:p>
        </p:txBody>
      </p:sp>
      <p:sp>
        <p:nvSpPr>
          <p:cNvPr id="105" name="CustomShape 19"/>
          <p:cNvSpPr/>
          <p:nvPr/>
        </p:nvSpPr>
        <p:spPr>
          <a:xfrm>
            <a:off x="2971800" y="4191120"/>
            <a:ext cx="378720" cy="5205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6800" bIns="46800"/>
          <a:p>
            <a:pPr>
              <a:buFont typeface="Arial"/>
              <a:buChar char="•"/>
            </a:pPr>
            <a:r>
              <a:rPr b="1" lang="en-US" sz="2800">
                <a:latin typeface="Arial"/>
              </a:rPr>
              <a:t>3</a:t>
            </a:r>
            <a:endParaRPr/>
          </a:p>
        </p:txBody>
      </p:sp>
      <p:sp>
        <p:nvSpPr>
          <p:cNvPr id="106" name="Line 20"/>
          <p:cNvSpPr/>
          <p:nvPr/>
        </p:nvSpPr>
        <p:spPr>
          <a:xfrm flipV="1">
            <a:off x="2209680" y="4190760"/>
            <a:ext cx="0" cy="1904760"/>
          </a:xfrm>
          <a:prstGeom prst="line">
            <a:avLst/>
          </a:prstGeom>
          <a:ln w="38160">
            <a:solidFill>
              <a:srgbClr val="000000"/>
            </a:solidFill>
            <a:miter/>
          </a:ln>
        </p:spPr>
      </p:sp>
      <p:sp>
        <p:nvSpPr>
          <p:cNvPr id="107" name="Line 21"/>
          <p:cNvSpPr/>
          <p:nvPr/>
        </p:nvSpPr>
        <p:spPr>
          <a:xfrm flipV="1">
            <a:off x="5410080" y="4114440"/>
            <a:ext cx="0" cy="198108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108" name="Line 22"/>
          <p:cNvSpPr/>
          <p:nvPr/>
        </p:nvSpPr>
        <p:spPr>
          <a:xfrm>
            <a:off x="5410080" y="6095880"/>
            <a:ext cx="2362320" cy="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109" name="CustomShape 23"/>
          <p:cNvSpPr/>
          <p:nvPr/>
        </p:nvSpPr>
        <p:spPr>
          <a:xfrm>
            <a:off x="4876920" y="4038480"/>
            <a:ext cx="609480" cy="398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000">
                <a:latin typeface="Arial"/>
              </a:rPr>
              <a:t>FC</a:t>
            </a:r>
            <a:endParaRPr/>
          </a:p>
        </p:txBody>
      </p:sp>
      <p:sp>
        <p:nvSpPr>
          <p:cNvPr id="110" name="Line 24"/>
          <p:cNvSpPr/>
          <p:nvPr/>
        </p:nvSpPr>
        <p:spPr>
          <a:xfrm>
            <a:off x="5410080" y="5105520"/>
            <a:ext cx="2057400" cy="0"/>
          </a:xfrm>
          <a:prstGeom prst="line">
            <a:avLst/>
          </a:prstGeom>
          <a:ln w="38160">
            <a:solidFill>
              <a:srgbClr val="000000"/>
            </a:solidFill>
            <a:miter/>
          </a:ln>
        </p:spPr>
      </p:sp>
      <p:sp>
        <p:nvSpPr>
          <p:cNvPr id="111" name="CustomShape 25"/>
          <p:cNvSpPr/>
          <p:nvPr/>
        </p:nvSpPr>
        <p:spPr>
          <a:xfrm>
            <a:off x="6858000" y="4114800"/>
            <a:ext cx="533520" cy="520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2800">
                <a:latin typeface="Arial"/>
              </a:rPr>
              <a:t>4</a:t>
            </a:r>
            <a:endParaRPr/>
          </a:p>
        </p:txBody>
      </p:sp>
      <p:sp>
        <p:nvSpPr>
          <p:cNvPr id="112" name="CustomShape 26"/>
          <p:cNvSpPr/>
          <p:nvPr/>
        </p:nvSpPr>
        <p:spPr>
          <a:xfrm>
            <a:off x="7543800" y="4191120"/>
            <a:ext cx="685800" cy="6858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</p:spTree>
  </p:cSld>
  <p:transition>
    <p:cover dir="l"/>
  </p:transition>
  <p:timing>
    <p:tnLst>
      <p:par>
        <p:cTn id="184" dur="indefinite" restart="never" nodeType="tmRoot">
          <p:childTnLst>
            <p:seq>
              <p:cTn id="185" dur="indefinite" nodeType="mainSeq">
                <p:childTnLst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nodeType="clickEffect" fill="hold" presetClass="entr" presetID="3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#ppt_x)"/>
                                      </p:to>
                                    </p:anim>
                                    <p:anim calcmode="lin" valueType="num">
                                      <p:cBhvr additive="repl">
                                        <p:cTn id="19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-1"/>
                                      </p:to>
                                    </p:anim>
                                    <p:anim calcmode="lin" valueType="num">
                                      <p:cBhvr additive="sum">
                                        <p:cTn id="19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