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664" r:id="rId2"/>
    <p:sldMasterId id="2147483672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339933"/>
    <a:srgbClr val="66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14" autoAdjust="0"/>
    <p:restoredTop sz="94728" autoAdjust="0"/>
  </p:normalViewPr>
  <p:slideViewPr>
    <p:cSldViewPr>
      <p:cViewPr varScale="1">
        <p:scale>
          <a:sx n="70" d="100"/>
          <a:sy n="70" d="100"/>
        </p:scale>
        <p:origin x="-137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4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5.wmf"/><Relationship Id="rId1" Type="http://schemas.openxmlformats.org/officeDocument/2006/relationships/image" Target="../media/image7.wmf"/><Relationship Id="rId4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4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5.wmf"/><Relationship Id="rId4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7" Type="http://schemas.openxmlformats.org/officeDocument/2006/relationships/image" Target="../media/image39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6" Type="http://schemas.openxmlformats.org/officeDocument/2006/relationships/image" Target="../media/image38.wmf"/><Relationship Id="rId5" Type="http://schemas.openxmlformats.org/officeDocument/2006/relationships/image" Target="../media/image37.wmf"/><Relationship Id="rId4" Type="http://schemas.openxmlformats.org/officeDocument/2006/relationships/image" Target="../media/image5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6" Type="http://schemas.openxmlformats.org/officeDocument/2006/relationships/image" Target="../media/image45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523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1E71462-A51B-4B42-98E5-B0C1DF37B4F4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95239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G0" fmla="+- 618 0 0"/>
            </a:gdLst>
            <a:ahLst/>
            <a:cxnLst>
              <a:cxn ang="0">
                <a:pos x="0" y="0"/>
              </a:cxn>
              <a:cxn ang="0">
                <a:pos x="618" y="0"/>
              </a:cxn>
              <a:cxn ang="0">
                <a:pos x="618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 baseline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E49E79-FE14-47C9-B05A-083058B4ED5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233965-63E5-4995-98CD-538B47EA29D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11FAA9-F304-4B35-BEBB-EBE716BDF4C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13CDB1-98C3-4CD0-B111-BA7BA6A0154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87BAC9-517C-4621-BFE6-A31424AE245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F30818-3BEB-4A65-BF5C-4D2E709D7D9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B22934-196E-429D-B29C-AA1BEBA0269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6F9AE1-F6CC-4D5E-843A-086C2FBA107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1C9149-3734-4C16-AFF2-24C46071700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B3A428-B90B-41AB-848E-9C2808B5327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3438" y="1752600"/>
            <a:ext cx="3924300" cy="205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3438" y="3962400"/>
            <a:ext cx="3924300" cy="205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fld id="{0C9FA3F6-99BC-4791-8DD5-64A29404F81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66738" y="1752600"/>
            <a:ext cx="3924300" cy="205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66738" y="3962400"/>
            <a:ext cx="3924300" cy="205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3438" y="1752600"/>
            <a:ext cx="39243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fld id="{A1CC313E-12BA-46CC-B5F9-3C9E2B05561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66738" y="1752600"/>
            <a:ext cx="3924300" cy="205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3438" y="1752600"/>
            <a:ext cx="3924300" cy="205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566738" y="3962400"/>
            <a:ext cx="8001000" cy="205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fld id="{DEF50584-02F8-495F-B970-055D7A55925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282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97283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/>
              <a:ahLst/>
              <a:cxnLst>
                <a:cxn ang="0">
                  <a:pos x="2768" y="18"/>
                </a:cxn>
                <a:cxn ang="0">
                  <a:pos x="2678" y="24"/>
                </a:cxn>
                <a:cxn ang="0">
                  <a:pos x="2613" y="102"/>
                </a:cxn>
                <a:cxn ang="0">
                  <a:pos x="2511" y="156"/>
                </a:cxn>
                <a:cxn ang="0">
                  <a:pos x="2505" y="222"/>
                </a:cxn>
                <a:cxn ang="0">
                  <a:pos x="2487" y="246"/>
                </a:cxn>
                <a:cxn ang="0">
                  <a:pos x="2469" y="252"/>
                </a:cxn>
                <a:cxn ang="0">
                  <a:pos x="2397" y="210"/>
                </a:cxn>
                <a:cxn ang="0">
                  <a:pos x="2260" y="192"/>
                </a:cxn>
                <a:cxn ang="0">
                  <a:pos x="2236" y="186"/>
                </a:cxn>
                <a:cxn ang="0">
                  <a:pos x="2218" y="192"/>
                </a:cxn>
                <a:cxn ang="0">
                  <a:pos x="2146" y="228"/>
                </a:cxn>
                <a:cxn ang="0">
                  <a:pos x="2110" y="240"/>
                </a:cxn>
                <a:cxn ang="0">
                  <a:pos x="2086" y="246"/>
                </a:cxn>
                <a:cxn ang="0">
                  <a:pos x="2074" y="258"/>
                </a:cxn>
                <a:cxn ang="0">
                  <a:pos x="2074" y="276"/>
                </a:cxn>
                <a:cxn ang="0">
                  <a:pos x="2051" y="300"/>
                </a:cxn>
                <a:cxn ang="0">
                  <a:pos x="2033" y="312"/>
                </a:cxn>
                <a:cxn ang="0">
                  <a:pos x="2021" y="324"/>
                </a:cxn>
                <a:cxn ang="0">
                  <a:pos x="2009" y="336"/>
                </a:cxn>
                <a:cxn ang="0">
                  <a:pos x="1979" y="342"/>
                </a:cxn>
                <a:cxn ang="0">
                  <a:pos x="1913" y="336"/>
                </a:cxn>
                <a:cxn ang="0">
                  <a:pos x="1877" y="330"/>
                </a:cxn>
                <a:cxn ang="0">
                  <a:pos x="1865" y="342"/>
                </a:cxn>
                <a:cxn ang="0">
                  <a:pos x="1853" y="354"/>
                </a:cxn>
                <a:cxn ang="0">
                  <a:pos x="1823" y="360"/>
                </a:cxn>
                <a:cxn ang="0">
                  <a:pos x="1764" y="342"/>
                </a:cxn>
                <a:cxn ang="0">
                  <a:pos x="1740" y="342"/>
                </a:cxn>
                <a:cxn ang="0">
                  <a:pos x="1716" y="354"/>
                </a:cxn>
                <a:cxn ang="0">
                  <a:pos x="1656" y="425"/>
                </a:cxn>
                <a:cxn ang="0">
                  <a:pos x="1614" y="569"/>
                </a:cxn>
                <a:cxn ang="0">
                  <a:pos x="1614" y="593"/>
                </a:cxn>
                <a:cxn ang="0">
                  <a:pos x="1620" y="641"/>
                </a:cxn>
                <a:cxn ang="0">
                  <a:pos x="1638" y="659"/>
                </a:cxn>
                <a:cxn ang="0">
                  <a:pos x="1632" y="671"/>
                </a:cxn>
                <a:cxn ang="0">
                  <a:pos x="1620" y="683"/>
                </a:cxn>
                <a:cxn ang="0">
                  <a:pos x="1542" y="689"/>
                </a:cxn>
                <a:cxn ang="0">
                  <a:pos x="1465" y="629"/>
                </a:cxn>
                <a:cxn ang="0">
                  <a:pos x="1333" y="587"/>
                </a:cxn>
                <a:cxn ang="0">
                  <a:pos x="1184" y="671"/>
                </a:cxn>
                <a:cxn ang="0">
                  <a:pos x="1016" y="731"/>
                </a:cxn>
                <a:cxn ang="0">
                  <a:pos x="813" y="743"/>
                </a:cxn>
                <a:cxn ang="0">
                  <a:pos x="628" y="701"/>
                </a:cxn>
                <a:cxn ang="0">
                  <a:pos x="568" y="695"/>
                </a:cxn>
                <a:cxn ang="0">
                  <a:pos x="556" y="701"/>
                </a:cxn>
                <a:cxn ang="0">
                  <a:pos x="520" y="731"/>
                </a:cxn>
                <a:cxn ang="0">
                  <a:pos x="436" y="809"/>
                </a:cxn>
                <a:cxn ang="0">
                  <a:pos x="406" y="821"/>
                </a:cxn>
                <a:cxn ang="0">
                  <a:pos x="382" y="821"/>
                </a:cxn>
                <a:cxn ang="0">
                  <a:pos x="335" y="827"/>
                </a:cxn>
                <a:cxn ang="0">
                  <a:pos x="209" y="851"/>
                </a:cxn>
                <a:cxn ang="0">
                  <a:pos x="173" y="857"/>
                </a:cxn>
                <a:cxn ang="0">
                  <a:pos x="125" y="851"/>
                </a:cxn>
                <a:cxn ang="0">
                  <a:pos x="107" y="857"/>
                </a:cxn>
                <a:cxn ang="0">
                  <a:pos x="101" y="875"/>
                </a:cxn>
                <a:cxn ang="0">
                  <a:pos x="83" y="887"/>
                </a:cxn>
                <a:cxn ang="0">
                  <a:pos x="48" y="899"/>
                </a:cxn>
                <a:cxn ang="0">
                  <a:pos x="2780" y="24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84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/>
              <a:ahLst/>
              <a:cxnLst>
                <a:cxn ang="0">
                  <a:pos x="12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12" y="18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85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" y="1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86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/>
              <a:ahLst/>
              <a:cxnLst>
                <a:cxn ang="0">
                  <a:pos x="280" y="42"/>
                </a:cxn>
                <a:cxn ang="0">
                  <a:pos x="274" y="42"/>
                </a:cxn>
                <a:cxn ang="0">
                  <a:pos x="268" y="42"/>
                </a:cxn>
                <a:cxn ang="0">
                  <a:pos x="256" y="42"/>
                </a:cxn>
                <a:cxn ang="0">
                  <a:pos x="238" y="48"/>
                </a:cxn>
                <a:cxn ang="0">
                  <a:pos x="214" y="12"/>
                </a:cxn>
                <a:cxn ang="0">
                  <a:pos x="196" y="0"/>
                </a:cxn>
                <a:cxn ang="0">
                  <a:pos x="196" y="0"/>
                </a:cxn>
                <a:cxn ang="0">
                  <a:pos x="164" y="167"/>
                </a:cxn>
                <a:cxn ang="0">
                  <a:pos x="144" y="217"/>
                </a:cxn>
                <a:cxn ang="0">
                  <a:pos x="110" y="281"/>
                </a:cxn>
                <a:cxn ang="0">
                  <a:pos x="96" y="327"/>
                </a:cxn>
                <a:cxn ang="0">
                  <a:pos x="124" y="405"/>
                </a:cxn>
                <a:cxn ang="0">
                  <a:pos x="100" y="463"/>
                </a:cxn>
                <a:cxn ang="0">
                  <a:pos x="68" y="503"/>
                </a:cxn>
                <a:cxn ang="0">
                  <a:pos x="30" y="539"/>
                </a:cxn>
                <a:cxn ang="0">
                  <a:pos x="24" y="613"/>
                </a:cxn>
                <a:cxn ang="0">
                  <a:pos x="0" y="741"/>
                </a:cxn>
                <a:cxn ang="0">
                  <a:pos x="202" y="741"/>
                </a:cxn>
                <a:cxn ang="0">
                  <a:pos x="180" y="639"/>
                </a:cxn>
                <a:cxn ang="0">
                  <a:pos x="192" y="589"/>
                </a:cxn>
                <a:cxn ang="0">
                  <a:pos x="178" y="539"/>
                </a:cxn>
                <a:cxn ang="0">
                  <a:pos x="190" y="499"/>
                </a:cxn>
                <a:cxn ang="0">
                  <a:pos x="184" y="465"/>
                </a:cxn>
                <a:cxn ang="0">
                  <a:pos x="192" y="391"/>
                </a:cxn>
                <a:cxn ang="0">
                  <a:pos x="216" y="313"/>
                </a:cxn>
                <a:cxn ang="0">
                  <a:pos x="238" y="249"/>
                </a:cxn>
                <a:cxn ang="0">
                  <a:pos x="268" y="185"/>
                </a:cxn>
                <a:cxn ang="0">
                  <a:pos x="284" y="159"/>
                </a:cxn>
                <a:cxn ang="0">
                  <a:pos x="304" y="12"/>
                </a:cxn>
                <a:cxn ang="0">
                  <a:pos x="298" y="24"/>
                </a:cxn>
                <a:cxn ang="0">
                  <a:pos x="292" y="30"/>
                </a:cxn>
                <a:cxn ang="0">
                  <a:pos x="292" y="36"/>
                </a:cxn>
                <a:cxn ang="0">
                  <a:pos x="286" y="36"/>
                </a:cxn>
                <a:cxn ang="0">
                  <a:pos x="286" y="42"/>
                </a:cxn>
                <a:cxn ang="0">
                  <a:pos x="280" y="42"/>
                </a:cxn>
                <a:cxn ang="0">
                  <a:pos x="280" y="42"/>
                </a:cxn>
                <a:cxn ang="0">
                  <a:pos x="280" y="42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87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/>
              <a:ahLst/>
              <a:cxnLst>
                <a:cxn ang="0">
                  <a:pos x="284" y="6"/>
                </a:cxn>
                <a:cxn ang="0">
                  <a:pos x="278" y="6"/>
                </a:cxn>
                <a:cxn ang="0">
                  <a:pos x="272" y="12"/>
                </a:cxn>
                <a:cxn ang="0">
                  <a:pos x="254" y="18"/>
                </a:cxn>
                <a:cxn ang="0">
                  <a:pos x="230" y="24"/>
                </a:cxn>
                <a:cxn ang="0">
                  <a:pos x="206" y="42"/>
                </a:cxn>
                <a:cxn ang="0">
                  <a:pos x="188" y="48"/>
                </a:cxn>
                <a:cxn ang="0">
                  <a:pos x="176" y="54"/>
                </a:cxn>
                <a:cxn ang="0">
                  <a:pos x="170" y="54"/>
                </a:cxn>
                <a:cxn ang="0">
                  <a:pos x="150" y="169"/>
                </a:cxn>
                <a:cxn ang="0">
                  <a:pos x="110" y="225"/>
                </a:cxn>
                <a:cxn ang="0">
                  <a:pos x="54" y="383"/>
                </a:cxn>
                <a:cxn ang="0">
                  <a:pos x="82" y="555"/>
                </a:cxn>
                <a:cxn ang="0">
                  <a:pos x="40" y="679"/>
                </a:cxn>
                <a:cxn ang="0">
                  <a:pos x="0" y="767"/>
                </a:cxn>
                <a:cxn ang="0">
                  <a:pos x="108" y="767"/>
                </a:cxn>
                <a:cxn ang="0">
                  <a:pos x="120" y="611"/>
                </a:cxn>
                <a:cxn ang="0">
                  <a:pos x="148" y="499"/>
                </a:cxn>
                <a:cxn ang="0">
                  <a:pos x="160" y="367"/>
                </a:cxn>
                <a:cxn ang="0">
                  <a:pos x="218" y="327"/>
                </a:cxn>
                <a:cxn ang="0">
                  <a:pos x="238" y="221"/>
                </a:cxn>
                <a:cxn ang="0">
                  <a:pos x="296" y="135"/>
                </a:cxn>
                <a:cxn ang="0">
                  <a:pos x="314" y="0"/>
                </a:cxn>
                <a:cxn ang="0">
                  <a:pos x="302" y="0"/>
                </a:cxn>
                <a:cxn ang="0">
                  <a:pos x="296" y="0"/>
                </a:cxn>
                <a:cxn ang="0">
                  <a:pos x="290" y="0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88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/>
              <a:ahLst/>
              <a:cxnLst>
                <a:cxn ang="0">
                  <a:pos x="257" y="12"/>
                </a:cxn>
                <a:cxn ang="0">
                  <a:pos x="239" y="6"/>
                </a:cxn>
                <a:cxn ang="0">
                  <a:pos x="203" y="6"/>
                </a:cxn>
                <a:cxn ang="0">
                  <a:pos x="203" y="6"/>
                </a:cxn>
                <a:cxn ang="0">
                  <a:pos x="197" y="6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6" y="0"/>
                </a:cxn>
                <a:cxn ang="0">
                  <a:pos x="160" y="0"/>
                </a:cxn>
                <a:cxn ang="0">
                  <a:pos x="144" y="117"/>
                </a:cxn>
                <a:cxn ang="0">
                  <a:pos x="128" y="185"/>
                </a:cxn>
                <a:cxn ang="0">
                  <a:pos x="58" y="299"/>
                </a:cxn>
                <a:cxn ang="0">
                  <a:pos x="54" y="441"/>
                </a:cxn>
                <a:cxn ang="0">
                  <a:pos x="24" y="523"/>
                </a:cxn>
                <a:cxn ang="0">
                  <a:pos x="0" y="623"/>
                </a:cxn>
                <a:cxn ang="0">
                  <a:pos x="78" y="623"/>
                </a:cxn>
                <a:cxn ang="0">
                  <a:pos x="92" y="555"/>
                </a:cxn>
                <a:cxn ang="0">
                  <a:pos x="134" y="447"/>
                </a:cxn>
                <a:cxn ang="0">
                  <a:pos x="158" y="315"/>
                </a:cxn>
                <a:cxn ang="0">
                  <a:pos x="184" y="257"/>
                </a:cxn>
                <a:cxn ang="0">
                  <a:pos x="216" y="211"/>
                </a:cxn>
                <a:cxn ang="0">
                  <a:pos x="222" y="145"/>
                </a:cxn>
                <a:cxn ang="0">
                  <a:pos x="240" y="111"/>
                </a:cxn>
                <a:cxn ang="0">
                  <a:pos x="262" y="79"/>
                </a:cxn>
                <a:cxn ang="0">
                  <a:pos x="275" y="6"/>
                </a:cxn>
                <a:cxn ang="0">
                  <a:pos x="263" y="12"/>
                </a:cxn>
                <a:cxn ang="0">
                  <a:pos x="257" y="12"/>
                </a:cxn>
                <a:cxn ang="0">
                  <a:pos x="257" y="12"/>
                </a:cxn>
                <a:cxn ang="0">
                  <a:pos x="257" y="12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89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/>
              <a:ahLst/>
              <a:cxnLst>
                <a:cxn ang="0">
                  <a:pos x="171" y="12"/>
                </a:cxn>
                <a:cxn ang="0">
                  <a:pos x="159" y="24"/>
                </a:cxn>
                <a:cxn ang="0">
                  <a:pos x="153" y="36"/>
                </a:cxn>
                <a:cxn ang="0">
                  <a:pos x="128" y="60"/>
                </a:cxn>
                <a:cxn ang="0">
                  <a:pos x="110" y="83"/>
                </a:cxn>
                <a:cxn ang="0">
                  <a:pos x="86" y="119"/>
                </a:cxn>
                <a:cxn ang="0">
                  <a:pos x="68" y="167"/>
                </a:cxn>
                <a:cxn ang="0">
                  <a:pos x="68" y="221"/>
                </a:cxn>
                <a:cxn ang="0">
                  <a:pos x="68" y="227"/>
                </a:cxn>
                <a:cxn ang="0">
                  <a:pos x="68" y="233"/>
                </a:cxn>
                <a:cxn ang="0">
                  <a:pos x="68" y="239"/>
                </a:cxn>
                <a:cxn ang="0">
                  <a:pos x="68" y="245"/>
                </a:cxn>
                <a:cxn ang="0">
                  <a:pos x="68" y="251"/>
                </a:cxn>
                <a:cxn ang="0">
                  <a:pos x="68" y="251"/>
                </a:cxn>
                <a:cxn ang="0">
                  <a:pos x="68" y="257"/>
                </a:cxn>
                <a:cxn ang="0">
                  <a:pos x="68" y="269"/>
                </a:cxn>
                <a:cxn ang="0">
                  <a:pos x="74" y="287"/>
                </a:cxn>
                <a:cxn ang="0">
                  <a:pos x="80" y="305"/>
                </a:cxn>
                <a:cxn ang="0">
                  <a:pos x="86" y="311"/>
                </a:cxn>
                <a:cxn ang="0">
                  <a:pos x="86" y="311"/>
                </a:cxn>
                <a:cxn ang="0">
                  <a:pos x="92" y="317"/>
                </a:cxn>
                <a:cxn ang="0">
                  <a:pos x="92" y="323"/>
                </a:cxn>
                <a:cxn ang="0">
                  <a:pos x="92" y="323"/>
                </a:cxn>
                <a:cxn ang="0">
                  <a:pos x="24" y="437"/>
                </a:cxn>
                <a:cxn ang="0">
                  <a:pos x="18" y="471"/>
                </a:cxn>
                <a:cxn ang="0">
                  <a:pos x="0" y="547"/>
                </a:cxn>
                <a:cxn ang="0">
                  <a:pos x="50" y="611"/>
                </a:cxn>
                <a:cxn ang="0">
                  <a:pos x="114" y="611"/>
                </a:cxn>
                <a:cxn ang="0">
                  <a:pos x="104" y="555"/>
                </a:cxn>
                <a:cxn ang="0">
                  <a:pos x="120" y="515"/>
                </a:cxn>
                <a:cxn ang="0">
                  <a:pos x="150" y="449"/>
                </a:cxn>
                <a:cxn ang="0">
                  <a:pos x="166" y="377"/>
                </a:cxn>
                <a:cxn ang="0">
                  <a:pos x="156" y="295"/>
                </a:cxn>
                <a:cxn ang="0">
                  <a:pos x="170" y="203"/>
                </a:cxn>
                <a:cxn ang="0">
                  <a:pos x="212" y="95"/>
                </a:cxn>
                <a:cxn ang="0">
                  <a:pos x="213" y="0"/>
                </a:cxn>
                <a:cxn ang="0">
                  <a:pos x="207" y="0"/>
                </a:cxn>
                <a:cxn ang="0">
                  <a:pos x="201" y="0"/>
                </a:cxn>
                <a:cxn ang="0">
                  <a:pos x="195" y="0"/>
                </a:cxn>
                <a:cxn ang="0">
                  <a:pos x="189" y="0"/>
                </a:cxn>
                <a:cxn ang="0">
                  <a:pos x="183" y="6"/>
                </a:cxn>
                <a:cxn ang="0">
                  <a:pos x="177" y="6"/>
                </a:cxn>
                <a:cxn ang="0">
                  <a:pos x="171" y="12"/>
                </a:cxn>
                <a:cxn ang="0">
                  <a:pos x="171" y="12"/>
                </a:cxn>
                <a:cxn ang="0">
                  <a:pos x="171" y="12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90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/>
              <a:ahLst/>
              <a:cxnLst>
                <a:cxn ang="0">
                  <a:pos x="149" y="60"/>
                </a:cxn>
                <a:cxn ang="0">
                  <a:pos x="119" y="30"/>
                </a:cxn>
                <a:cxn ang="0">
                  <a:pos x="89" y="12"/>
                </a:cxn>
                <a:cxn ang="0">
                  <a:pos x="59" y="0"/>
                </a:cxn>
                <a:cxn ang="0">
                  <a:pos x="54" y="70"/>
                </a:cxn>
                <a:cxn ang="0">
                  <a:pos x="46" y="112"/>
                </a:cxn>
                <a:cxn ang="0">
                  <a:pos x="52" y="168"/>
                </a:cxn>
                <a:cxn ang="0">
                  <a:pos x="24" y="194"/>
                </a:cxn>
                <a:cxn ang="0">
                  <a:pos x="16" y="258"/>
                </a:cxn>
                <a:cxn ang="0">
                  <a:pos x="2" y="300"/>
                </a:cxn>
                <a:cxn ang="0">
                  <a:pos x="0" y="352"/>
                </a:cxn>
                <a:cxn ang="0">
                  <a:pos x="47" y="384"/>
                </a:cxn>
                <a:cxn ang="0">
                  <a:pos x="149" y="384"/>
                </a:cxn>
                <a:cxn ang="0">
                  <a:pos x="134" y="350"/>
                </a:cxn>
                <a:cxn ang="0">
                  <a:pos x="104" y="324"/>
                </a:cxn>
                <a:cxn ang="0">
                  <a:pos x="138" y="274"/>
                </a:cxn>
                <a:cxn ang="0">
                  <a:pos x="122" y="220"/>
                </a:cxn>
                <a:cxn ang="0">
                  <a:pos x="132" y="186"/>
                </a:cxn>
                <a:cxn ang="0">
                  <a:pos x="140" y="154"/>
                </a:cxn>
                <a:cxn ang="0">
                  <a:pos x="167" y="90"/>
                </a:cxn>
                <a:cxn ang="0">
                  <a:pos x="149" y="60"/>
                </a:cxn>
                <a:cxn ang="0">
                  <a:pos x="149" y="60"/>
                </a:cxn>
                <a:cxn ang="0">
                  <a:pos x="149" y="60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91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/>
              <a:ahLst/>
              <a:cxnLst>
                <a:cxn ang="0">
                  <a:pos x="136" y="12"/>
                </a:cxn>
                <a:cxn ang="0">
                  <a:pos x="100" y="0"/>
                </a:cxn>
                <a:cxn ang="0">
                  <a:pos x="78" y="64"/>
                </a:cxn>
                <a:cxn ang="0">
                  <a:pos x="70" y="126"/>
                </a:cxn>
                <a:cxn ang="0">
                  <a:pos x="46" y="184"/>
                </a:cxn>
                <a:cxn ang="0">
                  <a:pos x="58" y="232"/>
                </a:cxn>
                <a:cxn ang="0">
                  <a:pos x="38" y="268"/>
                </a:cxn>
                <a:cxn ang="0">
                  <a:pos x="0" y="300"/>
                </a:cxn>
                <a:cxn ang="0">
                  <a:pos x="160" y="300"/>
                </a:cxn>
                <a:cxn ang="0">
                  <a:pos x="136" y="272"/>
                </a:cxn>
                <a:cxn ang="0">
                  <a:pos x="98" y="234"/>
                </a:cxn>
                <a:cxn ang="0">
                  <a:pos x="130" y="188"/>
                </a:cxn>
                <a:cxn ang="0">
                  <a:pos x="138" y="134"/>
                </a:cxn>
                <a:cxn ang="0">
                  <a:pos x="144" y="94"/>
                </a:cxn>
                <a:cxn ang="0">
                  <a:pos x="164" y="60"/>
                </a:cxn>
                <a:cxn ang="0">
                  <a:pos x="166" y="0"/>
                </a:cxn>
                <a:cxn ang="0">
                  <a:pos x="136" y="12"/>
                </a:cxn>
                <a:cxn ang="0">
                  <a:pos x="136" y="12"/>
                </a:cxn>
                <a:cxn ang="0">
                  <a:pos x="136" y="12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92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183" y="0"/>
                </a:cxn>
                <a:cxn ang="0">
                  <a:pos x="158" y="50"/>
                </a:cxn>
                <a:cxn ang="0">
                  <a:pos x="148" y="92"/>
                </a:cxn>
                <a:cxn ang="0">
                  <a:pos x="120" y="144"/>
                </a:cxn>
                <a:cxn ang="0">
                  <a:pos x="82" y="182"/>
                </a:cxn>
                <a:cxn ang="0">
                  <a:pos x="60" y="232"/>
                </a:cxn>
                <a:cxn ang="0">
                  <a:pos x="0" y="282"/>
                </a:cxn>
                <a:cxn ang="0">
                  <a:pos x="128" y="282"/>
                </a:cxn>
                <a:cxn ang="0">
                  <a:pos x="154" y="254"/>
                </a:cxn>
                <a:cxn ang="0">
                  <a:pos x="158" y="196"/>
                </a:cxn>
                <a:cxn ang="0">
                  <a:pos x="188" y="148"/>
                </a:cxn>
                <a:cxn ang="0">
                  <a:pos x="196" y="70"/>
                </a:cxn>
                <a:cxn ang="0">
                  <a:pos x="237" y="0"/>
                </a:cxn>
                <a:cxn ang="0">
                  <a:pos x="201" y="0"/>
                </a:cxn>
                <a:cxn ang="0">
                  <a:pos x="201" y="0"/>
                </a:cxn>
                <a:cxn ang="0">
                  <a:pos x="201" y="0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93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/>
              <a:ahLst/>
              <a:cxnLst>
                <a:cxn ang="0">
                  <a:pos x="167" y="54"/>
                </a:cxn>
                <a:cxn ang="0">
                  <a:pos x="113" y="24"/>
                </a:cxn>
                <a:cxn ang="0">
                  <a:pos x="83" y="0"/>
                </a:cxn>
                <a:cxn ang="0">
                  <a:pos x="80" y="62"/>
                </a:cxn>
                <a:cxn ang="0">
                  <a:pos x="58" y="100"/>
                </a:cxn>
                <a:cxn ang="0">
                  <a:pos x="54" y="160"/>
                </a:cxn>
                <a:cxn ang="0">
                  <a:pos x="36" y="202"/>
                </a:cxn>
                <a:cxn ang="0">
                  <a:pos x="0" y="234"/>
                </a:cxn>
                <a:cxn ang="0">
                  <a:pos x="146" y="234"/>
                </a:cxn>
                <a:cxn ang="0">
                  <a:pos x="170" y="198"/>
                </a:cxn>
                <a:cxn ang="0">
                  <a:pos x="158" y="138"/>
                </a:cxn>
                <a:cxn ang="0">
                  <a:pos x="196" y="100"/>
                </a:cxn>
                <a:cxn ang="0">
                  <a:pos x="191" y="5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167" y="54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94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66" y="0"/>
                </a:cxn>
                <a:cxn ang="0">
                  <a:pos x="158" y="38"/>
                </a:cxn>
                <a:cxn ang="0">
                  <a:pos x="138" y="120"/>
                </a:cxn>
                <a:cxn ang="0">
                  <a:pos x="94" y="180"/>
                </a:cxn>
                <a:cxn ang="0">
                  <a:pos x="62" y="234"/>
                </a:cxn>
                <a:cxn ang="0">
                  <a:pos x="0" y="252"/>
                </a:cxn>
                <a:cxn ang="0">
                  <a:pos x="128" y="252"/>
                </a:cxn>
                <a:cxn ang="0">
                  <a:pos x="142" y="188"/>
                </a:cxn>
                <a:cxn ang="0">
                  <a:pos x="186" y="90"/>
                </a:cxn>
                <a:cxn ang="0">
                  <a:pos x="190" y="38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95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1" y="0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1" y="0"/>
                </a:cxn>
                <a:cxn ang="0">
                  <a:pos x="155" y="0"/>
                </a:cxn>
                <a:cxn ang="0">
                  <a:pos x="138" y="6"/>
                </a:cxn>
                <a:cxn ang="0">
                  <a:pos x="132" y="6"/>
                </a:cxn>
                <a:cxn ang="0">
                  <a:pos x="35" y="18"/>
                </a:cxn>
                <a:cxn ang="0">
                  <a:pos x="11" y="30"/>
                </a:cxn>
                <a:cxn ang="0">
                  <a:pos x="23" y="54"/>
                </a:cxn>
                <a:cxn ang="0">
                  <a:pos x="0" y="100"/>
                </a:cxn>
                <a:cxn ang="0">
                  <a:pos x="0" y="132"/>
                </a:cxn>
                <a:cxn ang="0">
                  <a:pos x="162" y="132"/>
                </a:cxn>
                <a:cxn ang="0">
                  <a:pos x="204" y="88"/>
                </a:cxn>
                <a:cxn ang="0">
                  <a:pos x="230" y="46"/>
                </a:cxn>
                <a:cxn ang="0">
                  <a:pos x="214" y="24"/>
                </a:cxn>
                <a:cxn ang="0">
                  <a:pos x="215" y="0"/>
                </a:cxn>
                <a:cxn ang="0">
                  <a:pos x="209" y="0"/>
                </a:cxn>
                <a:cxn ang="0">
                  <a:pos x="203" y="0"/>
                </a:cxn>
                <a:cxn ang="0">
                  <a:pos x="203" y="0"/>
                </a:cxn>
                <a:cxn ang="0">
                  <a:pos x="197" y="0"/>
                </a:cxn>
                <a:cxn ang="0">
                  <a:pos x="197" y="0"/>
                </a:cxn>
                <a:cxn ang="0">
                  <a:pos x="197" y="0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96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66" y="48"/>
                </a:cxn>
                <a:cxn ang="0">
                  <a:pos x="30" y="72"/>
                </a:cxn>
                <a:cxn ang="0">
                  <a:pos x="0" y="102"/>
                </a:cxn>
                <a:cxn ang="0">
                  <a:pos x="66" y="102"/>
                </a:cxn>
                <a:cxn ang="0">
                  <a:pos x="88" y="56"/>
                </a:cxn>
                <a:cxn ang="0">
                  <a:pos x="89" y="6"/>
                </a:cxn>
                <a:cxn ang="0">
                  <a:pos x="71" y="0"/>
                </a:cxn>
                <a:cxn ang="0">
                  <a:pos x="71" y="0"/>
                </a:cxn>
                <a:cxn ang="0">
                  <a:pos x="71" y="0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97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/>
              <a:ahLst/>
              <a:cxnLst>
                <a:cxn ang="0">
                  <a:pos x="278" y="24"/>
                </a:cxn>
                <a:cxn ang="0">
                  <a:pos x="272" y="24"/>
                </a:cxn>
                <a:cxn ang="0">
                  <a:pos x="272" y="18"/>
                </a:cxn>
                <a:cxn ang="0">
                  <a:pos x="266" y="18"/>
                </a:cxn>
                <a:cxn ang="0">
                  <a:pos x="254" y="12"/>
                </a:cxn>
                <a:cxn ang="0">
                  <a:pos x="236" y="6"/>
                </a:cxn>
                <a:cxn ang="0">
                  <a:pos x="212" y="0"/>
                </a:cxn>
                <a:cxn ang="0">
                  <a:pos x="206" y="6"/>
                </a:cxn>
                <a:cxn ang="0">
                  <a:pos x="198" y="129"/>
                </a:cxn>
                <a:cxn ang="0">
                  <a:pos x="184" y="209"/>
                </a:cxn>
                <a:cxn ang="0">
                  <a:pos x="182" y="249"/>
                </a:cxn>
                <a:cxn ang="0">
                  <a:pos x="200" y="339"/>
                </a:cxn>
                <a:cxn ang="0">
                  <a:pos x="186" y="481"/>
                </a:cxn>
                <a:cxn ang="0">
                  <a:pos x="176" y="521"/>
                </a:cxn>
                <a:cxn ang="0">
                  <a:pos x="156" y="601"/>
                </a:cxn>
                <a:cxn ang="0">
                  <a:pos x="172" y="681"/>
                </a:cxn>
                <a:cxn ang="0">
                  <a:pos x="138" y="765"/>
                </a:cxn>
                <a:cxn ang="0">
                  <a:pos x="96" y="847"/>
                </a:cxn>
                <a:cxn ang="0">
                  <a:pos x="50" y="899"/>
                </a:cxn>
                <a:cxn ang="0">
                  <a:pos x="0" y="953"/>
                </a:cxn>
                <a:cxn ang="0">
                  <a:pos x="278" y="953"/>
                </a:cxn>
                <a:cxn ang="0">
                  <a:pos x="278" y="24"/>
                </a:cxn>
                <a:cxn ang="0">
                  <a:pos x="278" y="24"/>
                </a:cxn>
                <a:cxn ang="0">
                  <a:pos x="278" y="24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7298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 anchor="b"/>
          <a:lstStyle>
            <a:lvl1pPr>
              <a:defRPr sz="5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7299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97300" name="Rectangle 20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7301" name="Rectangle 21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7302" name="Rectangle 2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A71789D-020E-4EE0-A5D9-8F875101299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72769F-50FC-4FFD-B57D-88DA10C7ACF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C6A66-EB1F-44DD-89E8-0E027503C71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9F7975-9E43-4374-B042-736FA3836C4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D42CD9-1482-48B6-9FF8-85C8399C687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ECA226-3548-4F84-B6F0-AABEDD6A290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9CDDF1-6BA1-4D4C-BEB3-464F0CD1FF6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C500BC-EC34-4FAA-ADE5-8E7A990449D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9BEE4B-2322-412B-9E91-D50063C75A7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1D8C15-CC22-4EA8-808C-1CAA14F8086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2BCBC2-DBBE-4966-8ACD-E31D089942E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2286000" y="3581400"/>
            <a:ext cx="5638800" cy="19050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08549" name="Rectangle 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F17D562-D05D-48F5-9EDB-44C3654C9679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108550" name="Group 6"/>
          <p:cNvGrpSpPr>
            <a:grpSpLocks/>
          </p:cNvGrpSpPr>
          <p:nvPr/>
        </p:nvGrpSpPr>
        <p:grpSpPr bwMode="auto">
          <a:xfrm>
            <a:off x="0" y="914400"/>
            <a:ext cx="8686800" cy="2514600"/>
            <a:chOff x="0" y="576"/>
            <a:chExt cx="5472" cy="1584"/>
          </a:xfrm>
        </p:grpSpPr>
        <p:sp>
          <p:nvSpPr>
            <p:cNvPr id="108551" name="Oval 7"/>
            <p:cNvSpPr>
              <a:spLocks noChangeArrowheads="1"/>
            </p:cNvSpPr>
            <p:nvPr/>
          </p:nvSpPr>
          <p:spPr bwMode="auto">
            <a:xfrm>
              <a:off x="144" y="576"/>
              <a:ext cx="1584" cy="1584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1800" baseline="0">
                <a:latin typeface="Arial" pitchFamily="34" charset="0"/>
              </a:endParaRPr>
            </a:p>
          </p:txBody>
        </p:sp>
        <p:sp>
          <p:nvSpPr>
            <p:cNvPr id="108552" name="Rectangle 8"/>
            <p:cNvSpPr>
              <a:spLocks noChangeArrowheads="1"/>
            </p:cNvSpPr>
            <p:nvPr/>
          </p:nvSpPr>
          <p:spPr bwMode="hidden">
            <a:xfrm>
              <a:off x="0" y="1056"/>
              <a:ext cx="2976" cy="7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baseline="0"/>
            </a:p>
          </p:txBody>
        </p:sp>
        <p:sp>
          <p:nvSpPr>
            <p:cNvPr id="108553" name="Rectangle 9"/>
            <p:cNvSpPr>
              <a:spLocks noChangeArrowheads="1"/>
            </p:cNvSpPr>
            <p:nvPr/>
          </p:nvSpPr>
          <p:spPr bwMode="hidden">
            <a:xfrm>
              <a:off x="2496" y="1056"/>
              <a:ext cx="2976" cy="72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baseline="0"/>
            </a:p>
          </p:txBody>
        </p:sp>
        <p:sp>
          <p:nvSpPr>
            <p:cNvPr id="108554" name="Freeform 10"/>
            <p:cNvSpPr>
              <a:spLocks noChangeArrowheads="1"/>
            </p:cNvSpPr>
            <p:nvPr/>
          </p:nvSpPr>
          <p:spPr bwMode="auto">
            <a:xfrm>
              <a:off x="384" y="960"/>
              <a:ext cx="144" cy="913"/>
            </a:xfrm>
            <a:custGeom>
              <a:avLst/>
              <a:gdLst/>
              <a:ahLst/>
              <a:cxnLst>
                <a:cxn ang="0">
                  <a:pos x="1000" y="1000"/>
                </a:cxn>
                <a:cxn ang="0">
                  <a:pos x="0" y="1000"/>
                </a:cxn>
                <a:cxn ang="0">
                  <a:pos x="0" y="0"/>
                </a:cxn>
                <a:cxn ang="0">
                  <a:pos x="1000" y="0"/>
                </a:cxn>
              </a:cxnLst>
              <a:rect l="0" t="0" r="r" b="b"/>
              <a:pathLst>
                <a:path w="1000" h="1000">
                  <a:moveTo>
                    <a:pt x="1000" y="1000"/>
                  </a:moveTo>
                  <a:lnTo>
                    <a:pt x="0" y="1000"/>
                  </a:lnTo>
                  <a:lnTo>
                    <a:pt x="0" y="0"/>
                  </a:lnTo>
                  <a:lnTo>
                    <a:pt x="1000" y="0"/>
                  </a:lnTo>
                </a:path>
              </a:pathLst>
            </a:custGeom>
            <a:noFill/>
            <a:ln w="76200" cmpd="sng">
              <a:solidFill>
                <a:schemeClr val="tx2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8555" name="Freeform 11"/>
            <p:cNvSpPr>
              <a:spLocks noChangeArrowheads="1"/>
            </p:cNvSpPr>
            <p:nvPr/>
          </p:nvSpPr>
          <p:spPr bwMode="auto">
            <a:xfrm>
              <a:off x="4944" y="762"/>
              <a:ext cx="165" cy="86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00" y="0"/>
                </a:cxn>
                <a:cxn ang="0">
                  <a:pos x="1000" y="1000"/>
                </a:cxn>
                <a:cxn ang="0">
                  <a:pos x="0" y="1000"/>
                </a:cxn>
              </a:cxnLst>
              <a:rect l="0" t="0" r="r" b="b"/>
              <a:pathLst>
                <a:path w="1000" h="1000">
                  <a:moveTo>
                    <a:pt x="0" y="0"/>
                  </a:moveTo>
                  <a:lnTo>
                    <a:pt x="1000" y="0"/>
                  </a:lnTo>
                  <a:lnTo>
                    <a:pt x="1000" y="1000"/>
                  </a:lnTo>
                  <a:lnTo>
                    <a:pt x="0" y="1000"/>
                  </a:lnTo>
                </a:path>
              </a:pathLst>
            </a:custGeom>
            <a:noFill/>
            <a:ln w="76200" cap="flat" cmpd="sng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855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838200" y="1443038"/>
            <a:ext cx="7086600" cy="16002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EFE1EC-E3AF-4790-BB1F-58322A2A7BA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181DB1-8FD1-4027-B324-BD4ED593878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49325" y="1981200"/>
            <a:ext cx="3754438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56163" y="1981200"/>
            <a:ext cx="3754437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3EB3A0-F430-4E6A-BEE3-17EC25546AC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EA8DE9-7751-4038-AB07-524BD91BC6A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65E553-FDD1-4331-8032-3AB656E9DDC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1BEE48-7644-4133-BE32-EE4C7A45334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F00D65-AB47-4EC3-8C25-3448BFDBC26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21E533-55C0-430A-8139-4A31436B4F3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1D1BBE-CBE5-441B-96A6-5043B591845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91313" y="96838"/>
            <a:ext cx="1919287" cy="59991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31863" y="96838"/>
            <a:ext cx="5607050" cy="59991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085DC4-FADC-4AEA-B225-03A2982E02C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863" y="96838"/>
            <a:ext cx="7158037" cy="14128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49325" y="1981200"/>
            <a:ext cx="3754438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949325" y="4114800"/>
            <a:ext cx="3754438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856163" y="1981200"/>
            <a:ext cx="3754437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94615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78AED54-7513-4049-BEDC-101BD71F930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4212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G0" fmla="+- 585 0 0"/>
            </a:gdLst>
            <a:ahLst/>
            <a:cxnLst>
              <a:cxn ang="0">
                <a:pos x="0" y="0"/>
              </a:cxn>
              <a:cxn ang="0">
                <a:pos x="585" y="0"/>
              </a:cxn>
              <a:cxn ang="0">
                <a:pos x="585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 baseline="0"/>
          </a:p>
        </p:txBody>
      </p:sp>
      <p:sp>
        <p:nvSpPr>
          <p:cNvPr id="94213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4214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94215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 baseline="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94216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+mn-lt"/>
              </a:defRPr>
            </a:lvl1pPr>
          </a:lstStyle>
          <a:p>
            <a:fld id="{ECF05757-6F0C-4D90-8099-1230602A1052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705" r:id="rId12"/>
    <p:sldLayoutId id="2147483706" r:id="rId13"/>
    <p:sldLayoutId id="2147483707" r:id="rId14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304925" indent="-395288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</a:defRPr>
      </a:lvl3pPr>
      <a:lvl4pPr marL="1693863" indent="-3873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39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63529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258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96259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/>
              <a:ahLst/>
              <a:cxnLst>
                <a:cxn ang="0">
                  <a:pos x="2768" y="18"/>
                </a:cxn>
                <a:cxn ang="0">
                  <a:pos x="2678" y="24"/>
                </a:cxn>
                <a:cxn ang="0">
                  <a:pos x="2613" y="102"/>
                </a:cxn>
                <a:cxn ang="0">
                  <a:pos x="2511" y="156"/>
                </a:cxn>
                <a:cxn ang="0">
                  <a:pos x="2505" y="222"/>
                </a:cxn>
                <a:cxn ang="0">
                  <a:pos x="2487" y="246"/>
                </a:cxn>
                <a:cxn ang="0">
                  <a:pos x="2469" y="252"/>
                </a:cxn>
                <a:cxn ang="0">
                  <a:pos x="2397" y="210"/>
                </a:cxn>
                <a:cxn ang="0">
                  <a:pos x="2260" y="192"/>
                </a:cxn>
                <a:cxn ang="0">
                  <a:pos x="2236" y="186"/>
                </a:cxn>
                <a:cxn ang="0">
                  <a:pos x="2218" y="192"/>
                </a:cxn>
                <a:cxn ang="0">
                  <a:pos x="2146" y="228"/>
                </a:cxn>
                <a:cxn ang="0">
                  <a:pos x="2110" y="240"/>
                </a:cxn>
                <a:cxn ang="0">
                  <a:pos x="2086" y="246"/>
                </a:cxn>
                <a:cxn ang="0">
                  <a:pos x="2074" y="258"/>
                </a:cxn>
                <a:cxn ang="0">
                  <a:pos x="2074" y="276"/>
                </a:cxn>
                <a:cxn ang="0">
                  <a:pos x="2051" y="300"/>
                </a:cxn>
                <a:cxn ang="0">
                  <a:pos x="2033" y="312"/>
                </a:cxn>
                <a:cxn ang="0">
                  <a:pos x="2021" y="324"/>
                </a:cxn>
                <a:cxn ang="0">
                  <a:pos x="2009" y="336"/>
                </a:cxn>
                <a:cxn ang="0">
                  <a:pos x="1979" y="342"/>
                </a:cxn>
                <a:cxn ang="0">
                  <a:pos x="1913" y="336"/>
                </a:cxn>
                <a:cxn ang="0">
                  <a:pos x="1877" y="330"/>
                </a:cxn>
                <a:cxn ang="0">
                  <a:pos x="1865" y="342"/>
                </a:cxn>
                <a:cxn ang="0">
                  <a:pos x="1853" y="354"/>
                </a:cxn>
                <a:cxn ang="0">
                  <a:pos x="1823" y="360"/>
                </a:cxn>
                <a:cxn ang="0">
                  <a:pos x="1764" y="342"/>
                </a:cxn>
                <a:cxn ang="0">
                  <a:pos x="1740" y="342"/>
                </a:cxn>
                <a:cxn ang="0">
                  <a:pos x="1716" y="354"/>
                </a:cxn>
                <a:cxn ang="0">
                  <a:pos x="1656" y="425"/>
                </a:cxn>
                <a:cxn ang="0">
                  <a:pos x="1614" y="569"/>
                </a:cxn>
                <a:cxn ang="0">
                  <a:pos x="1614" y="593"/>
                </a:cxn>
                <a:cxn ang="0">
                  <a:pos x="1620" y="641"/>
                </a:cxn>
                <a:cxn ang="0">
                  <a:pos x="1638" y="659"/>
                </a:cxn>
                <a:cxn ang="0">
                  <a:pos x="1632" y="671"/>
                </a:cxn>
                <a:cxn ang="0">
                  <a:pos x="1620" y="683"/>
                </a:cxn>
                <a:cxn ang="0">
                  <a:pos x="1542" y="689"/>
                </a:cxn>
                <a:cxn ang="0">
                  <a:pos x="1465" y="629"/>
                </a:cxn>
                <a:cxn ang="0">
                  <a:pos x="1333" y="587"/>
                </a:cxn>
                <a:cxn ang="0">
                  <a:pos x="1184" y="671"/>
                </a:cxn>
                <a:cxn ang="0">
                  <a:pos x="1016" y="731"/>
                </a:cxn>
                <a:cxn ang="0">
                  <a:pos x="813" y="743"/>
                </a:cxn>
                <a:cxn ang="0">
                  <a:pos x="628" y="701"/>
                </a:cxn>
                <a:cxn ang="0">
                  <a:pos x="568" y="695"/>
                </a:cxn>
                <a:cxn ang="0">
                  <a:pos x="556" y="701"/>
                </a:cxn>
                <a:cxn ang="0">
                  <a:pos x="520" y="731"/>
                </a:cxn>
                <a:cxn ang="0">
                  <a:pos x="436" y="809"/>
                </a:cxn>
                <a:cxn ang="0">
                  <a:pos x="406" y="821"/>
                </a:cxn>
                <a:cxn ang="0">
                  <a:pos x="382" y="821"/>
                </a:cxn>
                <a:cxn ang="0">
                  <a:pos x="335" y="827"/>
                </a:cxn>
                <a:cxn ang="0">
                  <a:pos x="209" y="851"/>
                </a:cxn>
                <a:cxn ang="0">
                  <a:pos x="173" y="857"/>
                </a:cxn>
                <a:cxn ang="0">
                  <a:pos x="125" y="851"/>
                </a:cxn>
                <a:cxn ang="0">
                  <a:pos x="107" y="857"/>
                </a:cxn>
                <a:cxn ang="0">
                  <a:pos x="101" y="875"/>
                </a:cxn>
                <a:cxn ang="0">
                  <a:pos x="83" y="887"/>
                </a:cxn>
                <a:cxn ang="0">
                  <a:pos x="48" y="899"/>
                </a:cxn>
                <a:cxn ang="0">
                  <a:pos x="2780" y="24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6260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/>
              <a:ahLst/>
              <a:cxnLst>
                <a:cxn ang="0">
                  <a:pos x="12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12" y="18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6261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" y="1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6262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/>
              <a:ahLst/>
              <a:cxnLst>
                <a:cxn ang="0">
                  <a:pos x="280" y="42"/>
                </a:cxn>
                <a:cxn ang="0">
                  <a:pos x="274" y="42"/>
                </a:cxn>
                <a:cxn ang="0">
                  <a:pos x="268" y="42"/>
                </a:cxn>
                <a:cxn ang="0">
                  <a:pos x="256" y="42"/>
                </a:cxn>
                <a:cxn ang="0">
                  <a:pos x="238" y="48"/>
                </a:cxn>
                <a:cxn ang="0">
                  <a:pos x="214" y="12"/>
                </a:cxn>
                <a:cxn ang="0">
                  <a:pos x="196" y="0"/>
                </a:cxn>
                <a:cxn ang="0">
                  <a:pos x="196" y="0"/>
                </a:cxn>
                <a:cxn ang="0">
                  <a:pos x="164" y="167"/>
                </a:cxn>
                <a:cxn ang="0">
                  <a:pos x="144" y="217"/>
                </a:cxn>
                <a:cxn ang="0">
                  <a:pos x="110" y="281"/>
                </a:cxn>
                <a:cxn ang="0">
                  <a:pos x="96" y="327"/>
                </a:cxn>
                <a:cxn ang="0">
                  <a:pos x="124" y="405"/>
                </a:cxn>
                <a:cxn ang="0">
                  <a:pos x="100" y="463"/>
                </a:cxn>
                <a:cxn ang="0">
                  <a:pos x="68" y="503"/>
                </a:cxn>
                <a:cxn ang="0">
                  <a:pos x="30" y="539"/>
                </a:cxn>
                <a:cxn ang="0">
                  <a:pos x="24" y="613"/>
                </a:cxn>
                <a:cxn ang="0">
                  <a:pos x="0" y="741"/>
                </a:cxn>
                <a:cxn ang="0">
                  <a:pos x="202" y="741"/>
                </a:cxn>
                <a:cxn ang="0">
                  <a:pos x="180" y="639"/>
                </a:cxn>
                <a:cxn ang="0">
                  <a:pos x="192" y="589"/>
                </a:cxn>
                <a:cxn ang="0">
                  <a:pos x="178" y="539"/>
                </a:cxn>
                <a:cxn ang="0">
                  <a:pos x="190" y="499"/>
                </a:cxn>
                <a:cxn ang="0">
                  <a:pos x="184" y="465"/>
                </a:cxn>
                <a:cxn ang="0">
                  <a:pos x="192" y="391"/>
                </a:cxn>
                <a:cxn ang="0">
                  <a:pos x="216" y="313"/>
                </a:cxn>
                <a:cxn ang="0">
                  <a:pos x="238" y="249"/>
                </a:cxn>
                <a:cxn ang="0">
                  <a:pos x="268" y="185"/>
                </a:cxn>
                <a:cxn ang="0">
                  <a:pos x="284" y="159"/>
                </a:cxn>
                <a:cxn ang="0">
                  <a:pos x="304" y="12"/>
                </a:cxn>
                <a:cxn ang="0">
                  <a:pos x="298" y="24"/>
                </a:cxn>
                <a:cxn ang="0">
                  <a:pos x="292" y="30"/>
                </a:cxn>
                <a:cxn ang="0">
                  <a:pos x="292" y="36"/>
                </a:cxn>
                <a:cxn ang="0">
                  <a:pos x="286" y="36"/>
                </a:cxn>
                <a:cxn ang="0">
                  <a:pos x="286" y="42"/>
                </a:cxn>
                <a:cxn ang="0">
                  <a:pos x="280" y="42"/>
                </a:cxn>
                <a:cxn ang="0">
                  <a:pos x="280" y="42"/>
                </a:cxn>
                <a:cxn ang="0">
                  <a:pos x="280" y="42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6263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/>
              <a:ahLst/>
              <a:cxnLst>
                <a:cxn ang="0">
                  <a:pos x="284" y="6"/>
                </a:cxn>
                <a:cxn ang="0">
                  <a:pos x="278" y="6"/>
                </a:cxn>
                <a:cxn ang="0">
                  <a:pos x="272" y="12"/>
                </a:cxn>
                <a:cxn ang="0">
                  <a:pos x="254" y="18"/>
                </a:cxn>
                <a:cxn ang="0">
                  <a:pos x="230" y="24"/>
                </a:cxn>
                <a:cxn ang="0">
                  <a:pos x="206" y="42"/>
                </a:cxn>
                <a:cxn ang="0">
                  <a:pos x="188" y="48"/>
                </a:cxn>
                <a:cxn ang="0">
                  <a:pos x="176" y="54"/>
                </a:cxn>
                <a:cxn ang="0">
                  <a:pos x="170" y="54"/>
                </a:cxn>
                <a:cxn ang="0">
                  <a:pos x="150" y="169"/>
                </a:cxn>
                <a:cxn ang="0">
                  <a:pos x="110" y="225"/>
                </a:cxn>
                <a:cxn ang="0">
                  <a:pos x="54" y="383"/>
                </a:cxn>
                <a:cxn ang="0">
                  <a:pos x="82" y="555"/>
                </a:cxn>
                <a:cxn ang="0">
                  <a:pos x="40" y="679"/>
                </a:cxn>
                <a:cxn ang="0">
                  <a:pos x="0" y="767"/>
                </a:cxn>
                <a:cxn ang="0">
                  <a:pos x="108" y="767"/>
                </a:cxn>
                <a:cxn ang="0">
                  <a:pos x="120" y="611"/>
                </a:cxn>
                <a:cxn ang="0">
                  <a:pos x="148" y="499"/>
                </a:cxn>
                <a:cxn ang="0">
                  <a:pos x="160" y="367"/>
                </a:cxn>
                <a:cxn ang="0">
                  <a:pos x="218" y="327"/>
                </a:cxn>
                <a:cxn ang="0">
                  <a:pos x="238" y="221"/>
                </a:cxn>
                <a:cxn ang="0">
                  <a:pos x="296" y="135"/>
                </a:cxn>
                <a:cxn ang="0">
                  <a:pos x="314" y="0"/>
                </a:cxn>
                <a:cxn ang="0">
                  <a:pos x="302" y="0"/>
                </a:cxn>
                <a:cxn ang="0">
                  <a:pos x="296" y="0"/>
                </a:cxn>
                <a:cxn ang="0">
                  <a:pos x="290" y="0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6264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/>
              <a:ahLst/>
              <a:cxnLst>
                <a:cxn ang="0">
                  <a:pos x="257" y="12"/>
                </a:cxn>
                <a:cxn ang="0">
                  <a:pos x="239" y="6"/>
                </a:cxn>
                <a:cxn ang="0">
                  <a:pos x="203" y="6"/>
                </a:cxn>
                <a:cxn ang="0">
                  <a:pos x="203" y="6"/>
                </a:cxn>
                <a:cxn ang="0">
                  <a:pos x="197" y="6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6" y="0"/>
                </a:cxn>
                <a:cxn ang="0">
                  <a:pos x="160" y="0"/>
                </a:cxn>
                <a:cxn ang="0">
                  <a:pos x="144" y="117"/>
                </a:cxn>
                <a:cxn ang="0">
                  <a:pos x="128" y="185"/>
                </a:cxn>
                <a:cxn ang="0">
                  <a:pos x="58" y="299"/>
                </a:cxn>
                <a:cxn ang="0">
                  <a:pos x="54" y="441"/>
                </a:cxn>
                <a:cxn ang="0">
                  <a:pos x="24" y="523"/>
                </a:cxn>
                <a:cxn ang="0">
                  <a:pos x="0" y="623"/>
                </a:cxn>
                <a:cxn ang="0">
                  <a:pos x="78" y="623"/>
                </a:cxn>
                <a:cxn ang="0">
                  <a:pos x="92" y="555"/>
                </a:cxn>
                <a:cxn ang="0">
                  <a:pos x="134" y="447"/>
                </a:cxn>
                <a:cxn ang="0">
                  <a:pos x="158" y="315"/>
                </a:cxn>
                <a:cxn ang="0">
                  <a:pos x="184" y="257"/>
                </a:cxn>
                <a:cxn ang="0">
                  <a:pos x="216" y="211"/>
                </a:cxn>
                <a:cxn ang="0">
                  <a:pos x="222" y="145"/>
                </a:cxn>
                <a:cxn ang="0">
                  <a:pos x="240" y="111"/>
                </a:cxn>
                <a:cxn ang="0">
                  <a:pos x="262" y="79"/>
                </a:cxn>
                <a:cxn ang="0">
                  <a:pos x="275" y="6"/>
                </a:cxn>
                <a:cxn ang="0">
                  <a:pos x="263" y="12"/>
                </a:cxn>
                <a:cxn ang="0">
                  <a:pos x="257" y="12"/>
                </a:cxn>
                <a:cxn ang="0">
                  <a:pos x="257" y="12"/>
                </a:cxn>
                <a:cxn ang="0">
                  <a:pos x="257" y="12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6265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/>
              <a:ahLst/>
              <a:cxnLst>
                <a:cxn ang="0">
                  <a:pos x="171" y="12"/>
                </a:cxn>
                <a:cxn ang="0">
                  <a:pos x="159" y="24"/>
                </a:cxn>
                <a:cxn ang="0">
                  <a:pos x="153" y="36"/>
                </a:cxn>
                <a:cxn ang="0">
                  <a:pos x="128" y="60"/>
                </a:cxn>
                <a:cxn ang="0">
                  <a:pos x="110" y="83"/>
                </a:cxn>
                <a:cxn ang="0">
                  <a:pos x="86" y="119"/>
                </a:cxn>
                <a:cxn ang="0">
                  <a:pos x="68" y="167"/>
                </a:cxn>
                <a:cxn ang="0">
                  <a:pos x="68" y="221"/>
                </a:cxn>
                <a:cxn ang="0">
                  <a:pos x="68" y="227"/>
                </a:cxn>
                <a:cxn ang="0">
                  <a:pos x="68" y="233"/>
                </a:cxn>
                <a:cxn ang="0">
                  <a:pos x="68" y="239"/>
                </a:cxn>
                <a:cxn ang="0">
                  <a:pos x="68" y="245"/>
                </a:cxn>
                <a:cxn ang="0">
                  <a:pos x="68" y="251"/>
                </a:cxn>
                <a:cxn ang="0">
                  <a:pos x="68" y="251"/>
                </a:cxn>
                <a:cxn ang="0">
                  <a:pos x="68" y="257"/>
                </a:cxn>
                <a:cxn ang="0">
                  <a:pos x="68" y="269"/>
                </a:cxn>
                <a:cxn ang="0">
                  <a:pos x="74" y="287"/>
                </a:cxn>
                <a:cxn ang="0">
                  <a:pos x="80" y="305"/>
                </a:cxn>
                <a:cxn ang="0">
                  <a:pos x="86" y="311"/>
                </a:cxn>
                <a:cxn ang="0">
                  <a:pos x="86" y="311"/>
                </a:cxn>
                <a:cxn ang="0">
                  <a:pos x="92" y="317"/>
                </a:cxn>
                <a:cxn ang="0">
                  <a:pos x="92" y="323"/>
                </a:cxn>
                <a:cxn ang="0">
                  <a:pos x="92" y="323"/>
                </a:cxn>
                <a:cxn ang="0">
                  <a:pos x="24" y="437"/>
                </a:cxn>
                <a:cxn ang="0">
                  <a:pos x="18" y="471"/>
                </a:cxn>
                <a:cxn ang="0">
                  <a:pos x="0" y="547"/>
                </a:cxn>
                <a:cxn ang="0">
                  <a:pos x="50" y="611"/>
                </a:cxn>
                <a:cxn ang="0">
                  <a:pos x="114" y="611"/>
                </a:cxn>
                <a:cxn ang="0">
                  <a:pos x="104" y="555"/>
                </a:cxn>
                <a:cxn ang="0">
                  <a:pos x="120" y="515"/>
                </a:cxn>
                <a:cxn ang="0">
                  <a:pos x="150" y="449"/>
                </a:cxn>
                <a:cxn ang="0">
                  <a:pos x="166" y="377"/>
                </a:cxn>
                <a:cxn ang="0">
                  <a:pos x="156" y="295"/>
                </a:cxn>
                <a:cxn ang="0">
                  <a:pos x="170" y="203"/>
                </a:cxn>
                <a:cxn ang="0">
                  <a:pos x="212" y="95"/>
                </a:cxn>
                <a:cxn ang="0">
                  <a:pos x="213" y="0"/>
                </a:cxn>
                <a:cxn ang="0">
                  <a:pos x="207" y="0"/>
                </a:cxn>
                <a:cxn ang="0">
                  <a:pos x="201" y="0"/>
                </a:cxn>
                <a:cxn ang="0">
                  <a:pos x="195" y="0"/>
                </a:cxn>
                <a:cxn ang="0">
                  <a:pos x="189" y="0"/>
                </a:cxn>
                <a:cxn ang="0">
                  <a:pos x="183" y="6"/>
                </a:cxn>
                <a:cxn ang="0">
                  <a:pos x="177" y="6"/>
                </a:cxn>
                <a:cxn ang="0">
                  <a:pos x="171" y="12"/>
                </a:cxn>
                <a:cxn ang="0">
                  <a:pos x="171" y="12"/>
                </a:cxn>
                <a:cxn ang="0">
                  <a:pos x="171" y="12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6266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/>
              <a:ahLst/>
              <a:cxnLst>
                <a:cxn ang="0">
                  <a:pos x="149" y="60"/>
                </a:cxn>
                <a:cxn ang="0">
                  <a:pos x="119" y="30"/>
                </a:cxn>
                <a:cxn ang="0">
                  <a:pos x="89" y="12"/>
                </a:cxn>
                <a:cxn ang="0">
                  <a:pos x="59" y="0"/>
                </a:cxn>
                <a:cxn ang="0">
                  <a:pos x="54" y="70"/>
                </a:cxn>
                <a:cxn ang="0">
                  <a:pos x="46" y="112"/>
                </a:cxn>
                <a:cxn ang="0">
                  <a:pos x="52" y="168"/>
                </a:cxn>
                <a:cxn ang="0">
                  <a:pos x="24" y="194"/>
                </a:cxn>
                <a:cxn ang="0">
                  <a:pos x="16" y="258"/>
                </a:cxn>
                <a:cxn ang="0">
                  <a:pos x="2" y="300"/>
                </a:cxn>
                <a:cxn ang="0">
                  <a:pos x="0" y="352"/>
                </a:cxn>
                <a:cxn ang="0">
                  <a:pos x="47" y="384"/>
                </a:cxn>
                <a:cxn ang="0">
                  <a:pos x="149" y="384"/>
                </a:cxn>
                <a:cxn ang="0">
                  <a:pos x="134" y="350"/>
                </a:cxn>
                <a:cxn ang="0">
                  <a:pos x="104" y="324"/>
                </a:cxn>
                <a:cxn ang="0">
                  <a:pos x="138" y="274"/>
                </a:cxn>
                <a:cxn ang="0">
                  <a:pos x="122" y="220"/>
                </a:cxn>
                <a:cxn ang="0">
                  <a:pos x="132" y="186"/>
                </a:cxn>
                <a:cxn ang="0">
                  <a:pos x="140" y="154"/>
                </a:cxn>
                <a:cxn ang="0">
                  <a:pos x="167" y="90"/>
                </a:cxn>
                <a:cxn ang="0">
                  <a:pos x="149" y="60"/>
                </a:cxn>
                <a:cxn ang="0">
                  <a:pos x="149" y="60"/>
                </a:cxn>
                <a:cxn ang="0">
                  <a:pos x="149" y="60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6267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/>
              <a:ahLst/>
              <a:cxnLst>
                <a:cxn ang="0">
                  <a:pos x="136" y="12"/>
                </a:cxn>
                <a:cxn ang="0">
                  <a:pos x="100" y="0"/>
                </a:cxn>
                <a:cxn ang="0">
                  <a:pos x="78" y="64"/>
                </a:cxn>
                <a:cxn ang="0">
                  <a:pos x="70" y="126"/>
                </a:cxn>
                <a:cxn ang="0">
                  <a:pos x="46" y="184"/>
                </a:cxn>
                <a:cxn ang="0">
                  <a:pos x="58" y="232"/>
                </a:cxn>
                <a:cxn ang="0">
                  <a:pos x="38" y="268"/>
                </a:cxn>
                <a:cxn ang="0">
                  <a:pos x="0" y="300"/>
                </a:cxn>
                <a:cxn ang="0">
                  <a:pos x="160" y="300"/>
                </a:cxn>
                <a:cxn ang="0">
                  <a:pos x="136" y="272"/>
                </a:cxn>
                <a:cxn ang="0">
                  <a:pos x="98" y="234"/>
                </a:cxn>
                <a:cxn ang="0">
                  <a:pos x="130" y="188"/>
                </a:cxn>
                <a:cxn ang="0">
                  <a:pos x="138" y="134"/>
                </a:cxn>
                <a:cxn ang="0">
                  <a:pos x="144" y="94"/>
                </a:cxn>
                <a:cxn ang="0">
                  <a:pos x="164" y="60"/>
                </a:cxn>
                <a:cxn ang="0">
                  <a:pos x="166" y="0"/>
                </a:cxn>
                <a:cxn ang="0">
                  <a:pos x="136" y="12"/>
                </a:cxn>
                <a:cxn ang="0">
                  <a:pos x="136" y="12"/>
                </a:cxn>
                <a:cxn ang="0">
                  <a:pos x="136" y="12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6268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183" y="0"/>
                </a:cxn>
                <a:cxn ang="0">
                  <a:pos x="158" y="50"/>
                </a:cxn>
                <a:cxn ang="0">
                  <a:pos x="148" y="92"/>
                </a:cxn>
                <a:cxn ang="0">
                  <a:pos x="120" y="144"/>
                </a:cxn>
                <a:cxn ang="0">
                  <a:pos x="82" y="182"/>
                </a:cxn>
                <a:cxn ang="0">
                  <a:pos x="60" y="232"/>
                </a:cxn>
                <a:cxn ang="0">
                  <a:pos x="0" y="282"/>
                </a:cxn>
                <a:cxn ang="0">
                  <a:pos x="128" y="282"/>
                </a:cxn>
                <a:cxn ang="0">
                  <a:pos x="154" y="254"/>
                </a:cxn>
                <a:cxn ang="0">
                  <a:pos x="158" y="196"/>
                </a:cxn>
                <a:cxn ang="0">
                  <a:pos x="188" y="148"/>
                </a:cxn>
                <a:cxn ang="0">
                  <a:pos x="196" y="70"/>
                </a:cxn>
                <a:cxn ang="0">
                  <a:pos x="237" y="0"/>
                </a:cxn>
                <a:cxn ang="0">
                  <a:pos x="201" y="0"/>
                </a:cxn>
                <a:cxn ang="0">
                  <a:pos x="201" y="0"/>
                </a:cxn>
                <a:cxn ang="0">
                  <a:pos x="201" y="0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6269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/>
              <a:ahLst/>
              <a:cxnLst>
                <a:cxn ang="0">
                  <a:pos x="167" y="54"/>
                </a:cxn>
                <a:cxn ang="0">
                  <a:pos x="113" y="24"/>
                </a:cxn>
                <a:cxn ang="0">
                  <a:pos x="83" y="0"/>
                </a:cxn>
                <a:cxn ang="0">
                  <a:pos x="80" y="62"/>
                </a:cxn>
                <a:cxn ang="0">
                  <a:pos x="58" y="100"/>
                </a:cxn>
                <a:cxn ang="0">
                  <a:pos x="54" y="160"/>
                </a:cxn>
                <a:cxn ang="0">
                  <a:pos x="36" y="202"/>
                </a:cxn>
                <a:cxn ang="0">
                  <a:pos x="0" y="234"/>
                </a:cxn>
                <a:cxn ang="0">
                  <a:pos x="146" y="234"/>
                </a:cxn>
                <a:cxn ang="0">
                  <a:pos x="170" y="198"/>
                </a:cxn>
                <a:cxn ang="0">
                  <a:pos x="158" y="138"/>
                </a:cxn>
                <a:cxn ang="0">
                  <a:pos x="196" y="100"/>
                </a:cxn>
                <a:cxn ang="0">
                  <a:pos x="191" y="5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167" y="54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6270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66" y="0"/>
                </a:cxn>
                <a:cxn ang="0">
                  <a:pos x="158" y="38"/>
                </a:cxn>
                <a:cxn ang="0">
                  <a:pos x="138" y="120"/>
                </a:cxn>
                <a:cxn ang="0">
                  <a:pos x="94" y="180"/>
                </a:cxn>
                <a:cxn ang="0">
                  <a:pos x="62" y="234"/>
                </a:cxn>
                <a:cxn ang="0">
                  <a:pos x="0" y="252"/>
                </a:cxn>
                <a:cxn ang="0">
                  <a:pos x="128" y="252"/>
                </a:cxn>
                <a:cxn ang="0">
                  <a:pos x="142" y="188"/>
                </a:cxn>
                <a:cxn ang="0">
                  <a:pos x="186" y="90"/>
                </a:cxn>
                <a:cxn ang="0">
                  <a:pos x="190" y="38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6271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1" y="0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1" y="0"/>
                </a:cxn>
                <a:cxn ang="0">
                  <a:pos x="155" y="0"/>
                </a:cxn>
                <a:cxn ang="0">
                  <a:pos x="138" y="6"/>
                </a:cxn>
                <a:cxn ang="0">
                  <a:pos x="132" y="6"/>
                </a:cxn>
                <a:cxn ang="0">
                  <a:pos x="35" y="18"/>
                </a:cxn>
                <a:cxn ang="0">
                  <a:pos x="11" y="30"/>
                </a:cxn>
                <a:cxn ang="0">
                  <a:pos x="23" y="54"/>
                </a:cxn>
                <a:cxn ang="0">
                  <a:pos x="0" y="100"/>
                </a:cxn>
                <a:cxn ang="0">
                  <a:pos x="0" y="132"/>
                </a:cxn>
                <a:cxn ang="0">
                  <a:pos x="162" y="132"/>
                </a:cxn>
                <a:cxn ang="0">
                  <a:pos x="204" y="88"/>
                </a:cxn>
                <a:cxn ang="0">
                  <a:pos x="230" y="46"/>
                </a:cxn>
                <a:cxn ang="0">
                  <a:pos x="214" y="24"/>
                </a:cxn>
                <a:cxn ang="0">
                  <a:pos x="215" y="0"/>
                </a:cxn>
                <a:cxn ang="0">
                  <a:pos x="209" y="0"/>
                </a:cxn>
                <a:cxn ang="0">
                  <a:pos x="203" y="0"/>
                </a:cxn>
                <a:cxn ang="0">
                  <a:pos x="203" y="0"/>
                </a:cxn>
                <a:cxn ang="0">
                  <a:pos x="197" y="0"/>
                </a:cxn>
                <a:cxn ang="0">
                  <a:pos x="197" y="0"/>
                </a:cxn>
                <a:cxn ang="0">
                  <a:pos x="197" y="0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6272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66" y="48"/>
                </a:cxn>
                <a:cxn ang="0">
                  <a:pos x="30" y="72"/>
                </a:cxn>
                <a:cxn ang="0">
                  <a:pos x="0" y="102"/>
                </a:cxn>
                <a:cxn ang="0">
                  <a:pos x="66" y="102"/>
                </a:cxn>
                <a:cxn ang="0">
                  <a:pos x="88" y="56"/>
                </a:cxn>
                <a:cxn ang="0">
                  <a:pos x="89" y="6"/>
                </a:cxn>
                <a:cxn ang="0">
                  <a:pos x="71" y="0"/>
                </a:cxn>
                <a:cxn ang="0">
                  <a:pos x="71" y="0"/>
                </a:cxn>
                <a:cxn ang="0">
                  <a:pos x="71" y="0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6273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/>
              <a:ahLst/>
              <a:cxnLst>
                <a:cxn ang="0">
                  <a:pos x="278" y="24"/>
                </a:cxn>
                <a:cxn ang="0">
                  <a:pos x="272" y="24"/>
                </a:cxn>
                <a:cxn ang="0">
                  <a:pos x="272" y="18"/>
                </a:cxn>
                <a:cxn ang="0">
                  <a:pos x="266" y="18"/>
                </a:cxn>
                <a:cxn ang="0">
                  <a:pos x="254" y="12"/>
                </a:cxn>
                <a:cxn ang="0">
                  <a:pos x="236" y="6"/>
                </a:cxn>
                <a:cxn ang="0">
                  <a:pos x="212" y="0"/>
                </a:cxn>
                <a:cxn ang="0">
                  <a:pos x="206" y="6"/>
                </a:cxn>
                <a:cxn ang="0">
                  <a:pos x="198" y="129"/>
                </a:cxn>
                <a:cxn ang="0">
                  <a:pos x="184" y="209"/>
                </a:cxn>
                <a:cxn ang="0">
                  <a:pos x="182" y="249"/>
                </a:cxn>
                <a:cxn ang="0">
                  <a:pos x="200" y="339"/>
                </a:cxn>
                <a:cxn ang="0">
                  <a:pos x="186" y="481"/>
                </a:cxn>
                <a:cxn ang="0">
                  <a:pos x="176" y="521"/>
                </a:cxn>
                <a:cxn ang="0">
                  <a:pos x="156" y="601"/>
                </a:cxn>
                <a:cxn ang="0">
                  <a:pos x="172" y="681"/>
                </a:cxn>
                <a:cxn ang="0">
                  <a:pos x="138" y="765"/>
                </a:cxn>
                <a:cxn ang="0">
                  <a:pos x="96" y="847"/>
                </a:cxn>
                <a:cxn ang="0">
                  <a:pos x="50" y="899"/>
                </a:cxn>
                <a:cxn ang="0">
                  <a:pos x="0" y="953"/>
                </a:cxn>
                <a:cxn ang="0">
                  <a:pos x="278" y="953"/>
                </a:cxn>
                <a:cxn ang="0">
                  <a:pos x="278" y="24"/>
                </a:cxn>
                <a:cxn ang="0">
                  <a:pos x="278" y="24"/>
                </a:cxn>
                <a:cxn ang="0">
                  <a:pos x="278" y="24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6274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96275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96276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aseline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96277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AFA60046-C45E-4BE8-9F93-5C8B1678745F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9627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5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u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u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ChangeArrowheads="1"/>
          </p:cNvSpPr>
          <p:nvPr/>
        </p:nvSpPr>
        <p:spPr bwMode="auto">
          <a:xfrm>
            <a:off x="0" y="1377950"/>
            <a:ext cx="2133600" cy="101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baseline="0"/>
          </a:p>
        </p:txBody>
      </p:sp>
      <p:sp>
        <p:nvSpPr>
          <p:cNvPr id="107523" name="Rectangle 3"/>
          <p:cNvSpPr>
            <a:spLocks noChangeArrowheads="1"/>
          </p:cNvSpPr>
          <p:nvPr/>
        </p:nvSpPr>
        <p:spPr bwMode="auto">
          <a:xfrm>
            <a:off x="1447800" y="1377950"/>
            <a:ext cx="7239000" cy="1016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baseline="0"/>
          </a:p>
        </p:txBody>
      </p:sp>
      <p:sp>
        <p:nvSpPr>
          <p:cNvPr id="10752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752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1981200"/>
            <a:ext cx="766127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752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4615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aseline="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752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aseline="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752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aseline="0">
                <a:latin typeface="+mn-lt"/>
              </a:defRPr>
            </a:lvl1pPr>
          </a:lstStyle>
          <a:p>
            <a:fld id="{1627E267-0144-485D-A584-9F97C1A47E4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07529" name="Freeform 9"/>
          <p:cNvSpPr>
            <a:spLocks noChangeArrowheads="1"/>
          </p:cNvSpPr>
          <p:nvPr/>
        </p:nvSpPr>
        <p:spPr bwMode="auto">
          <a:xfrm>
            <a:off x="838200" y="561975"/>
            <a:ext cx="152400" cy="1066800"/>
          </a:xfrm>
          <a:custGeom>
            <a:avLst/>
            <a:gdLst/>
            <a:ahLst/>
            <a:cxnLst>
              <a:cxn ang="0">
                <a:pos x="1000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1000" y="1000"/>
                </a:moveTo>
                <a:lnTo>
                  <a:pt x="0" y="1000"/>
                </a:ln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76200" cmpd="sng">
            <a:solidFill>
              <a:schemeClr val="tx2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530" name="Freeform 10"/>
          <p:cNvSpPr>
            <a:spLocks noChangeArrowheads="1"/>
          </p:cNvSpPr>
          <p:nvPr/>
        </p:nvSpPr>
        <p:spPr bwMode="auto">
          <a:xfrm>
            <a:off x="8262938" y="269875"/>
            <a:ext cx="152400" cy="10731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00" y="0"/>
              </a:cxn>
              <a:cxn ang="0">
                <a:pos x="1000" y="1000"/>
              </a:cxn>
              <a:cxn ang="0">
                <a:pos x="0" y="1000"/>
              </a:cxn>
            </a:cxnLst>
            <a:rect l="0" t="0" r="r" b="b"/>
            <a:pathLst>
              <a:path w="1000" h="1000">
                <a:moveTo>
                  <a:pt x="0" y="0"/>
                </a:moveTo>
                <a:lnTo>
                  <a:pt x="1000" y="0"/>
                </a:lnTo>
                <a:lnTo>
                  <a:pt x="1000" y="1000"/>
                </a:lnTo>
                <a:lnTo>
                  <a:pt x="0" y="1000"/>
                </a:lnTo>
              </a:path>
            </a:pathLst>
          </a:custGeom>
          <a:noFill/>
          <a:ln w="762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9pPr>
    </p:titleStyle>
    <p:bodyStyle>
      <a:lvl1pPr marL="447675" indent="-44767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889000" indent="-439738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¡"/>
        <a:defRPr sz="2800">
          <a:solidFill>
            <a:schemeClr val="tx1"/>
          </a:solidFill>
          <a:latin typeface="+mn-lt"/>
        </a:defRPr>
      </a:lvl2pPr>
      <a:lvl3pPr marL="1293813" indent="-4032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81163" indent="-385763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4pPr>
      <a:lvl5pPr marL="20701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273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845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417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989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7.jpeg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24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8.bin"/><Relationship Id="rId5" Type="http://schemas.openxmlformats.org/officeDocument/2006/relationships/oleObject" Target="../embeddings/oleObject27.bin"/><Relationship Id="rId4" Type="http://schemas.openxmlformats.org/officeDocument/2006/relationships/oleObject" Target="../embeddings/oleObject26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32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4" Type="http://schemas.openxmlformats.org/officeDocument/2006/relationships/oleObject" Target="../embeddings/oleObject35.bin"/><Relationship Id="rId9" Type="http://schemas.openxmlformats.org/officeDocument/2006/relationships/oleObject" Target="../embeddings/oleObject40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.bin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44.bin"/><Relationship Id="rId5" Type="http://schemas.openxmlformats.org/officeDocument/2006/relationships/oleObject" Target="../embeddings/oleObject43.bin"/><Relationship Id="rId4" Type="http://schemas.openxmlformats.org/officeDocument/2006/relationships/oleObject" Target="../embeddings/oleObject4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4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/>
              <a:t>Урок по теме</a:t>
            </a:r>
            <a:r>
              <a:rPr lang="en-US"/>
              <a:t>:</a:t>
            </a:r>
            <a:r>
              <a:rPr lang="ru-RU"/>
              <a:t/>
            </a:r>
            <a:br>
              <a:rPr lang="ru-RU"/>
            </a:br>
            <a:r>
              <a:rPr lang="en-US"/>
              <a:t>“</a:t>
            </a:r>
            <a:r>
              <a:rPr lang="ru-RU"/>
              <a:t>Тригонометрические формулы.</a:t>
            </a:r>
            <a:r>
              <a:rPr lang="en-US"/>
              <a:t>”</a:t>
            </a:r>
            <a:endParaRPr 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2400">
                <a:latin typeface="Times New Roman" pitchFamily="18" charset="0"/>
              </a:rPr>
              <a:t>Ельцова Н.Г.,учитель МОУ «Гимназия №11»,</a:t>
            </a:r>
          </a:p>
          <a:p>
            <a:r>
              <a:rPr lang="ru-RU" sz="2400">
                <a:latin typeface="Times New Roman" pitchFamily="18" charset="0"/>
              </a:rPr>
              <a:t>Г Норильск.</a:t>
            </a:r>
          </a:p>
          <a:p>
            <a:endParaRPr lang="ru-RU" sz="2400">
              <a:latin typeface="Times New Roman" pitchFamily="18" charset="0"/>
            </a:endParaRPr>
          </a:p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/>
              <a:t>Рассмотрим следующие вопросы</a:t>
            </a:r>
            <a:r>
              <a:rPr lang="en-US" sz="3600"/>
              <a:t>:</a:t>
            </a:r>
            <a:endParaRPr lang="ru-RU" sz="360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ru-RU" sz="2400"/>
              <a:t>радианная мера угла;</a:t>
            </a:r>
          </a:p>
          <a:p>
            <a:pPr marL="609600" indent="-609600"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ru-RU" sz="2400"/>
              <a:t>поворот точки вокруг начала координат;</a:t>
            </a:r>
          </a:p>
          <a:p>
            <a:pPr marL="609600" indent="-609600"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ru-RU" sz="2400"/>
              <a:t>определение синуса, косинуса и тангенса произвольного  угла;</a:t>
            </a:r>
          </a:p>
          <a:p>
            <a:pPr marL="609600" indent="-609600"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ru-RU" sz="2400"/>
              <a:t>знаки синуса, косинуса и тангенса;</a:t>
            </a:r>
          </a:p>
          <a:p>
            <a:pPr marL="609600" indent="-609600"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ru-RU" sz="2400"/>
              <a:t>зависимость между синусом, косинусом и тангенсом одного и того же угла;</a:t>
            </a:r>
          </a:p>
          <a:p>
            <a:pPr marL="609600" indent="-609600"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400"/>
              <a:t>c</a:t>
            </a:r>
            <a:r>
              <a:rPr lang="ru-RU" sz="2400"/>
              <a:t>инус, косинус и тангенс углов </a:t>
            </a:r>
            <a:r>
              <a:rPr lang="ru-RU" sz="2400" b="1">
                <a:sym typeface="Symbol" pitchFamily="18" charset="2"/>
              </a:rPr>
              <a:t> </a:t>
            </a:r>
            <a:r>
              <a:rPr lang="ru-RU" sz="2400"/>
              <a:t>и - </a:t>
            </a:r>
            <a:r>
              <a:rPr lang="en-US" sz="2400" b="1">
                <a:sym typeface="Symbol" pitchFamily="18" charset="2"/>
              </a:rPr>
              <a:t></a:t>
            </a:r>
            <a:r>
              <a:rPr lang="ru-RU" sz="2400"/>
              <a:t>;</a:t>
            </a:r>
          </a:p>
          <a:p>
            <a:pPr marL="609600" indent="-609600">
              <a:buClr>
                <a:schemeClr val="tx1"/>
              </a:buClr>
              <a:buFont typeface="Wingdings" pitchFamily="2" charset="2"/>
              <a:buNone/>
            </a:pPr>
            <a:endParaRPr lang="ru-RU" sz="2400"/>
          </a:p>
        </p:txBody>
      </p:sp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3076" name="Формула" r:id="rId3" imgW="114120" imgH="215640" progId="Equation.3">
              <p:embed/>
            </p:oleObj>
          </a:graphicData>
        </a:graphic>
      </p:graphicFrame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3077" name="Формула" r:id="rId4" imgW="11412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000"/>
              <a:t>Повторим основные понятия</a:t>
            </a:r>
            <a:r>
              <a:rPr lang="en-US" sz="3000"/>
              <a:t>:</a:t>
            </a:r>
            <a:r>
              <a:rPr lang="ru-RU" sz="3000"/>
              <a:t> </a:t>
            </a: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611188" y="1844675"/>
            <a:ext cx="333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r>
              <a:rPr lang="ru-RU" baseline="0"/>
              <a:t>координатная прямая;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611188" y="2420938"/>
            <a:ext cx="3721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r>
              <a:rPr lang="ru-RU" baseline="0"/>
              <a:t>координатная плоскость;</a:t>
            </a: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611188" y="2997200"/>
            <a:ext cx="2905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r>
              <a:rPr lang="ru-RU" baseline="0"/>
              <a:t>центральный угол;</a:t>
            </a: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611188" y="3656013"/>
            <a:ext cx="3806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r>
              <a:rPr lang="en-US" baseline="0"/>
              <a:t>sin </a:t>
            </a:r>
            <a:r>
              <a:rPr lang="el-GR" baseline="0">
                <a:cs typeface="Times New Roman" pitchFamily="18" charset="0"/>
              </a:rPr>
              <a:t>α</a:t>
            </a:r>
            <a:r>
              <a:rPr lang="ru-RU" baseline="0"/>
              <a:t>, </a:t>
            </a:r>
            <a:r>
              <a:rPr lang="en-US" baseline="0"/>
              <a:t>cos </a:t>
            </a:r>
            <a:r>
              <a:rPr lang="el-GR" baseline="0">
                <a:cs typeface="Times New Roman" pitchFamily="18" charset="0"/>
              </a:rPr>
              <a:t>α</a:t>
            </a:r>
            <a:r>
              <a:rPr lang="ru-RU" baseline="0"/>
              <a:t>,</a:t>
            </a:r>
            <a:r>
              <a:rPr lang="en-US" baseline="0"/>
              <a:t> </a:t>
            </a:r>
            <a:r>
              <a:rPr lang="ru-RU" baseline="0"/>
              <a:t>где 0</a:t>
            </a:r>
            <a:r>
              <a:rPr lang="en-US" baseline="0"/>
              <a:t>&lt;</a:t>
            </a:r>
            <a:r>
              <a:rPr lang="el-GR" baseline="0">
                <a:cs typeface="Times New Roman" pitchFamily="18" charset="0"/>
              </a:rPr>
              <a:t>α</a:t>
            </a:r>
            <a:r>
              <a:rPr lang="en-US" baseline="0"/>
              <a:t>&lt;180</a:t>
            </a:r>
            <a:r>
              <a:rPr lang="en-US" baseline="0">
                <a:latin typeface="Book Antiqua" pitchFamily="18" charset="0"/>
              </a:rPr>
              <a:t>°</a:t>
            </a:r>
            <a:r>
              <a:rPr lang="ru-RU" baseline="0"/>
              <a:t>;</a:t>
            </a: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611188" y="4221163"/>
            <a:ext cx="7488237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o"/>
            </a:pPr>
            <a:r>
              <a:rPr lang="ru-RU" baseline="0"/>
              <a:t>Уравнение окружности с центром в начале координат и радиусом равным 1.</a:t>
            </a:r>
          </a:p>
          <a:p>
            <a:pPr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o"/>
            </a:pPr>
            <a:endParaRPr lang="ru-RU" baseline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/>
      <p:bldP spid="4102" grpId="0"/>
      <p:bldP spid="4103" grpId="0"/>
      <p:bldP spid="4104" grpId="0"/>
      <p:bldP spid="410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260350"/>
            <a:ext cx="8001000" cy="1216025"/>
          </a:xfrm>
        </p:spPr>
        <p:txBody>
          <a:bodyPr/>
          <a:lstStyle/>
          <a:p>
            <a:r>
              <a:rPr lang="ru-RU"/>
              <a:t>Вопрос 1</a:t>
            </a:r>
            <a:r>
              <a:rPr lang="en-US"/>
              <a:t>:</a:t>
            </a:r>
            <a:r>
              <a:rPr lang="ru-RU"/>
              <a:t> </a:t>
            </a:r>
            <a:r>
              <a:rPr lang="ru-RU" sz="3400"/>
              <a:t>Радианная мера угла.</a:t>
            </a:r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>
            <p:ph sz="quarter" idx="1"/>
          </p:nvPr>
        </p:nvGraphicFramePr>
        <p:xfrm>
          <a:off x="1916113" y="1981200"/>
          <a:ext cx="1825625" cy="1984375"/>
        </p:xfrm>
        <a:graphic>
          <a:graphicData uri="http://schemas.openxmlformats.org/presentationml/2006/ole">
            <p:oleObj spid="_x0000_s6147" name="RegWizCtrl " r:id="rId3" imgW="3809880" imgH="4114800" progId="RegWizCtrl.RegWizCtrl.1">
              <p:embed/>
            </p:oleObj>
          </a:graphicData>
        </a:graphic>
      </p:graphicFrame>
      <p:sp>
        <p:nvSpPr>
          <p:cNvPr id="6148" name="Rectangle 4"/>
          <p:cNvSpPr>
            <a:spLocks noGrp="1" noChangeArrowheads="1"/>
          </p:cNvSpPr>
          <p:nvPr>
            <p:ph type="body" sz="half" idx="3"/>
          </p:nvPr>
        </p:nvSpPr>
        <p:spPr>
          <a:xfrm>
            <a:off x="3995738" y="1484313"/>
            <a:ext cx="4826000" cy="4267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200"/>
              <a:t>Каждой точке прямой ставится в соответствие некоторая точка окружности.</a:t>
            </a:r>
          </a:p>
          <a:p>
            <a:pPr>
              <a:lnSpc>
                <a:spcPct val="90000"/>
              </a:lnSpc>
            </a:pPr>
            <a:r>
              <a:rPr lang="ru-RU" sz="2200"/>
              <a:t>Кроме градусной меры угла существует еще и радианная.</a:t>
            </a:r>
            <a:endParaRPr lang="en-US" sz="2200"/>
          </a:p>
          <a:p>
            <a:pPr>
              <a:lnSpc>
                <a:spcPct val="90000"/>
              </a:lnSpc>
            </a:pPr>
            <a:r>
              <a:rPr lang="ru-RU" sz="2200"/>
              <a:t>Рассмотрим окр(О(0,0);</a:t>
            </a:r>
            <a:r>
              <a:rPr lang="en-US" sz="2200"/>
              <a:t>R) </a:t>
            </a:r>
            <a:r>
              <a:rPr lang="ru-RU" sz="2200"/>
              <a:t>дугу </a:t>
            </a:r>
            <a:r>
              <a:rPr lang="en-US" sz="2200"/>
              <a:t>PM</a:t>
            </a:r>
            <a:r>
              <a:rPr lang="ru-RU" sz="2200" baseline="-25000"/>
              <a:t>1</a:t>
            </a:r>
            <a:r>
              <a:rPr lang="ru-RU" sz="2200"/>
              <a:t>, равную радиусу </a:t>
            </a:r>
            <a:r>
              <a:rPr lang="en-US" sz="2200"/>
              <a:t>R</a:t>
            </a:r>
            <a:r>
              <a:rPr lang="ru-RU" sz="2200"/>
              <a:t>.</a:t>
            </a:r>
          </a:p>
          <a:p>
            <a:pPr>
              <a:lnSpc>
                <a:spcPct val="90000"/>
              </a:lnSpc>
            </a:pPr>
            <a:r>
              <a:rPr lang="ru-RU" sz="2200">
                <a:solidFill>
                  <a:srgbClr val="6600FF"/>
                </a:solidFill>
              </a:rPr>
              <a:t>Центральный угол,опирающийся на дугу, длина которой равна радиусу окружности, называется углом в один радиан.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200">
              <a:solidFill>
                <a:srgbClr val="6600FF"/>
              </a:solidFill>
            </a:endParaRPr>
          </a:p>
        </p:txBody>
      </p:sp>
      <p:pic>
        <p:nvPicPr>
          <p:cNvPr id="6150" name="Picture 6" descr="Рис1"/>
          <p:cNvPicPr>
            <a:picLocks noChangeAspect="1" noChangeArrowheads="1"/>
          </p:cNvPicPr>
          <p:nvPr/>
        </p:nvPicPr>
        <p:blipFill>
          <a:blip r:embed="rId4">
            <a:lum bright="8000"/>
          </a:blip>
          <a:srcRect/>
          <a:stretch>
            <a:fillRect/>
          </a:stretch>
        </p:blipFill>
        <p:spPr bwMode="auto">
          <a:xfrm>
            <a:off x="684213" y="1844675"/>
            <a:ext cx="3436937" cy="4321175"/>
          </a:xfrm>
          <a:prstGeom prst="rect">
            <a:avLst/>
          </a:prstGeom>
          <a:noFill/>
        </p:spPr>
      </p:pic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51" name="Object 7"/>
          <p:cNvGraphicFramePr>
            <a:graphicFrameLocks noChangeAspect="1"/>
          </p:cNvGraphicFramePr>
          <p:nvPr/>
        </p:nvGraphicFramePr>
        <p:xfrm>
          <a:off x="6503988" y="5445125"/>
          <a:ext cx="2000250" cy="652463"/>
        </p:xfrm>
        <a:graphic>
          <a:graphicData uri="http://schemas.openxmlformats.org/presentationml/2006/ole">
            <p:oleObj spid="_x0000_s6151" name="Формула" r:id="rId5" imgW="1193760" imgH="393480" progId="Equation.3">
              <p:embed/>
            </p:oleObj>
          </a:graphicData>
        </a:graphic>
      </p:graphicFrame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156" name="Rectangle 12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55" name="Object 11"/>
          <p:cNvGraphicFramePr>
            <a:graphicFrameLocks noChangeAspect="1"/>
          </p:cNvGraphicFramePr>
          <p:nvPr/>
        </p:nvGraphicFramePr>
        <p:xfrm>
          <a:off x="4284663" y="5373688"/>
          <a:ext cx="1995487" cy="746125"/>
        </p:xfrm>
        <a:graphic>
          <a:graphicData uri="http://schemas.openxmlformats.org/presentationml/2006/ole">
            <p:oleObj spid="_x0000_s6155" name="Формула" r:id="rId6" imgW="927000" imgH="469800" progId="Equation.3">
              <p:embed/>
            </p:oleObj>
          </a:graphicData>
        </a:graphic>
      </p:graphicFrame>
      <p:graphicFrame>
        <p:nvGraphicFramePr>
          <p:cNvPr id="6157" name="Object 13"/>
          <p:cNvGraphicFramePr>
            <a:graphicFrameLocks noChangeAspect="1"/>
          </p:cNvGraphicFramePr>
          <p:nvPr>
            <p:ph sz="quarter" idx="2"/>
          </p:nvPr>
        </p:nvGraphicFramePr>
        <p:xfrm>
          <a:off x="2308225" y="4111625"/>
          <a:ext cx="1041400" cy="1984375"/>
        </p:xfrm>
        <a:graphic>
          <a:graphicData uri="http://schemas.openxmlformats.org/presentationml/2006/ole">
            <p:oleObj spid="_x0000_s6157" name="Формула" r:id="rId7" imgW="114120" imgH="215640" progId="Equation.3">
              <p:embed/>
            </p:oleObj>
          </a:graphicData>
        </a:graphic>
      </p:graphicFrame>
      <p:sp>
        <p:nvSpPr>
          <p:cNvPr id="6160" name="Line 16"/>
          <p:cNvSpPr>
            <a:spLocks noChangeShapeType="1"/>
          </p:cNvSpPr>
          <p:nvPr/>
        </p:nvSpPr>
        <p:spPr bwMode="auto">
          <a:xfrm flipV="1">
            <a:off x="2268538" y="2924175"/>
            <a:ext cx="647700" cy="1152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Задачи.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752600"/>
            <a:ext cx="3921125" cy="4267200"/>
          </a:xfrm>
        </p:spPr>
        <p:txBody>
          <a:bodyPr/>
          <a:lstStyle/>
          <a:p>
            <a:r>
              <a:rPr lang="ru-RU" sz="2100" b="1"/>
              <a:t>Найти градусную меру угла,равного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sz="quarter" idx="2"/>
          </p:nvPr>
        </p:nvSpPr>
        <p:spPr>
          <a:xfrm>
            <a:off x="4646613" y="1752600"/>
            <a:ext cx="3921125" cy="2057400"/>
          </a:xfrm>
        </p:spPr>
        <p:txBody>
          <a:bodyPr/>
          <a:lstStyle/>
          <a:p>
            <a:r>
              <a:rPr lang="ru-RU" sz="2100" b="1"/>
              <a:t>Найти радианную меру угла, равного</a:t>
            </a: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3213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23" name="Object 7"/>
          <p:cNvGraphicFramePr>
            <a:graphicFrameLocks noChangeAspect="1"/>
          </p:cNvGraphicFramePr>
          <p:nvPr/>
        </p:nvGraphicFramePr>
        <p:xfrm>
          <a:off x="323850" y="4437063"/>
          <a:ext cx="3924300" cy="1103312"/>
        </p:xfrm>
        <a:graphic>
          <a:graphicData uri="http://schemas.openxmlformats.org/presentationml/2006/ole">
            <p:oleObj spid="_x0000_s9223" name="Формула" r:id="rId3" imgW="1574640" imgH="393480" progId="Equation.3">
              <p:embed/>
            </p:oleObj>
          </a:graphicData>
        </a:graphic>
      </p:graphicFrame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5076825" y="3644900"/>
            <a:ext cx="1470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b="1" baseline="0"/>
              <a:t>решение</a:t>
            </a:r>
            <a:r>
              <a:rPr lang="en-US" b="1" baseline="0"/>
              <a:t>:</a:t>
            </a:r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900113" y="3644900"/>
            <a:ext cx="20875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 b="1" baseline="0"/>
              <a:t>решение</a:t>
            </a:r>
            <a:r>
              <a:rPr lang="en-US" sz="2800" b="1" baseline="0"/>
              <a:t>:</a:t>
            </a:r>
            <a:r>
              <a:rPr lang="en-US" sz="2800" baseline="0"/>
              <a:t> </a:t>
            </a:r>
          </a:p>
        </p:txBody>
      </p:sp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5148263" y="3068638"/>
            <a:ext cx="1368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b="1" baseline="0"/>
              <a:t>15</a:t>
            </a:r>
            <a:r>
              <a:rPr lang="en-US" b="1" baseline="0">
                <a:cs typeface="Times New Roman" pitchFamily="18" charset="0"/>
              </a:rPr>
              <a:t>º</a:t>
            </a:r>
          </a:p>
        </p:txBody>
      </p:sp>
      <p:graphicFrame>
        <p:nvGraphicFramePr>
          <p:cNvPr id="9231" name="Object 15"/>
          <p:cNvGraphicFramePr>
            <a:graphicFrameLocks noChangeAspect="1"/>
          </p:cNvGraphicFramePr>
          <p:nvPr>
            <p:ph sz="quarter" idx="3"/>
          </p:nvPr>
        </p:nvGraphicFramePr>
        <p:xfrm>
          <a:off x="3900488" y="3479800"/>
          <a:ext cx="1111250" cy="2051050"/>
        </p:xfrm>
        <a:graphic>
          <a:graphicData uri="http://schemas.openxmlformats.org/presentationml/2006/ole">
            <p:oleObj spid="_x0000_s9231" name="Формула" r:id="rId4" imgW="114120" imgH="215640" progId="Equation.3">
              <p:embed/>
            </p:oleObj>
          </a:graphicData>
        </a:graphic>
      </p:graphicFrame>
      <p:graphicFrame>
        <p:nvGraphicFramePr>
          <p:cNvPr id="9233" name="Object 17"/>
          <p:cNvGraphicFramePr>
            <a:graphicFrameLocks noChangeAspect="1"/>
          </p:cNvGraphicFramePr>
          <p:nvPr/>
        </p:nvGraphicFramePr>
        <p:xfrm>
          <a:off x="4627563" y="4430713"/>
          <a:ext cx="4138612" cy="1101725"/>
        </p:xfrm>
        <a:graphic>
          <a:graphicData uri="http://schemas.openxmlformats.org/presentationml/2006/ole">
            <p:oleObj spid="_x0000_s9233" name="Формула" r:id="rId5" imgW="1752480" imgH="393480" progId="Equation.3">
              <p:embed/>
            </p:oleObj>
          </a:graphicData>
        </a:graphic>
      </p:graphicFrame>
      <p:sp>
        <p:nvSpPr>
          <p:cNvPr id="9235" name="Rectangle 19"/>
          <p:cNvSpPr>
            <a:spLocks noChangeArrowheads="1"/>
          </p:cNvSpPr>
          <p:nvPr/>
        </p:nvSpPr>
        <p:spPr bwMode="auto">
          <a:xfrm>
            <a:off x="6156325" y="3860800"/>
            <a:ext cx="2571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200" baseline="0">
                <a:cs typeface="Times New Roman" pitchFamily="18" charset="0"/>
              </a:rPr>
              <a:t>.</a:t>
            </a:r>
            <a:r>
              <a:rPr lang="ru-RU" sz="1100" baseline="0"/>
              <a:t> </a:t>
            </a:r>
            <a:endParaRPr lang="ru-RU" baseline="0"/>
          </a:p>
        </p:txBody>
      </p:sp>
      <p:graphicFrame>
        <p:nvGraphicFramePr>
          <p:cNvPr id="9236" name="Object 20"/>
          <p:cNvGraphicFramePr>
            <a:graphicFrameLocks noChangeAspect="1"/>
          </p:cNvGraphicFramePr>
          <p:nvPr/>
        </p:nvGraphicFramePr>
        <p:xfrm>
          <a:off x="395288" y="2708275"/>
          <a:ext cx="1463675" cy="1133475"/>
        </p:xfrm>
        <a:graphic>
          <a:graphicData uri="http://schemas.openxmlformats.org/presentationml/2006/ole">
            <p:oleObj spid="_x0000_s9236" name="Формула" r:id="rId6" imgW="50796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500"/>
              <a:t>Задание</a:t>
            </a:r>
            <a:r>
              <a:rPr lang="en-US" sz="2500"/>
              <a:t>:</a:t>
            </a:r>
            <a:r>
              <a:rPr lang="ru-RU" sz="2500"/>
              <a:t>  заполните таблицу наиболее встречающихся углов в градусной и радианной мере</a:t>
            </a:r>
            <a:r>
              <a:rPr lang="ru-RU"/>
              <a:t>.</a:t>
            </a:r>
          </a:p>
        </p:txBody>
      </p:sp>
      <p:sp>
        <p:nvSpPr>
          <p:cNvPr id="10257" name="Rectangle 17"/>
          <p:cNvSpPr>
            <a:spLocks noChangeArrowheads="1"/>
          </p:cNvSpPr>
          <p:nvPr/>
        </p:nvSpPr>
        <p:spPr bwMode="auto">
          <a:xfrm>
            <a:off x="3259138" y="2608263"/>
            <a:ext cx="37465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0260" name="Rectangle 20"/>
          <p:cNvSpPr>
            <a:spLocks noChangeArrowheads="1"/>
          </p:cNvSpPr>
          <p:nvPr/>
        </p:nvSpPr>
        <p:spPr bwMode="auto">
          <a:xfrm>
            <a:off x="3259138" y="2608263"/>
            <a:ext cx="37465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graphicFrame>
        <p:nvGraphicFramePr>
          <p:cNvPr id="10262" name="Group 22"/>
          <p:cNvGraphicFramePr>
            <a:graphicFrameLocks noGrp="1"/>
          </p:cNvGraphicFramePr>
          <p:nvPr/>
        </p:nvGraphicFramePr>
        <p:xfrm>
          <a:off x="684213" y="2205038"/>
          <a:ext cx="8064500" cy="3806825"/>
        </p:xfrm>
        <a:graphic>
          <a:graphicData uri="http://schemas.openxmlformats.org/drawingml/2006/table">
            <a:tbl>
              <a:tblPr/>
              <a:tblGrid>
                <a:gridCol w="1147762"/>
                <a:gridCol w="1152525"/>
                <a:gridCol w="1154113"/>
                <a:gridCol w="1150937"/>
                <a:gridCol w="1152525"/>
                <a:gridCol w="1152525"/>
                <a:gridCol w="1154113"/>
              </a:tblGrid>
              <a:tr h="1871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Градусы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5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Радиан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41" name="Text Box 1"/>
          <p:cNvSpPr txBox="1">
            <a:spLocks noChangeArrowheads="1"/>
          </p:cNvSpPr>
          <p:nvPr/>
        </p:nvSpPr>
        <p:spPr bwMode="auto">
          <a:xfrm>
            <a:off x="3132138" y="3860800"/>
            <a:ext cx="6477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4356100" y="2420938"/>
            <a:ext cx="647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/>
              <a:t>45</a:t>
            </a:r>
            <a:endParaRPr lang="ru-RU" sz="3600" b="1"/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5364163" y="3933825"/>
            <a:ext cx="720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6659563" y="2420938"/>
            <a:ext cx="720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/>
              <a:t>90</a:t>
            </a:r>
            <a:endParaRPr lang="ru-RU" sz="3600" b="1"/>
          </a:p>
        </p:txBody>
      </p:sp>
      <p:sp>
        <p:nvSpPr>
          <p:cNvPr id="10240" name="Text Box 0"/>
          <p:cNvSpPr txBox="1">
            <a:spLocks noChangeArrowheads="1"/>
          </p:cNvSpPr>
          <p:nvPr/>
        </p:nvSpPr>
        <p:spPr bwMode="auto">
          <a:xfrm>
            <a:off x="2124075" y="4652963"/>
            <a:ext cx="433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/>
              <a:t>0</a:t>
            </a:r>
            <a:endParaRPr lang="ru-RU" sz="3600" b="1"/>
          </a:p>
        </p:txBody>
      </p:sp>
      <p:graphicFrame>
        <p:nvGraphicFramePr>
          <p:cNvPr id="2" name="Object 2"/>
          <p:cNvGraphicFramePr>
            <a:graphicFrameLocks noChangeAspect="1"/>
          </p:cNvGraphicFramePr>
          <p:nvPr>
            <p:ph sz="half" idx="1"/>
          </p:nvPr>
        </p:nvGraphicFramePr>
        <p:xfrm>
          <a:off x="3276600" y="4508500"/>
          <a:ext cx="431800" cy="792163"/>
        </p:xfrm>
        <a:graphic>
          <a:graphicData uri="http://schemas.openxmlformats.org/presentationml/2006/ole">
            <p:oleObj spid="_x0000_s10242" name="Формула" r:id="rId3" imgW="164880" imgH="393480" progId="Equation.3">
              <p:embed/>
            </p:oleObj>
          </a:graphicData>
        </a:graphic>
      </p:graphicFrame>
      <p:graphicFrame>
        <p:nvGraphicFramePr>
          <p:cNvPr id="10246" name="Object 6"/>
          <p:cNvGraphicFramePr>
            <a:graphicFrameLocks noChangeAspect="1"/>
          </p:cNvGraphicFramePr>
          <p:nvPr/>
        </p:nvGraphicFramePr>
        <p:xfrm>
          <a:off x="4427538" y="4437063"/>
          <a:ext cx="377825" cy="893762"/>
        </p:xfrm>
        <a:graphic>
          <a:graphicData uri="http://schemas.openxmlformats.org/presentationml/2006/ole">
            <p:oleObj spid="_x0000_s10246" name="Формула" r:id="rId4" imgW="164880" imgH="393480" progId="Equation.3">
              <p:embed/>
            </p:oleObj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/>
        </p:nvGraphicFramePr>
        <p:xfrm>
          <a:off x="6804025" y="4437063"/>
          <a:ext cx="384175" cy="908050"/>
        </p:xfrm>
        <a:graphic>
          <a:graphicData uri="http://schemas.openxmlformats.org/presentationml/2006/ole">
            <p:oleObj spid="_x0000_s10245" name="Формула" r:id="rId5" imgW="164880" imgH="393480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5651500" y="4508500"/>
          <a:ext cx="361950" cy="863600"/>
        </p:xfrm>
        <a:graphic>
          <a:graphicData uri="http://schemas.openxmlformats.org/presentationml/2006/ole">
            <p:oleObj spid="_x0000_s10246" name="Формула" r:id="rId6" imgW="164880" imgH="393480" progId="Equation.3">
              <p:embed/>
            </p:oleObj>
          </a:graphicData>
        </a:graphic>
      </p:graphicFrame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7885113" y="4724400"/>
            <a:ext cx="576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ym typeface="Symbol" pitchFamily="18" charset="2"/>
              </a:rPr>
              <a:t>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/>
      <p:bldP spid="10248" grpId="0"/>
      <p:bldP spid="1024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100"/>
              <a:t>Вопрос 2</a:t>
            </a:r>
            <a:r>
              <a:rPr lang="en-US" sz="2100"/>
              <a:t>: </a:t>
            </a:r>
            <a:r>
              <a:rPr lang="ru-RU" sz="2100"/>
              <a:t>Поворот точки вокруг начала координат.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1700"/>
              <a:t>Установим соответствие между действительными числами и точками окружности с помощью поворота точки окружности. </a:t>
            </a:r>
          </a:p>
          <a:p>
            <a:pPr>
              <a:lnSpc>
                <a:spcPct val="80000"/>
              </a:lnSpc>
            </a:pPr>
            <a:r>
              <a:rPr lang="ru-RU" sz="1700"/>
              <a:t>Рассмотрим на координатной плоскости окружность радиуса 1 с центром в начале координат. Ее называют </a:t>
            </a:r>
            <a:r>
              <a:rPr lang="ru-RU" sz="1700" b="1" i="1">
                <a:solidFill>
                  <a:srgbClr val="6600FF"/>
                </a:solidFill>
              </a:rPr>
              <a:t>единичной окружностью</a:t>
            </a:r>
            <a:r>
              <a:rPr lang="ru-RU" sz="1700" b="1" i="1"/>
              <a:t>.</a:t>
            </a:r>
          </a:p>
          <a:p>
            <a:pPr>
              <a:lnSpc>
                <a:spcPct val="80000"/>
              </a:lnSpc>
            </a:pPr>
            <a:r>
              <a:rPr lang="ru-RU" sz="1700"/>
              <a:t>Введем понятие поворота окружности вокруг начала координат на угол в </a:t>
            </a:r>
            <a:r>
              <a:rPr lang="en-US" sz="1700"/>
              <a:t>a</a:t>
            </a:r>
            <a:r>
              <a:rPr lang="ru-RU" sz="1700"/>
              <a:t> радиан, </a:t>
            </a:r>
            <a:r>
              <a:rPr lang="ru-RU" sz="1700" b="1">
                <a:sym typeface="Symbol" pitchFamily="18" charset="2"/>
              </a:rPr>
              <a:t></a:t>
            </a:r>
            <a:r>
              <a:rPr lang="en-US" sz="1700"/>
              <a:t>- </a:t>
            </a:r>
            <a:r>
              <a:rPr lang="ru-RU" sz="1700"/>
              <a:t>любое действительное число.</a:t>
            </a:r>
          </a:p>
        </p:txBody>
      </p:sp>
      <p:pic>
        <p:nvPicPr>
          <p:cNvPr id="13317" name="Picture 5" descr="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88125" y="1700213"/>
            <a:ext cx="1871663" cy="2016125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  <p:graphicFrame>
        <p:nvGraphicFramePr>
          <p:cNvPr id="13320" name="Object 8"/>
          <p:cNvGraphicFramePr>
            <a:graphicFrameLocks noChangeAspect="1"/>
          </p:cNvGraphicFramePr>
          <p:nvPr>
            <p:ph sz="quarter" idx="3"/>
          </p:nvPr>
        </p:nvGraphicFramePr>
        <p:xfrm>
          <a:off x="4427538" y="2492375"/>
          <a:ext cx="1885950" cy="517525"/>
        </p:xfrm>
        <a:graphic>
          <a:graphicData uri="http://schemas.openxmlformats.org/presentationml/2006/ole">
            <p:oleObj spid="_x0000_s13320" name="Формула" r:id="rId4" imgW="647640" imgH="177480" progId="Equation.3">
              <p:embed/>
            </p:oleObj>
          </a:graphicData>
        </a:graphic>
      </p:graphicFrame>
      <p:graphicFrame>
        <p:nvGraphicFramePr>
          <p:cNvPr id="13322" name="Object 10"/>
          <p:cNvGraphicFramePr>
            <a:graphicFrameLocks noChangeAspect="1"/>
          </p:cNvGraphicFramePr>
          <p:nvPr/>
        </p:nvGraphicFramePr>
        <p:xfrm>
          <a:off x="4427538" y="4221163"/>
          <a:ext cx="1924050" cy="517525"/>
        </p:xfrm>
        <a:graphic>
          <a:graphicData uri="http://schemas.openxmlformats.org/presentationml/2006/ole">
            <p:oleObj spid="_x0000_s13322" name="Формула" r:id="rId5" imgW="660240" imgH="177480" progId="Equation.3">
              <p:embed/>
            </p:oleObj>
          </a:graphicData>
        </a:graphic>
      </p:graphicFrame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4356100" y="5229225"/>
            <a:ext cx="4787900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baseline="0"/>
              <a:t>3.  </a:t>
            </a:r>
            <a:r>
              <a:rPr lang="ru-RU" sz="1800" b="1" baseline="0">
                <a:latin typeface="Arial" pitchFamily="34" charset="0"/>
              </a:rPr>
              <a:t>Поворот на 0 радиан, означает, что</a:t>
            </a:r>
            <a:r>
              <a:rPr lang="en-US" sz="1800" b="1" baseline="0">
                <a:latin typeface="Arial" pitchFamily="34" charset="0"/>
              </a:rPr>
              <a:t> </a:t>
            </a:r>
            <a:r>
              <a:rPr lang="ru-RU" sz="1800" b="1" baseline="0">
                <a:latin typeface="Arial" pitchFamily="34" charset="0"/>
              </a:rPr>
              <a:t>точка остается на месте.</a:t>
            </a:r>
          </a:p>
        </p:txBody>
      </p:sp>
      <p:pic>
        <p:nvPicPr>
          <p:cNvPr id="13326" name="Picture 14" descr="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16688" y="3357563"/>
            <a:ext cx="2016125" cy="1944687"/>
          </a:xfrm>
          <a:prstGeom prst="rect">
            <a:avLst/>
          </a:prstGeom>
          <a:noFill/>
        </p:spPr>
      </p:pic>
      <p:sp>
        <p:nvSpPr>
          <p:cNvPr id="13325" name="Text Box 13"/>
          <p:cNvSpPr txBox="1">
            <a:spLocks noChangeArrowheads="1"/>
          </p:cNvSpPr>
          <p:nvPr/>
        </p:nvSpPr>
        <p:spPr bwMode="auto">
          <a:xfrm>
            <a:off x="7092950" y="2492375"/>
            <a:ext cx="360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aseline="0"/>
              <a:t>0</a:t>
            </a:r>
            <a:endParaRPr lang="ru-RU" sz="1800" baseline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500"/>
              <a:t>Вопрос 3</a:t>
            </a:r>
            <a:r>
              <a:rPr lang="en-US" sz="2500"/>
              <a:t>:</a:t>
            </a:r>
            <a:r>
              <a:rPr lang="ru-RU" sz="2500"/>
              <a:t> определение синуса, косинуса, тангенса угла</a:t>
            </a:r>
            <a:r>
              <a:rPr lang="ru-RU"/>
              <a:t>.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ru-RU" sz="2200"/>
          </a:p>
          <a:p>
            <a:endParaRPr lang="ru-RU" sz="2200"/>
          </a:p>
        </p:txBody>
      </p:sp>
      <p:graphicFrame>
        <p:nvGraphicFramePr>
          <p:cNvPr id="14347" name="Object 11"/>
          <p:cNvGraphicFramePr>
            <a:graphicFrameLocks noChangeAspect="1"/>
          </p:cNvGraphicFramePr>
          <p:nvPr>
            <p:ph sz="quarter" idx="2"/>
          </p:nvPr>
        </p:nvGraphicFramePr>
        <p:xfrm>
          <a:off x="6548438" y="2673350"/>
          <a:ext cx="114300" cy="215900"/>
        </p:xfrm>
        <a:graphic>
          <a:graphicData uri="http://schemas.openxmlformats.org/presentationml/2006/ole">
            <p:oleObj spid="_x0000_s14347" name="Формула" r:id="rId3" imgW="114120" imgH="215640" progId="Equation.3">
              <p:embed/>
            </p:oleObj>
          </a:graphicData>
        </a:graphic>
      </p:graphicFrame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395288" y="1844675"/>
            <a:ext cx="8748712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ru-RU" baseline="0">
                <a:solidFill>
                  <a:schemeClr val="folHlink"/>
                </a:solidFill>
                <a:latin typeface="Tahoma" pitchFamily="34" charset="0"/>
              </a:rPr>
              <a:t>Синусом угла</a:t>
            </a:r>
            <a:r>
              <a:rPr lang="ru-RU" baseline="0"/>
              <a:t> </a:t>
            </a:r>
            <a:r>
              <a:rPr lang="en-US" b="1" baseline="0">
                <a:sym typeface="Symbol" pitchFamily="18" charset="2"/>
              </a:rPr>
              <a:t></a:t>
            </a:r>
            <a:r>
              <a:rPr lang="ru-RU" baseline="0"/>
              <a:t> называется ордината точки, полученной поворотом точки (1,0) вокруг начала координат на угол </a:t>
            </a:r>
            <a:r>
              <a:rPr lang="el-GR" baseline="0">
                <a:cs typeface="Times New Roman" pitchFamily="18" charset="0"/>
              </a:rPr>
              <a:t>α</a:t>
            </a:r>
            <a:r>
              <a:rPr lang="ru-RU" baseline="0"/>
              <a:t>.</a:t>
            </a: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2917825" y="2613025"/>
            <a:ext cx="2632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ru-RU" baseline="0"/>
              <a:t>Обозначается </a:t>
            </a:r>
            <a:r>
              <a:rPr lang="en-US" baseline="0"/>
              <a:t>sin </a:t>
            </a:r>
            <a:r>
              <a:rPr lang="el-GR" baseline="0">
                <a:cs typeface="Times New Roman" pitchFamily="18" charset="0"/>
              </a:rPr>
              <a:t>α</a:t>
            </a: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304800" y="2971800"/>
            <a:ext cx="153908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aseline="0">
                <a:solidFill>
                  <a:schemeClr val="folHlink"/>
                </a:solidFill>
                <a:latin typeface="Tahoma" pitchFamily="34" charset="0"/>
              </a:rPr>
              <a:t>Косинусом угла</a:t>
            </a:r>
            <a:r>
              <a:rPr lang="ru-RU" baseline="0"/>
              <a:t> </a:t>
            </a:r>
            <a:r>
              <a:rPr lang="ru-RU" b="1" baseline="0">
                <a:sym typeface="Symbol" pitchFamily="18" charset="2"/>
              </a:rPr>
              <a:t> </a:t>
            </a:r>
            <a:r>
              <a:rPr lang="ru-RU" baseline="0"/>
              <a:t>называется абсцисса точки</a:t>
            </a:r>
            <a:r>
              <a:rPr lang="en-US" baseline="0"/>
              <a:t>, </a:t>
            </a:r>
            <a:r>
              <a:rPr lang="ru-RU" baseline="0"/>
              <a:t>полученной </a:t>
            </a:r>
            <a:endParaRPr lang="en-US" baseline="0"/>
          </a:p>
          <a:p>
            <a:r>
              <a:rPr lang="ru-RU" baseline="0"/>
              <a:t>поворотом точки (1,0) вокруг начала координат на угол </a:t>
            </a:r>
            <a:r>
              <a:rPr lang="el-GR" baseline="0">
                <a:cs typeface="Times New Roman" pitchFamily="18" charset="0"/>
              </a:rPr>
              <a:t>α</a:t>
            </a:r>
            <a:r>
              <a:rPr lang="ru-RU" baseline="0"/>
              <a:t>.</a:t>
            </a:r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2987675" y="3860800"/>
            <a:ext cx="2682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aseline="0"/>
              <a:t>Обозначается </a:t>
            </a:r>
            <a:r>
              <a:rPr lang="en-US" baseline="0"/>
              <a:t>cos </a:t>
            </a:r>
            <a:r>
              <a:rPr lang="el-GR" baseline="0">
                <a:cs typeface="Times New Roman" pitchFamily="18" charset="0"/>
              </a:rPr>
              <a:t>α</a:t>
            </a:r>
          </a:p>
        </p:txBody>
      </p:sp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0" y="4365625"/>
            <a:ext cx="15441613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r>
              <a:rPr lang="ru-RU" baseline="0"/>
              <a:t>При повороте т</a:t>
            </a:r>
            <a:r>
              <a:rPr lang="en-US" baseline="0"/>
              <a:t>.P</a:t>
            </a:r>
            <a:r>
              <a:rPr lang="ru-RU" baseline="0"/>
              <a:t>(1,0) на угол </a:t>
            </a:r>
            <a:r>
              <a:rPr lang="el-GR" baseline="0">
                <a:cs typeface="Times New Roman" pitchFamily="18" charset="0"/>
              </a:rPr>
              <a:t>α</a:t>
            </a:r>
            <a:r>
              <a:rPr lang="ru-RU" baseline="0"/>
              <a:t>, т.е на угол 90 ,</a:t>
            </a:r>
            <a:r>
              <a:rPr lang="ru-RU" sz="3600" baseline="0"/>
              <a:t> </a:t>
            </a:r>
            <a:r>
              <a:rPr lang="ru-RU" sz="2800" b="1"/>
              <a:t>получается точка (0,1).</a:t>
            </a:r>
            <a:endParaRPr lang="en-US" sz="2800" b="1" baseline="0"/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r>
              <a:rPr lang="ru-RU" baseline="0"/>
              <a:t>Ордината точки равна 1, поэтому </a:t>
            </a:r>
            <a:r>
              <a:rPr lang="en-US" baseline="0"/>
              <a:t>sin </a:t>
            </a:r>
            <a:r>
              <a:rPr lang="ru-RU" baseline="0"/>
              <a:t>90</a:t>
            </a:r>
            <a:r>
              <a:rPr lang="en-US" baseline="0"/>
              <a:t>=sin   </a:t>
            </a:r>
            <a:r>
              <a:rPr lang="ru-RU" baseline="0"/>
              <a:t>   </a:t>
            </a:r>
            <a:r>
              <a:rPr lang="en-US" baseline="0"/>
              <a:t>=1</a:t>
            </a:r>
            <a:r>
              <a:rPr lang="ru-RU" baseline="0"/>
              <a:t>. </a:t>
            </a:r>
            <a:endParaRPr lang="en-US" baseline="0"/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r>
              <a:rPr lang="ru-RU" baseline="0"/>
              <a:t>Абсцисса точки равна 0, </a:t>
            </a:r>
            <a:r>
              <a:rPr lang="en-US" baseline="0"/>
              <a:t>cos90</a:t>
            </a:r>
            <a:r>
              <a:rPr lang="ru-RU" baseline="0"/>
              <a:t> </a:t>
            </a:r>
            <a:r>
              <a:rPr lang="en-US" baseline="0"/>
              <a:t>=cos </a:t>
            </a:r>
            <a:r>
              <a:rPr lang="ru-RU" baseline="0"/>
              <a:t>    </a:t>
            </a:r>
            <a:r>
              <a:rPr lang="en-US" baseline="0"/>
              <a:t>=0</a:t>
            </a:r>
            <a:endParaRPr lang="ru-RU" baseline="0"/>
          </a:p>
        </p:txBody>
      </p:sp>
      <p:graphicFrame>
        <p:nvGraphicFramePr>
          <p:cNvPr id="14336" name="Object 0"/>
          <p:cNvGraphicFramePr>
            <a:graphicFrameLocks noChangeAspect="1"/>
          </p:cNvGraphicFramePr>
          <p:nvPr>
            <p:ph sz="quarter" idx="3"/>
          </p:nvPr>
        </p:nvGraphicFramePr>
        <p:xfrm>
          <a:off x="6372225" y="4365625"/>
          <a:ext cx="203200" cy="433388"/>
        </p:xfrm>
        <a:graphic>
          <a:graphicData uri="http://schemas.openxmlformats.org/presentationml/2006/ole">
            <p:oleObj spid="_x0000_s14336" name="Формула" r:id="rId4" imgW="88560" imgH="190440" progId="Equation.3">
              <p:embed/>
            </p:oleObj>
          </a:graphicData>
        </a:graphic>
      </p:graphicFrame>
      <p:graphicFrame>
        <p:nvGraphicFramePr>
          <p:cNvPr id="2" name="Object 2"/>
          <p:cNvGraphicFramePr>
            <a:graphicFrameLocks noChangeAspect="1"/>
          </p:cNvGraphicFramePr>
          <p:nvPr/>
        </p:nvGraphicFramePr>
        <p:xfrm>
          <a:off x="5508625" y="4797425"/>
          <a:ext cx="188913" cy="406400"/>
        </p:xfrm>
        <a:graphic>
          <a:graphicData uri="http://schemas.openxmlformats.org/presentationml/2006/ole">
            <p:oleObj spid="_x0000_s14338" name="Формула" r:id="rId5" imgW="88560" imgH="190440" progId="Equation.3">
              <p:embed/>
            </p:oleObj>
          </a:graphicData>
        </a:graphic>
      </p:graphicFrame>
      <p:graphicFrame>
        <p:nvGraphicFramePr>
          <p:cNvPr id="3" name="Object 3"/>
          <p:cNvGraphicFramePr>
            <a:graphicFrameLocks noChangeAspect="1"/>
          </p:cNvGraphicFramePr>
          <p:nvPr/>
        </p:nvGraphicFramePr>
        <p:xfrm>
          <a:off x="4211638" y="5084763"/>
          <a:ext cx="222250" cy="477837"/>
        </p:xfrm>
        <a:graphic>
          <a:graphicData uri="http://schemas.openxmlformats.org/presentationml/2006/ole">
            <p:oleObj spid="_x0000_s14339" name="Формула" r:id="rId6" imgW="88560" imgH="190440" progId="Equation.3">
              <p:embed/>
            </p:oleObj>
          </a:graphicData>
        </a:graphic>
      </p:graphicFrame>
      <p:graphicFrame>
        <p:nvGraphicFramePr>
          <p:cNvPr id="4" name="Object 5"/>
          <p:cNvGraphicFramePr>
            <a:graphicFrameLocks noChangeAspect="1"/>
          </p:cNvGraphicFramePr>
          <p:nvPr/>
        </p:nvGraphicFramePr>
        <p:xfrm>
          <a:off x="6084888" y="4724400"/>
          <a:ext cx="427037" cy="792163"/>
        </p:xfrm>
        <a:graphic>
          <a:graphicData uri="http://schemas.openxmlformats.org/presentationml/2006/ole">
            <p:oleObj spid="_x0000_s14341" name="Формула" r:id="rId7" imgW="164880" imgH="393480" progId="Equation.3">
              <p:embed/>
            </p:oleObj>
          </a:graphicData>
        </a:graphic>
      </p:graphicFrame>
      <p:graphicFrame>
        <p:nvGraphicFramePr>
          <p:cNvPr id="5" name="Object 6"/>
          <p:cNvGraphicFramePr>
            <a:graphicFrameLocks noChangeAspect="1"/>
          </p:cNvGraphicFramePr>
          <p:nvPr/>
        </p:nvGraphicFramePr>
        <p:xfrm>
          <a:off x="5003800" y="5157788"/>
          <a:ext cx="301625" cy="720725"/>
        </p:xfrm>
        <a:graphic>
          <a:graphicData uri="http://schemas.openxmlformats.org/presentationml/2006/ole">
            <p:oleObj spid="_x0000_s14342" name="Формула" r:id="rId8" imgW="16488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1000"/>
                                        <p:tgtEl>
                                          <p:spTgt spid="14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4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43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1000"/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Задание</a:t>
            </a:r>
            <a:r>
              <a:rPr lang="en-US"/>
              <a:t>:</a:t>
            </a:r>
            <a:endParaRPr lang="ru-RU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Найти </a:t>
            </a:r>
            <a:r>
              <a:rPr lang="en-US"/>
              <a:t>cos 270</a:t>
            </a:r>
            <a:r>
              <a:rPr lang="en-US">
                <a:sym typeface="Symbol" pitchFamily="18" charset="2"/>
              </a:rPr>
              <a:t></a:t>
            </a:r>
            <a:r>
              <a:rPr lang="en-US"/>
              <a:t> =</a:t>
            </a:r>
          </a:p>
          <a:p>
            <a:r>
              <a:rPr lang="en-US"/>
              <a:t>sin 270</a:t>
            </a:r>
            <a:r>
              <a:rPr lang="en-US">
                <a:sym typeface="Symbol" pitchFamily="18" charset="2"/>
              </a:rPr>
              <a:t></a:t>
            </a:r>
            <a:r>
              <a:rPr lang="en-US"/>
              <a:t> =</a:t>
            </a:r>
          </a:p>
          <a:p>
            <a:r>
              <a:rPr lang="en-US"/>
              <a:t>sin </a:t>
            </a:r>
            <a:r>
              <a:rPr lang="en-US">
                <a:sym typeface="Symbol" pitchFamily="18" charset="2"/>
              </a:rPr>
              <a:t></a:t>
            </a:r>
            <a:r>
              <a:rPr lang="en-US"/>
              <a:t>  +sin1,5</a:t>
            </a:r>
            <a:r>
              <a:rPr lang="en-US">
                <a:sym typeface="Symbol" pitchFamily="18" charset="2"/>
              </a:rPr>
              <a:t></a:t>
            </a:r>
            <a:r>
              <a:rPr lang="en-US"/>
              <a:t> =</a:t>
            </a:r>
          </a:p>
          <a:p>
            <a:r>
              <a:rPr lang="en-US"/>
              <a:t>sin3</a:t>
            </a:r>
            <a:r>
              <a:rPr lang="en-US">
                <a:sym typeface="Symbol" pitchFamily="18" charset="2"/>
              </a:rPr>
              <a:t></a:t>
            </a:r>
            <a:r>
              <a:rPr lang="en-US"/>
              <a:t> - cos1,5</a:t>
            </a:r>
            <a:r>
              <a:rPr lang="en-US">
                <a:sym typeface="Symbol" pitchFamily="18" charset="2"/>
              </a:rPr>
              <a:t></a:t>
            </a:r>
            <a:r>
              <a:rPr lang="en-US"/>
              <a:t>  =</a:t>
            </a: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/>
              <a:t>Определение тангенса и котангенса угла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95288" y="1773238"/>
            <a:ext cx="3924300" cy="2057400"/>
          </a:xfrm>
        </p:spPr>
        <p:txBody>
          <a:bodyPr/>
          <a:lstStyle/>
          <a:p>
            <a:r>
              <a:rPr lang="ru-RU" sz="2000">
                <a:solidFill>
                  <a:srgbClr val="6600FF"/>
                </a:solidFill>
              </a:rPr>
              <a:t>Тангенсом </a:t>
            </a:r>
            <a:r>
              <a:rPr lang="ru-RU" sz="2000"/>
              <a:t>угла </a:t>
            </a:r>
            <a:r>
              <a:rPr lang="ru-RU" sz="2000">
                <a:sym typeface="Symbol" pitchFamily="18" charset="2"/>
              </a:rPr>
              <a:t></a:t>
            </a:r>
            <a:r>
              <a:rPr lang="ru-RU" sz="2000"/>
              <a:t> называется отношение синуса угла </a:t>
            </a:r>
            <a:r>
              <a:rPr lang="en-US" sz="2000">
                <a:sym typeface="Symbol" pitchFamily="18" charset="2"/>
              </a:rPr>
              <a:t></a:t>
            </a:r>
            <a:r>
              <a:rPr lang="ru-RU" sz="2000"/>
              <a:t> к его косинусу.</a:t>
            </a:r>
          </a:p>
          <a:p>
            <a:pPr>
              <a:buFont typeface="Wingdings" pitchFamily="2" charset="2"/>
              <a:buNone/>
            </a:pPr>
            <a:endParaRPr lang="ru-RU" sz="2000"/>
          </a:p>
          <a:p>
            <a:r>
              <a:rPr lang="ru-RU" sz="2100"/>
              <a:t>       </a:t>
            </a:r>
            <a:r>
              <a:rPr lang="en-US" sz="2100"/>
              <a:t>tg </a:t>
            </a:r>
            <a:r>
              <a:rPr lang="en-US" sz="2100">
                <a:sym typeface="Symbol" pitchFamily="18" charset="2"/>
              </a:rPr>
              <a:t></a:t>
            </a:r>
            <a:r>
              <a:rPr lang="en-US" sz="2100"/>
              <a:t>=</a:t>
            </a:r>
            <a:endParaRPr lang="ru-RU" sz="2100"/>
          </a:p>
          <a:p>
            <a:endParaRPr lang="ru-RU" sz="2100"/>
          </a:p>
          <a:p>
            <a:r>
              <a:rPr lang="ru-RU" sz="2000">
                <a:solidFill>
                  <a:srgbClr val="6600FF"/>
                </a:solidFill>
              </a:rPr>
              <a:t>Котангенсом </a:t>
            </a:r>
            <a:r>
              <a:rPr lang="ru-RU" sz="2000"/>
              <a:t>угла </a:t>
            </a:r>
            <a:r>
              <a:rPr lang="ru-RU" sz="2000">
                <a:sym typeface="Symbol" pitchFamily="18" charset="2"/>
              </a:rPr>
              <a:t> называется отношение косинуса угла  к его синусу. </a:t>
            </a:r>
            <a:endParaRPr lang="en-US" sz="2000"/>
          </a:p>
          <a:p>
            <a:r>
              <a:rPr lang="ru-RU" sz="2100"/>
              <a:t>         </a:t>
            </a:r>
            <a:r>
              <a:rPr lang="en-US" sz="2100"/>
              <a:t>ctg </a:t>
            </a:r>
            <a:r>
              <a:rPr lang="en-US" sz="2100">
                <a:sym typeface="Symbol" pitchFamily="18" charset="2"/>
              </a:rPr>
              <a:t></a:t>
            </a:r>
            <a:r>
              <a:rPr lang="en-US" sz="2100"/>
              <a:t>=</a:t>
            </a:r>
            <a:endParaRPr lang="ru-RU" sz="2100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sz="2600"/>
              <a:t>Найдите</a:t>
            </a:r>
          </a:p>
          <a:p>
            <a:pPr>
              <a:buFont typeface="Wingdings" pitchFamily="2" charset="2"/>
              <a:buNone/>
            </a:pPr>
            <a:r>
              <a:rPr lang="en-US" sz="2600"/>
              <a:t>tg 0</a:t>
            </a:r>
            <a:r>
              <a:rPr lang="en-US" sz="2600">
                <a:latin typeface="Book Antiqua" pitchFamily="18" charset="0"/>
              </a:rPr>
              <a:t>°</a:t>
            </a:r>
            <a:r>
              <a:rPr lang="en-US" sz="2600"/>
              <a:t>=</a:t>
            </a:r>
          </a:p>
          <a:p>
            <a:pPr>
              <a:buFont typeface="Wingdings" pitchFamily="2" charset="2"/>
              <a:buNone/>
            </a:pPr>
            <a:r>
              <a:rPr lang="en-US" sz="2600"/>
              <a:t>ctg 270</a:t>
            </a:r>
            <a:r>
              <a:rPr lang="en-US" sz="2600">
                <a:latin typeface="Book Antiqua" pitchFamily="18" charset="0"/>
              </a:rPr>
              <a:t>°</a:t>
            </a:r>
            <a:r>
              <a:rPr lang="en-US" sz="2600"/>
              <a:t> =</a:t>
            </a:r>
          </a:p>
          <a:p>
            <a:pPr>
              <a:buFont typeface="Wingdings" pitchFamily="2" charset="2"/>
              <a:buNone/>
            </a:pPr>
            <a:r>
              <a:rPr lang="en-US" sz="2600"/>
              <a:t>tg 0</a:t>
            </a:r>
            <a:r>
              <a:rPr lang="en-US" sz="2600">
                <a:latin typeface="Book Antiqua" pitchFamily="18" charset="0"/>
              </a:rPr>
              <a:t>°</a:t>
            </a:r>
            <a:r>
              <a:rPr lang="en-US" sz="2600"/>
              <a:t>-tq180</a:t>
            </a:r>
            <a:r>
              <a:rPr lang="en-US" sz="2600">
                <a:latin typeface="Book Antiqua" pitchFamily="18" charset="0"/>
              </a:rPr>
              <a:t>°</a:t>
            </a:r>
            <a:r>
              <a:rPr lang="en-US" sz="2600"/>
              <a:t>=</a:t>
            </a:r>
            <a:endParaRPr lang="ru-RU" sz="2600"/>
          </a:p>
        </p:txBody>
      </p:sp>
      <p:graphicFrame>
        <p:nvGraphicFramePr>
          <p:cNvPr id="16384" name="Object 0"/>
          <p:cNvGraphicFramePr>
            <a:graphicFrameLocks noChangeAspect="1"/>
          </p:cNvGraphicFramePr>
          <p:nvPr>
            <p:ph sz="quarter" idx="2"/>
          </p:nvPr>
        </p:nvGraphicFramePr>
        <p:xfrm>
          <a:off x="2484438" y="3213100"/>
          <a:ext cx="792162" cy="792163"/>
        </p:xfrm>
        <a:graphic>
          <a:graphicData uri="http://schemas.openxmlformats.org/presentationml/2006/ole">
            <p:oleObj spid="_x0000_s16384" name="Формула" r:id="rId3" imgW="393480" imgH="393480" progId="Equation.3">
              <p:embed/>
            </p:oleObj>
          </a:graphicData>
        </a:graphic>
      </p:graphicFrame>
      <p:graphicFrame>
        <p:nvGraphicFramePr>
          <p:cNvPr id="2" name="Object 3"/>
          <p:cNvGraphicFramePr>
            <a:graphicFrameLocks noChangeAspect="1"/>
          </p:cNvGraphicFramePr>
          <p:nvPr/>
        </p:nvGraphicFramePr>
        <p:xfrm>
          <a:off x="2843213" y="5229225"/>
          <a:ext cx="766762" cy="792163"/>
        </p:xfrm>
        <a:graphic>
          <a:graphicData uri="http://schemas.openxmlformats.org/presentationml/2006/ole">
            <p:oleObj spid="_x0000_s16387" name="Формула" r:id="rId4" imgW="38088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16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500"/>
              <a:t>Вопрос 4</a:t>
            </a:r>
            <a:r>
              <a:rPr lang="en-US" sz="2500"/>
              <a:t>:</a:t>
            </a:r>
            <a:r>
              <a:rPr lang="ru-RU" sz="2500"/>
              <a:t> знаки синуса косинуса и тангенса. Синус косинус и тангенс углов </a:t>
            </a:r>
            <a:r>
              <a:rPr lang="ru-RU" sz="2500" b="1">
                <a:sym typeface="Symbol" pitchFamily="18" charset="2"/>
              </a:rPr>
              <a:t> </a:t>
            </a:r>
            <a:r>
              <a:rPr lang="ru-RU" sz="2500"/>
              <a:t>и –</a:t>
            </a:r>
            <a:r>
              <a:rPr lang="ru-RU" sz="2500" b="1">
                <a:sym typeface="Symbol" pitchFamily="18" charset="2"/>
              </a:rPr>
              <a:t></a:t>
            </a:r>
            <a:r>
              <a:rPr lang="ru-RU" sz="2500"/>
              <a:t>.</a:t>
            </a:r>
          </a:p>
        </p:txBody>
      </p:sp>
      <p:graphicFrame>
        <p:nvGraphicFramePr>
          <p:cNvPr id="17408" name="Object 0"/>
          <p:cNvGraphicFramePr>
            <a:graphicFrameLocks noChangeAspect="1"/>
          </p:cNvGraphicFramePr>
          <p:nvPr>
            <p:ph sz="quarter" idx="1"/>
          </p:nvPr>
        </p:nvGraphicFramePr>
        <p:xfrm>
          <a:off x="2446338" y="2584450"/>
          <a:ext cx="165100" cy="393700"/>
        </p:xfrm>
        <a:graphic>
          <a:graphicData uri="http://schemas.openxmlformats.org/presentationml/2006/ole">
            <p:oleObj spid="_x0000_s17408" name="Формула" r:id="rId3" imgW="164880" imgH="393480" progId="Equation.3">
              <p:embed/>
            </p:oleObj>
          </a:graphicData>
        </a:graphic>
      </p:graphicFrame>
      <p:sp>
        <p:nvSpPr>
          <p:cNvPr id="17412" name="Rectangle 4"/>
          <p:cNvSpPr>
            <a:spLocks noGrp="1" noChangeArrowheads="1"/>
          </p:cNvSpPr>
          <p:nvPr>
            <p:ph type="body" sz="half" idx="3"/>
          </p:nvPr>
        </p:nvSpPr>
        <p:spPr>
          <a:xfrm>
            <a:off x="468313" y="3962400"/>
            <a:ext cx="8099425" cy="263525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1700"/>
              <a:t>Пусть т Р(1,0) движется по единичной окружности против часовой стрелки.</a:t>
            </a:r>
          </a:p>
          <a:p>
            <a:pPr>
              <a:lnSpc>
                <a:spcPct val="90000"/>
              </a:lnSpc>
            </a:pPr>
            <a:r>
              <a:rPr lang="ru-RU" sz="1700"/>
              <a:t>                  , </a:t>
            </a:r>
            <a:r>
              <a:rPr lang="en-US" sz="1700"/>
              <a:t>sin</a:t>
            </a:r>
            <a:r>
              <a:rPr lang="ru-RU" sz="1700"/>
              <a:t> </a:t>
            </a:r>
            <a:r>
              <a:rPr lang="en-US" sz="1700">
                <a:sym typeface="Symbol" pitchFamily="18" charset="2"/>
              </a:rPr>
              <a:t></a:t>
            </a:r>
            <a:r>
              <a:rPr lang="en-US" sz="1700"/>
              <a:t>&gt;0</a:t>
            </a:r>
            <a:r>
              <a:rPr lang="ru-RU" sz="1700"/>
              <a:t>, </a:t>
            </a:r>
            <a:r>
              <a:rPr lang="en-US" sz="1700"/>
              <a:t>cos </a:t>
            </a:r>
            <a:r>
              <a:rPr lang="en-US" sz="1700">
                <a:sym typeface="Symbol" pitchFamily="18" charset="2"/>
              </a:rPr>
              <a:t></a:t>
            </a:r>
            <a:r>
              <a:rPr lang="en-US" sz="1700"/>
              <a:t>&gt;0</a:t>
            </a:r>
            <a:r>
              <a:rPr lang="ru-RU" sz="1700"/>
              <a:t>. 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1700"/>
          </a:p>
          <a:p>
            <a:pPr>
              <a:lnSpc>
                <a:spcPct val="90000"/>
              </a:lnSpc>
            </a:pPr>
            <a:r>
              <a:rPr lang="ru-RU" sz="1700"/>
              <a:t>                  , </a:t>
            </a:r>
            <a:r>
              <a:rPr lang="en-US" sz="1700"/>
              <a:t>sin </a:t>
            </a:r>
            <a:r>
              <a:rPr lang="en-US" sz="1700">
                <a:sym typeface="Symbol" pitchFamily="18" charset="2"/>
              </a:rPr>
              <a:t></a:t>
            </a:r>
            <a:r>
              <a:rPr lang="en-US" sz="1700"/>
              <a:t>&gt;0</a:t>
            </a:r>
            <a:r>
              <a:rPr lang="ru-RU" sz="1700"/>
              <a:t>, </a:t>
            </a:r>
            <a:r>
              <a:rPr lang="en-US" sz="1700"/>
              <a:t>cos </a:t>
            </a:r>
            <a:r>
              <a:rPr lang="en-US" sz="1700">
                <a:sym typeface="Symbol" pitchFamily="18" charset="2"/>
              </a:rPr>
              <a:t></a:t>
            </a:r>
            <a:r>
              <a:rPr lang="en-US" sz="1700"/>
              <a:t>&lt;0</a:t>
            </a:r>
            <a:r>
              <a:rPr lang="ru-RU" sz="1700"/>
              <a:t>.</a:t>
            </a:r>
            <a:r>
              <a:rPr lang="en-US" sz="1700"/>
              <a:t> </a:t>
            </a:r>
          </a:p>
          <a:p>
            <a:pPr>
              <a:lnSpc>
                <a:spcPct val="90000"/>
              </a:lnSpc>
            </a:pPr>
            <a:endParaRPr lang="en-US" sz="1700"/>
          </a:p>
          <a:p>
            <a:pPr>
              <a:lnSpc>
                <a:spcPct val="90000"/>
              </a:lnSpc>
            </a:pPr>
            <a:r>
              <a:rPr lang="ru-RU" sz="1700"/>
              <a:t>                  ,</a:t>
            </a:r>
            <a:r>
              <a:rPr lang="en-US" sz="1700"/>
              <a:t>sin </a:t>
            </a:r>
            <a:r>
              <a:rPr lang="en-US" sz="1700">
                <a:sym typeface="Symbol" pitchFamily="18" charset="2"/>
              </a:rPr>
              <a:t></a:t>
            </a:r>
            <a:r>
              <a:rPr lang="en-US" sz="1700"/>
              <a:t>&gt;0</a:t>
            </a:r>
            <a:r>
              <a:rPr lang="ru-RU" sz="1700"/>
              <a:t>, </a:t>
            </a:r>
            <a:r>
              <a:rPr lang="en-US" sz="1700"/>
              <a:t>cos </a:t>
            </a:r>
            <a:r>
              <a:rPr lang="en-US" sz="1700">
                <a:sym typeface="Symbol" pitchFamily="18" charset="2"/>
              </a:rPr>
              <a:t></a:t>
            </a:r>
            <a:r>
              <a:rPr lang="en-US" sz="1700"/>
              <a:t>&lt;0</a:t>
            </a:r>
            <a:r>
              <a:rPr lang="ru-RU" sz="1700"/>
              <a:t>.</a:t>
            </a:r>
            <a:r>
              <a:rPr lang="en-US" sz="1700"/>
              <a:t> </a:t>
            </a:r>
          </a:p>
          <a:p>
            <a:pPr>
              <a:lnSpc>
                <a:spcPct val="90000"/>
              </a:lnSpc>
            </a:pPr>
            <a:endParaRPr lang="ru-RU" sz="1700"/>
          </a:p>
          <a:p>
            <a:pPr>
              <a:lnSpc>
                <a:spcPct val="90000"/>
              </a:lnSpc>
            </a:pPr>
            <a:r>
              <a:rPr lang="ru-RU" sz="1700"/>
              <a:t>                  , </a:t>
            </a:r>
            <a:r>
              <a:rPr lang="en-US" sz="1700"/>
              <a:t>sin </a:t>
            </a:r>
            <a:r>
              <a:rPr lang="en-US" sz="1700">
                <a:sym typeface="Symbol" pitchFamily="18" charset="2"/>
              </a:rPr>
              <a:t></a:t>
            </a:r>
            <a:r>
              <a:rPr lang="en-US" sz="1700"/>
              <a:t>&lt;0</a:t>
            </a:r>
            <a:r>
              <a:rPr lang="ru-RU" sz="1700"/>
              <a:t>, </a:t>
            </a:r>
            <a:r>
              <a:rPr lang="en-US" sz="1700"/>
              <a:t>cos </a:t>
            </a:r>
            <a:r>
              <a:rPr lang="en-US" sz="1700">
                <a:sym typeface="Symbol" pitchFamily="18" charset="2"/>
              </a:rPr>
              <a:t></a:t>
            </a:r>
            <a:r>
              <a:rPr lang="en-US" sz="1700"/>
              <a:t>&gt;0</a:t>
            </a:r>
            <a:r>
              <a:rPr lang="ru-RU" sz="1700"/>
              <a:t>.</a:t>
            </a:r>
            <a:r>
              <a:rPr lang="en-US" sz="1700"/>
              <a:t>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1100"/>
              <a:t>        </a:t>
            </a:r>
          </a:p>
        </p:txBody>
      </p:sp>
      <p:sp>
        <p:nvSpPr>
          <p:cNvPr id="17413" name="Oval 5"/>
          <p:cNvSpPr>
            <a:spLocks noChangeArrowheads="1"/>
          </p:cNvSpPr>
          <p:nvPr/>
        </p:nvSpPr>
        <p:spPr bwMode="auto">
          <a:xfrm>
            <a:off x="862013" y="2301875"/>
            <a:ext cx="1371600" cy="12573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 flipV="1">
            <a:off x="1547813" y="1844675"/>
            <a:ext cx="0" cy="21717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517525" y="2989263"/>
            <a:ext cx="21717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7416" name="Oval 8"/>
          <p:cNvSpPr>
            <a:spLocks noChangeArrowheads="1"/>
          </p:cNvSpPr>
          <p:nvPr/>
        </p:nvSpPr>
        <p:spPr bwMode="auto">
          <a:xfrm>
            <a:off x="3708400" y="2276475"/>
            <a:ext cx="1371600" cy="12573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7" name="Line 9"/>
          <p:cNvSpPr>
            <a:spLocks noChangeShapeType="1"/>
          </p:cNvSpPr>
          <p:nvPr/>
        </p:nvSpPr>
        <p:spPr bwMode="auto">
          <a:xfrm flipV="1">
            <a:off x="4394200" y="1819275"/>
            <a:ext cx="0" cy="21717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7418" name="Line 10"/>
          <p:cNvSpPr>
            <a:spLocks noChangeShapeType="1"/>
          </p:cNvSpPr>
          <p:nvPr/>
        </p:nvSpPr>
        <p:spPr bwMode="auto">
          <a:xfrm>
            <a:off x="3363913" y="2963863"/>
            <a:ext cx="21717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7423" name="Oval 15"/>
          <p:cNvSpPr>
            <a:spLocks noChangeArrowheads="1"/>
          </p:cNvSpPr>
          <p:nvPr/>
        </p:nvSpPr>
        <p:spPr bwMode="auto">
          <a:xfrm>
            <a:off x="6623050" y="2230438"/>
            <a:ext cx="1371600" cy="12573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4" name="Line 16"/>
          <p:cNvSpPr>
            <a:spLocks noChangeShapeType="1"/>
          </p:cNvSpPr>
          <p:nvPr/>
        </p:nvSpPr>
        <p:spPr bwMode="auto">
          <a:xfrm flipV="1">
            <a:off x="7308850" y="1773238"/>
            <a:ext cx="0" cy="21717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7425" name="Line 17"/>
          <p:cNvSpPr>
            <a:spLocks noChangeShapeType="1"/>
          </p:cNvSpPr>
          <p:nvPr/>
        </p:nvSpPr>
        <p:spPr bwMode="auto">
          <a:xfrm>
            <a:off x="6278563" y="2917825"/>
            <a:ext cx="21717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7426" name="Text Box 18"/>
          <p:cNvSpPr txBox="1">
            <a:spLocks noChangeArrowheads="1"/>
          </p:cNvSpPr>
          <p:nvPr/>
        </p:nvSpPr>
        <p:spPr bwMode="auto">
          <a:xfrm>
            <a:off x="2268538" y="2565400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baseline="0"/>
              <a:t>x</a:t>
            </a:r>
            <a:endParaRPr lang="ru-RU" b="1" baseline="0"/>
          </a:p>
        </p:txBody>
      </p:sp>
      <p:sp>
        <p:nvSpPr>
          <p:cNvPr id="17427" name="Text Box 19"/>
          <p:cNvSpPr txBox="1">
            <a:spLocks noChangeArrowheads="1"/>
          </p:cNvSpPr>
          <p:nvPr/>
        </p:nvSpPr>
        <p:spPr bwMode="auto">
          <a:xfrm>
            <a:off x="5076825" y="2565400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baseline="0"/>
              <a:t>x</a:t>
            </a:r>
            <a:endParaRPr lang="ru-RU" b="1" baseline="0"/>
          </a:p>
        </p:txBody>
      </p:sp>
      <p:sp>
        <p:nvSpPr>
          <p:cNvPr id="17428" name="Text Box 20"/>
          <p:cNvSpPr txBox="1">
            <a:spLocks noChangeArrowheads="1"/>
          </p:cNvSpPr>
          <p:nvPr/>
        </p:nvSpPr>
        <p:spPr bwMode="auto">
          <a:xfrm>
            <a:off x="8101013" y="2492375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baseline="0"/>
              <a:t>x</a:t>
            </a:r>
            <a:endParaRPr lang="ru-RU" b="1" baseline="0"/>
          </a:p>
        </p:txBody>
      </p:sp>
      <p:sp>
        <p:nvSpPr>
          <p:cNvPr id="17429" name="Text Box 21"/>
          <p:cNvSpPr txBox="1">
            <a:spLocks noChangeArrowheads="1"/>
          </p:cNvSpPr>
          <p:nvPr/>
        </p:nvSpPr>
        <p:spPr bwMode="auto">
          <a:xfrm>
            <a:off x="1258888" y="1700213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baseline="0"/>
              <a:t>y</a:t>
            </a:r>
            <a:endParaRPr lang="ru-RU" b="1" baseline="0"/>
          </a:p>
        </p:txBody>
      </p:sp>
      <p:sp>
        <p:nvSpPr>
          <p:cNvPr id="17431" name="Text Box 23"/>
          <p:cNvSpPr txBox="1">
            <a:spLocks noChangeArrowheads="1"/>
          </p:cNvSpPr>
          <p:nvPr/>
        </p:nvSpPr>
        <p:spPr bwMode="auto">
          <a:xfrm>
            <a:off x="4067175" y="1700213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baseline="0"/>
              <a:t>y</a:t>
            </a:r>
            <a:endParaRPr lang="ru-RU" b="1" baseline="0"/>
          </a:p>
        </p:txBody>
      </p:sp>
      <p:sp>
        <p:nvSpPr>
          <p:cNvPr id="17432" name="Text Box 24"/>
          <p:cNvSpPr txBox="1">
            <a:spLocks noChangeArrowheads="1"/>
          </p:cNvSpPr>
          <p:nvPr/>
        </p:nvSpPr>
        <p:spPr bwMode="auto">
          <a:xfrm>
            <a:off x="6948488" y="1700213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baseline="0"/>
              <a:t>y</a:t>
            </a:r>
            <a:endParaRPr lang="ru-RU" b="1" baseline="0"/>
          </a:p>
        </p:txBody>
      </p:sp>
      <p:sp>
        <p:nvSpPr>
          <p:cNvPr id="17433" name="Text Box 25"/>
          <p:cNvSpPr txBox="1">
            <a:spLocks noChangeArrowheads="1"/>
          </p:cNvSpPr>
          <p:nvPr/>
        </p:nvSpPr>
        <p:spPr bwMode="auto">
          <a:xfrm>
            <a:off x="1116013" y="2492375"/>
            <a:ext cx="1079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+     +</a:t>
            </a:r>
            <a:endParaRPr lang="ru-RU" baseline="0"/>
          </a:p>
        </p:txBody>
      </p:sp>
      <p:sp>
        <p:nvSpPr>
          <p:cNvPr id="17434" name="Text Box 26"/>
          <p:cNvSpPr txBox="1">
            <a:spLocks noChangeArrowheads="1"/>
          </p:cNvSpPr>
          <p:nvPr/>
        </p:nvSpPr>
        <p:spPr bwMode="auto">
          <a:xfrm>
            <a:off x="3924300" y="2492375"/>
            <a:ext cx="1079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-     +</a:t>
            </a:r>
            <a:endParaRPr lang="ru-RU" baseline="0"/>
          </a:p>
        </p:txBody>
      </p:sp>
      <p:sp>
        <p:nvSpPr>
          <p:cNvPr id="17435" name="Text Box 27"/>
          <p:cNvSpPr txBox="1">
            <a:spLocks noChangeArrowheads="1"/>
          </p:cNvSpPr>
          <p:nvPr/>
        </p:nvSpPr>
        <p:spPr bwMode="auto">
          <a:xfrm>
            <a:off x="6877050" y="2420938"/>
            <a:ext cx="1079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-     +</a:t>
            </a:r>
            <a:endParaRPr lang="ru-RU" baseline="0"/>
          </a:p>
        </p:txBody>
      </p:sp>
      <p:sp>
        <p:nvSpPr>
          <p:cNvPr id="17436" name="Text Box 28"/>
          <p:cNvSpPr txBox="1">
            <a:spLocks noChangeArrowheads="1"/>
          </p:cNvSpPr>
          <p:nvPr/>
        </p:nvSpPr>
        <p:spPr bwMode="auto">
          <a:xfrm>
            <a:off x="3995738" y="2997200"/>
            <a:ext cx="1079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-     +</a:t>
            </a:r>
            <a:endParaRPr lang="ru-RU" baseline="0"/>
          </a:p>
        </p:txBody>
      </p:sp>
      <p:sp>
        <p:nvSpPr>
          <p:cNvPr id="17437" name="Text Box 29"/>
          <p:cNvSpPr txBox="1">
            <a:spLocks noChangeArrowheads="1"/>
          </p:cNvSpPr>
          <p:nvPr/>
        </p:nvSpPr>
        <p:spPr bwMode="auto">
          <a:xfrm>
            <a:off x="6948488" y="2924175"/>
            <a:ext cx="1079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+    -</a:t>
            </a:r>
            <a:endParaRPr lang="ru-RU" baseline="0"/>
          </a:p>
        </p:txBody>
      </p:sp>
      <p:sp>
        <p:nvSpPr>
          <p:cNvPr id="17438" name="Text Box 30"/>
          <p:cNvSpPr txBox="1">
            <a:spLocks noChangeArrowheads="1"/>
          </p:cNvSpPr>
          <p:nvPr/>
        </p:nvSpPr>
        <p:spPr bwMode="auto">
          <a:xfrm>
            <a:off x="1116013" y="2997200"/>
            <a:ext cx="1079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-     -</a:t>
            </a:r>
            <a:endParaRPr lang="ru-RU" baseline="0"/>
          </a:p>
        </p:txBody>
      </p:sp>
      <p:sp>
        <p:nvSpPr>
          <p:cNvPr id="17439" name="Text Box 31"/>
          <p:cNvSpPr txBox="1">
            <a:spLocks noChangeArrowheads="1"/>
          </p:cNvSpPr>
          <p:nvPr/>
        </p:nvSpPr>
        <p:spPr bwMode="auto">
          <a:xfrm>
            <a:off x="1908175" y="1916113"/>
            <a:ext cx="86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6600FF"/>
                </a:solidFill>
                <a:sym typeface="Symbol" pitchFamily="18" charset="2"/>
              </a:rPr>
              <a:t>sin </a:t>
            </a:r>
            <a:r>
              <a:rPr lang="ru-RU" baseline="0">
                <a:solidFill>
                  <a:srgbClr val="6600FF"/>
                </a:solidFill>
                <a:sym typeface="Symbol" pitchFamily="18" charset="2"/>
              </a:rPr>
              <a:t></a:t>
            </a:r>
          </a:p>
        </p:txBody>
      </p:sp>
      <p:sp>
        <p:nvSpPr>
          <p:cNvPr id="17440" name="Text Box 32"/>
          <p:cNvSpPr txBox="1">
            <a:spLocks noChangeArrowheads="1"/>
          </p:cNvSpPr>
          <p:nvPr/>
        </p:nvSpPr>
        <p:spPr bwMode="auto">
          <a:xfrm>
            <a:off x="4932363" y="1916113"/>
            <a:ext cx="86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6600FF"/>
                </a:solidFill>
                <a:sym typeface="Symbol" pitchFamily="18" charset="2"/>
              </a:rPr>
              <a:t>cos </a:t>
            </a:r>
            <a:r>
              <a:rPr lang="ru-RU" baseline="0">
                <a:solidFill>
                  <a:srgbClr val="6600FF"/>
                </a:solidFill>
                <a:sym typeface="Symbol" pitchFamily="18" charset="2"/>
              </a:rPr>
              <a:t></a:t>
            </a:r>
          </a:p>
        </p:txBody>
      </p:sp>
      <p:sp>
        <p:nvSpPr>
          <p:cNvPr id="17441" name="Text Box 33"/>
          <p:cNvSpPr txBox="1">
            <a:spLocks noChangeArrowheads="1"/>
          </p:cNvSpPr>
          <p:nvPr/>
        </p:nvSpPr>
        <p:spPr bwMode="auto">
          <a:xfrm>
            <a:off x="7885113" y="1916113"/>
            <a:ext cx="86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6600FF"/>
                </a:solidFill>
                <a:sym typeface="Symbol" pitchFamily="18" charset="2"/>
              </a:rPr>
              <a:t>tg </a:t>
            </a:r>
            <a:r>
              <a:rPr lang="ru-RU" baseline="0">
                <a:solidFill>
                  <a:srgbClr val="6600FF"/>
                </a:solidFill>
                <a:sym typeface="Symbol" pitchFamily="18" charset="2"/>
              </a:rPr>
              <a:t></a:t>
            </a:r>
          </a:p>
        </p:txBody>
      </p:sp>
      <p:graphicFrame>
        <p:nvGraphicFramePr>
          <p:cNvPr id="2" name="Object 2"/>
          <p:cNvGraphicFramePr>
            <a:graphicFrameLocks noChangeAspect="1"/>
          </p:cNvGraphicFramePr>
          <p:nvPr>
            <p:ph sz="quarter" idx="2"/>
          </p:nvPr>
        </p:nvGraphicFramePr>
        <p:xfrm>
          <a:off x="1187450" y="5013325"/>
          <a:ext cx="1296988" cy="336550"/>
        </p:xfrm>
        <a:graphic>
          <a:graphicData uri="http://schemas.openxmlformats.org/presentationml/2006/ole">
            <p:oleObj spid="_x0000_s17410" name="Формула" r:id="rId4" imgW="685800" imgH="177480" progId="Equation.3">
              <p:embed/>
            </p:oleObj>
          </a:graphicData>
        </a:graphic>
      </p:graphicFrame>
      <p:graphicFrame>
        <p:nvGraphicFramePr>
          <p:cNvPr id="3" name="Object 4"/>
          <p:cNvGraphicFramePr>
            <a:graphicFrameLocks noChangeAspect="1"/>
          </p:cNvGraphicFramePr>
          <p:nvPr/>
        </p:nvGraphicFramePr>
        <p:xfrm>
          <a:off x="1187450" y="5589588"/>
          <a:ext cx="1295400" cy="341312"/>
        </p:xfrm>
        <a:graphic>
          <a:graphicData uri="http://schemas.openxmlformats.org/presentationml/2006/ole">
            <p:oleObj spid="_x0000_s17412" name="Формула" r:id="rId5" imgW="672840" imgH="177480" progId="Equation.3">
              <p:embed/>
            </p:oleObj>
          </a:graphicData>
        </a:graphic>
      </p:graphicFrame>
      <p:graphicFrame>
        <p:nvGraphicFramePr>
          <p:cNvPr id="4" name="Object 5"/>
          <p:cNvGraphicFramePr>
            <a:graphicFrameLocks noChangeAspect="1"/>
          </p:cNvGraphicFramePr>
          <p:nvPr/>
        </p:nvGraphicFramePr>
        <p:xfrm>
          <a:off x="1187450" y="4581525"/>
          <a:ext cx="1223963" cy="330200"/>
        </p:xfrm>
        <a:graphic>
          <a:graphicData uri="http://schemas.openxmlformats.org/presentationml/2006/ole">
            <p:oleObj spid="_x0000_s17413" name="Формула" r:id="rId6" imgW="660240" imgH="177480" progId="Equation.3">
              <p:embed/>
            </p:oleObj>
          </a:graphicData>
        </a:graphic>
      </p:graphicFrame>
      <p:graphicFrame>
        <p:nvGraphicFramePr>
          <p:cNvPr id="5" name="Object 6"/>
          <p:cNvGraphicFramePr>
            <a:graphicFrameLocks noChangeAspect="1"/>
          </p:cNvGraphicFramePr>
          <p:nvPr/>
        </p:nvGraphicFramePr>
        <p:xfrm>
          <a:off x="1219200" y="6172200"/>
          <a:ext cx="1296988" cy="336550"/>
        </p:xfrm>
        <a:graphic>
          <a:graphicData uri="http://schemas.openxmlformats.org/presentationml/2006/ole">
            <p:oleObj spid="_x0000_s17414" name="Формула" r:id="rId7" imgW="685800" imgH="177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 animBg="1"/>
      <p:bldP spid="174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100"/>
              <a:t>Вопрос 5</a:t>
            </a:r>
            <a:r>
              <a:rPr lang="en-US" sz="2100"/>
              <a:t>: </a:t>
            </a:r>
            <a:r>
              <a:rPr lang="ru-RU" sz="2100"/>
              <a:t>Синус косинус и тангенс углов </a:t>
            </a:r>
            <a:r>
              <a:rPr lang="en-US" sz="2100">
                <a:sym typeface="Symbol" pitchFamily="18" charset="2"/>
              </a:rPr>
              <a:t></a:t>
            </a:r>
            <a:r>
              <a:rPr lang="en-US" sz="2100"/>
              <a:t> </a:t>
            </a:r>
            <a:r>
              <a:rPr lang="ru-RU" sz="2100"/>
              <a:t>и –</a:t>
            </a:r>
            <a:r>
              <a:rPr lang="en-US" sz="2100">
                <a:sym typeface="Symbol" pitchFamily="18" charset="2"/>
              </a:rPr>
              <a:t></a:t>
            </a:r>
            <a:r>
              <a:rPr lang="ru-RU" sz="2100"/>
              <a:t>.</a:t>
            </a:r>
          </a:p>
        </p:txBody>
      </p:sp>
      <p:graphicFrame>
        <p:nvGraphicFramePr>
          <p:cNvPr id="18435" name="Object 3"/>
          <p:cNvGraphicFramePr>
            <a:graphicFrameLocks noChangeAspect="1"/>
          </p:cNvGraphicFramePr>
          <p:nvPr>
            <p:ph sz="quarter" idx="1"/>
          </p:nvPr>
        </p:nvGraphicFramePr>
        <p:xfrm>
          <a:off x="6227763" y="5445125"/>
          <a:ext cx="1468437" cy="517525"/>
        </p:xfrm>
        <a:graphic>
          <a:graphicData uri="http://schemas.openxmlformats.org/presentationml/2006/ole">
            <p:oleObj spid="_x0000_s18435" name="Формула" r:id="rId3" imgW="1117440" imgH="393480" progId="Equation.3">
              <p:embed/>
            </p:oleObj>
          </a:graphicData>
        </a:graphic>
      </p:graphicFrame>
      <p:sp>
        <p:nvSpPr>
          <p:cNvPr id="18436" name="Rectangle 4"/>
          <p:cNvSpPr>
            <a:spLocks noGrp="1" noChangeArrowheads="1"/>
          </p:cNvSpPr>
          <p:nvPr>
            <p:ph type="body" sz="half" idx="3"/>
          </p:nvPr>
        </p:nvSpPr>
        <p:spPr>
          <a:xfrm>
            <a:off x="3995738" y="1844675"/>
            <a:ext cx="4500562" cy="4267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1700"/>
              <a:t>Пусть т </a:t>
            </a:r>
            <a:r>
              <a:rPr lang="en-US" sz="1700"/>
              <a:t>M</a:t>
            </a:r>
            <a:r>
              <a:rPr lang="ru-RU" sz="1700" baseline="-25000"/>
              <a:t>1</a:t>
            </a:r>
            <a:r>
              <a:rPr lang="en-US" sz="1700"/>
              <a:t> </a:t>
            </a:r>
            <a:r>
              <a:rPr lang="ru-RU" sz="1700"/>
              <a:t>и т</a:t>
            </a:r>
            <a:r>
              <a:rPr lang="en-US" sz="1700"/>
              <a:t>M</a:t>
            </a:r>
            <a:r>
              <a:rPr lang="ru-RU" sz="1700" baseline="-25000"/>
              <a:t>2</a:t>
            </a:r>
            <a:r>
              <a:rPr lang="en-US" sz="1700"/>
              <a:t> </a:t>
            </a:r>
            <a:r>
              <a:rPr lang="ru-RU" sz="1700"/>
              <a:t>единичной окружности получены поворотом т </a:t>
            </a:r>
            <a:r>
              <a:rPr lang="en-US" sz="1700"/>
              <a:t>P</a:t>
            </a:r>
            <a:r>
              <a:rPr lang="ru-RU" sz="1700"/>
              <a:t> </a:t>
            </a:r>
            <a:r>
              <a:rPr lang="en-US" sz="1700"/>
              <a:t>(1</a:t>
            </a:r>
            <a:r>
              <a:rPr lang="ru-RU" sz="1700"/>
              <a:t>,</a:t>
            </a:r>
            <a:r>
              <a:rPr lang="en-US" sz="1700"/>
              <a:t>0) </a:t>
            </a:r>
            <a:r>
              <a:rPr lang="ru-RU" sz="1700"/>
              <a:t>на углы</a:t>
            </a:r>
            <a:r>
              <a:rPr lang="ru-RU" sz="2600"/>
              <a:t> </a:t>
            </a:r>
            <a:r>
              <a:rPr lang="en-US" sz="1600" b="1">
                <a:sym typeface="Symbol" pitchFamily="18" charset="2"/>
              </a:rPr>
              <a:t></a:t>
            </a:r>
            <a:r>
              <a:rPr lang="en-US" sz="1600" b="1"/>
              <a:t> </a:t>
            </a:r>
            <a:r>
              <a:rPr lang="ru-RU" sz="1500"/>
              <a:t>и </a:t>
            </a:r>
            <a:r>
              <a:rPr lang="ru-RU" sz="1600" b="1"/>
              <a:t>–</a:t>
            </a:r>
            <a:r>
              <a:rPr lang="en-US" sz="1600" b="1">
                <a:sym typeface="Symbol" pitchFamily="18" charset="2"/>
              </a:rPr>
              <a:t></a:t>
            </a:r>
            <a:r>
              <a:rPr lang="ru-RU" sz="1600" b="1"/>
              <a:t>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1500"/>
              <a:t>Тогда ось Ох делит угол М</a:t>
            </a:r>
            <a:r>
              <a:rPr lang="ru-RU" sz="1500" baseline="-25000"/>
              <a:t>1</a:t>
            </a:r>
            <a:r>
              <a:rPr lang="en-US" sz="1500"/>
              <a:t>OM</a:t>
            </a:r>
            <a:r>
              <a:rPr lang="ru-RU" sz="1500" baseline="-25000"/>
              <a:t>2</a:t>
            </a:r>
            <a:r>
              <a:rPr lang="ru-RU" sz="1500"/>
              <a:t>пополам, поэтому т</a:t>
            </a:r>
            <a:r>
              <a:rPr lang="en-US" sz="1500"/>
              <a:t>M</a:t>
            </a:r>
            <a:r>
              <a:rPr lang="ru-RU" sz="1500" baseline="-25000"/>
              <a:t>1</a:t>
            </a:r>
            <a:r>
              <a:rPr lang="en-US" sz="1500"/>
              <a:t> </a:t>
            </a:r>
            <a:r>
              <a:rPr lang="ru-RU" sz="1500"/>
              <a:t>и </a:t>
            </a:r>
            <a:r>
              <a:rPr lang="en-US" sz="1500"/>
              <a:t>M</a:t>
            </a:r>
            <a:r>
              <a:rPr lang="ru-RU" sz="1500" baseline="-25000"/>
              <a:t>2</a:t>
            </a:r>
            <a:r>
              <a:rPr lang="ru-RU" sz="1500"/>
              <a:t> симметричны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1500"/>
              <a:t>   относительно оси Ох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1500"/>
              <a:t>М</a:t>
            </a:r>
            <a:r>
              <a:rPr lang="ru-RU" sz="1500" baseline="-25000"/>
              <a:t>1</a:t>
            </a:r>
            <a:r>
              <a:rPr lang="ru-RU" sz="1500"/>
              <a:t> (</a:t>
            </a:r>
            <a:r>
              <a:rPr lang="en-US" sz="1500"/>
              <a:t>cos </a:t>
            </a:r>
            <a:r>
              <a:rPr lang="en-US" sz="1500">
                <a:sym typeface="Symbol" pitchFamily="18" charset="2"/>
              </a:rPr>
              <a:t></a:t>
            </a:r>
            <a:r>
              <a:rPr lang="ru-RU" sz="1500"/>
              <a:t>, </a:t>
            </a:r>
            <a:r>
              <a:rPr lang="en-US" sz="1500"/>
              <a:t>sin </a:t>
            </a:r>
            <a:r>
              <a:rPr lang="en-US" sz="1500">
                <a:sym typeface="Symbol" pitchFamily="18" charset="2"/>
              </a:rPr>
              <a:t></a:t>
            </a:r>
            <a:r>
              <a:rPr lang="en-US" sz="1500"/>
              <a:t>)</a:t>
            </a:r>
            <a:r>
              <a:rPr lang="ru-RU" sz="1500"/>
              <a:t>, </a:t>
            </a:r>
            <a:r>
              <a:rPr lang="en-US" sz="1500"/>
              <a:t>M</a:t>
            </a:r>
            <a:r>
              <a:rPr lang="ru-RU" sz="1500" baseline="-25000"/>
              <a:t>2</a:t>
            </a:r>
            <a:r>
              <a:rPr lang="en-US" sz="1500"/>
              <a:t> (cos</a:t>
            </a:r>
            <a:r>
              <a:rPr lang="ru-RU" sz="1500"/>
              <a:t> (-</a:t>
            </a:r>
            <a:r>
              <a:rPr lang="en-US" sz="1500"/>
              <a:t> </a:t>
            </a:r>
            <a:r>
              <a:rPr lang="en-US" sz="1500">
                <a:sym typeface="Symbol" pitchFamily="18" charset="2"/>
              </a:rPr>
              <a:t></a:t>
            </a:r>
            <a:r>
              <a:rPr lang="ru-RU" sz="1500"/>
              <a:t>), </a:t>
            </a:r>
            <a:r>
              <a:rPr lang="en-US" sz="1500"/>
              <a:t>sin(</a:t>
            </a:r>
            <a:r>
              <a:rPr lang="en-US" sz="1500">
                <a:sym typeface="Symbol" pitchFamily="18" charset="2"/>
              </a:rPr>
              <a:t></a:t>
            </a:r>
            <a:r>
              <a:rPr lang="en-US" sz="1500"/>
              <a:t>))</a:t>
            </a:r>
            <a:r>
              <a:rPr lang="ru-RU" sz="1500"/>
              <a:t>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1500"/>
              <a:t>Значит </a:t>
            </a:r>
            <a:r>
              <a:rPr lang="en-US" sz="1500"/>
              <a:t> </a:t>
            </a:r>
            <a:r>
              <a:rPr lang="ru-RU" sz="1500"/>
              <a:t> </a:t>
            </a:r>
            <a:r>
              <a:rPr lang="en-US" sz="1500" b="1">
                <a:solidFill>
                  <a:schemeClr val="accent2"/>
                </a:solidFill>
              </a:rPr>
              <a:t>(1)</a:t>
            </a:r>
            <a:r>
              <a:rPr lang="ru-RU" sz="1500" b="1">
                <a:solidFill>
                  <a:schemeClr val="accent2"/>
                </a:solidFill>
              </a:rPr>
              <a:t>  </a:t>
            </a:r>
            <a:r>
              <a:rPr lang="en-US" sz="1500" b="1">
                <a:solidFill>
                  <a:schemeClr val="accent2"/>
                </a:solidFill>
              </a:rPr>
              <a:t>sin(-</a:t>
            </a:r>
            <a:r>
              <a:rPr lang="en-US" sz="1500" b="1">
                <a:solidFill>
                  <a:schemeClr val="accent2"/>
                </a:solidFill>
                <a:sym typeface="Symbol" pitchFamily="18" charset="2"/>
              </a:rPr>
              <a:t></a:t>
            </a:r>
            <a:r>
              <a:rPr lang="en-US" sz="1500" b="1">
                <a:solidFill>
                  <a:schemeClr val="accent2"/>
                </a:solidFill>
              </a:rPr>
              <a:t>)=-sin </a:t>
            </a:r>
            <a:r>
              <a:rPr lang="en-US" sz="1500" b="1">
                <a:solidFill>
                  <a:schemeClr val="accent2"/>
                </a:solidFill>
                <a:sym typeface="Symbol" pitchFamily="18" charset="2"/>
              </a:rPr>
              <a:t>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500" b="1">
                <a:solidFill>
                  <a:schemeClr val="accent2"/>
                </a:solidFill>
              </a:rPr>
              <a:t>          </a:t>
            </a:r>
            <a:r>
              <a:rPr lang="ru-RU" sz="1500" b="1">
                <a:solidFill>
                  <a:schemeClr val="accent2"/>
                </a:solidFill>
              </a:rPr>
              <a:t>  </a:t>
            </a:r>
            <a:r>
              <a:rPr lang="en-US" sz="1500" b="1">
                <a:solidFill>
                  <a:schemeClr val="accent2"/>
                </a:solidFill>
              </a:rPr>
              <a:t> </a:t>
            </a:r>
            <a:r>
              <a:rPr lang="ru-RU" sz="1500" b="1">
                <a:solidFill>
                  <a:schemeClr val="accent2"/>
                </a:solidFill>
              </a:rPr>
              <a:t> </a:t>
            </a:r>
            <a:r>
              <a:rPr lang="en-US" sz="1500" b="1">
                <a:solidFill>
                  <a:schemeClr val="accent2"/>
                </a:solidFill>
              </a:rPr>
              <a:t>(2) cos(-</a:t>
            </a:r>
            <a:r>
              <a:rPr lang="en-US" sz="1500" b="1">
                <a:solidFill>
                  <a:schemeClr val="accent2"/>
                </a:solidFill>
                <a:sym typeface="Symbol" pitchFamily="18" charset="2"/>
              </a:rPr>
              <a:t></a:t>
            </a:r>
            <a:r>
              <a:rPr lang="en-US" sz="1500" b="1">
                <a:solidFill>
                  <a:schemeClr val="accent2"/>
                </a:solidFill>
              </a:rPr>
              <a:t>)=cos </a:t>
            </a:r>
            <a:r>
              <a:rPr lang="en-US" sz="1500" b="1">
                <a:solidFill>
                  <a:schemeClr val="accent2"/>
                </a:solidFill>
                <a:sym typeface="Symbol" pitchFamily="18" charset="2"/>
              </a:rPr>
              <a:t>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1500"/>
              <a:t>Используя определения тангенса и котангенса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500"/>
              <a:t> </a:t>
            </a:r>
            <a:r>
              <a:rPr lang="ru-RU" sz="1500"/>
              <a:t>            </a:t>
            </a:r>
            <a:r>
              <a:rPr lang="en-US" sz="1500" b="1">
                <a:solidFill>
                  <a:schemeClr val="accent2"/>
                </a:solidFill>
              </a:rPr>
              <a:t>(3)</a:t>
            </a:r>
            <a:r>
              <a:rPr lang="ru-RU" sz="1500" b="1">
                <a:solidFill>
                  <a:schemeClr val="accent2"/>
                </a:solidFill>
              </a:rPr>
              <a:t>    </a:t>
            </a:r>
            <a:r>
              <a:rPr lang="en-US" sz="1500" b="1">
                <a:solidFill>
                  <a:schemeClr val="accent2"/>
                </a:solidFill>
              </a:rPr>
              <a:t>tg (-</a:t>
            </a:r>
            <a:r>
              <a:rPr lang="en-US" sz="1500" b="1">
                <a:solidFill>
                  <a:schemeClr val="accent2"/>
                </a:solidFill>
                <a:sym typeface="Symbol" pitchFamily="18" charset="2"/>
              </a:rPr>
              <a:t></a:t>
            </a:r>
            <a:r>
              <a:rPr lang="en-US" sz="1500" b="1">
                <a:solidFill>
                  <a:schemeClr val="accent2"/>
                </a:solidFill>
              </a:rPr>
              <a:t>)=tg </a:t>
            </a:r>
            <a:r>
              <a:rPr lang="en-US" sz="1500" b="1">
                <a:solidFill>
                  <a:schemeClr val="accent2"/>
                </a:solidFill>
                <a:sym typeface="Symbol" pitchFamily="18" charset="2"/>
              </a:rPr>
              <a:t>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1500" b="1">
                <a:solidFill>
                  <a:schemeClr val="accent2"/>
                </a:solidFill>
              </a:rPr>
              <a:t>            </a:t>
            </a:r>
            <a:r>
              <a:rPr lang="en-US" sz="1500" b="1">
                <a:solidFill>
                  <a:schemeClr val="accent2"/>
                </a:solidFill>
              </a:rPr>
              <a:t>  (4) </a:t>
            </a:r>
            <a:r>
              <a:rPr lang="ru-RU" sz="1500" b="1">
                <a:solidFill>
                  <a:schemeClr val="accent2"/>
                </a:solidFill>
              </a:rPr>
              <a:t>  </a:t>
            </a:r>
            <a:r>
              <a:rPr lang="en-US" sz="1500" b="1">
                <a:solidFill>
                  <a:schemeClr val="accent2"/>
                </a:solidFill>
              </a:rPr>
              <a:t>ctg (-</a:t>
            </a:r>
            <a:r>
              <a:rPr lang="en-US" sz="1500" b="1">
                <a:solidFill>
                  <a:schemeClr val="accent2"/>
                </a:solidFill>
                <a:sym typeface="Symbol" pitchFamily="18" charset="2"/>
              </a:rPr>
              <a:t></a:t>
            </a:r>
            <a:r>
              <a:rPr lang="en-US" sz="1500" b="1">
                <a:solidFill>
                  <a:schemeClr val="accent2"/>
                </a:solidFill>
              </a:rPr>
              <a:t>)= -ctg </a:t>
            </a:r>
            <a:r>
              <a:rPr lang="en-US" sz="1500" b="1">
                <a:solidFill>
                  <a:schemeClr val="accent2"/>
                </a:solidFill>
                <a:sym typeface="Symbol" pitchFamily="18" charset="2"/>
              </a:rPr>
              <a:t>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1500" u="sng"/>
              <a:t>Формулы 1-2 справедливы при любых </a:t>
            </a:r>
            <a:r>
              <a:rPr lang="en-US" sz="1500" u="sng"/>
              <a:t> </a:t>
            </a:r>
            <a:r>
              <a:rPr lang="en-US" sz="1500" u="sng">
                <a:sym typeface="Symbol" pitchFamily="18" charset="2"/>
              </a:rPr>
              <a:t></a:t>
            </a:r>
            <a:r>
              <a:rPr lang="ru-RU" sz="1500" u="sng"/>
              <a:t>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1500" u="sng"/>
              <a:t>Формула 3, при </a:t>
            </a:r>
          </a:p>
        </p:txBody>
      </p:sp>
      <p:pic>
        <p:nvPicPr>
          <p:cNvPr id="18432" name="Picture 0" descr="6"/>
          <p:cNvPicPr>
            <a:picLocks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539750" y="1989138"/>
            <a:ext cx="3552825" cy="3889375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2000"/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8" dur="2000"/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8" dur="2000"/>
                                        <p:tgtEl>
                                          <p:spTgt spid="184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1" dur="2000"/>
                                        <p:tgtEl>
                                          <p:spTgt spid="184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184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184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781300"/>
            <a:ext cx="8001000" cy="1216025"/>
          </a:xfrm>
        </p:spPr>
        <p:txBody>
          <a:bodyPr/>
          <a:lstStyle/>
          <a:p>
            <a:r>
              <a:rPr lang="ru-RU" sz="1900"/>
              <a:t>Задание</a:t>
            </a:r>
            <a:r>
              <a:rPr lang="en-US" sz="1900"/>
              <a:t>: </a:t>
            </a:r>
            <a:r>
              <a:rPr lang="ru-RU" sz="1900"/>
              <a:t/>
            </a:r>
            <a:br>
              <a:rPr lang="ru-RU" sz="1900"/>
            </a:br>
            <a:r>
              <a:rPr lang="ru-RU" sz="1900"/>
              <a:t>1) докажите формулу (3) самостоятельно.</a:t>
            </a:r>
            <a:br>
              <a:rPr lang="ru-RU" sz="1900"/>
            </a:br>
            <a:r>
              <a:rPr lang="ru-RU" sz="1900"/>
              <a:t/>
            </a:r>
            <a:br>
              <a:rPr lang="ru-RU" sz="1900"/>
            </a:br>
            <a:r>
              <a:rPr lang="ru-RU" sz="1900"/>
              <a:t>2) выясните знаки синуса, косинуса и тангенса углов</a:t>
            </a:r>
            <a:r>
              <a:rPr lang="en-US" sz="1900"/>
              <a:t>:</a:t>
            </a:r>
            <a:r>
              <a:rPr lang="ru-RU" sz="1900"/>
              <a:t>а)      ,</a:t>
            </a:r>
            <a:br>
              <a:rPr lang="ru-RU" sz="1900"/>
            </a:br>
            <a:r>
              <a:rPr lang="ru-RU" sz="1900"/>
              <a:t/>
            </a:r>
            <a:br>
              <a:rPr lang="ru-RU" sz="1900"/>
            </a:br>
            <a:r>
              <a:rPr lang="ru-RU" sz="1900"/>
              <a:t> б) 745</a:t>
            </a:r>
            <a:r>
              <a:rPr lang="en-US" sz="1900">
                <a:latin typeface="Book Antiqua" pitchFamily="18" charset="0"/>
              </a:rPr>
              <a:t>°</a:t>
            </a:r>
            <a:r>
              <a:rPr lang="ru-RU" sz="1900"/>
              <a:t>, в)-</a:t>
            </a:r>
            <a:br>
              <a:rPr lang="ru-RU" sz="1900"/>
            </a:br>
            <a:r>
              <a:rPr lang="ru-RU" sz="1900"/>
              <a:t/>
            </a:r>
            <a:br>
              <a:rPr lang="ru-RU" sz="1900"/>
            </a:br>
            <a:r>
              <a:rPr lang="ru-RU" sz="1900"/>
              <a:t/>
            </a:r>
            <a:br>
              <a:rPr lang="ru-RU" sz="1900"/>
            </a:br>
            <a:endParaRPr lang="ru-RU" sz="1900"/>
          </a:p>
        </p:txBody>
      </p:sp>
      <p:graphicFrame>
        <p:nvGraphicFramePr>
          <p:cNvPr id="19456" name="Object 0"/>
          <p:cNvGraphicFramePr>
            <a:graphicFrameLocks noChangeAspect="1"/>
          </p:cNvGraphicFramePr>
          <p:nvPr>
            <p:ph sz="half" idx="1"/>
          </p:nvPr>
        </p:nvGraphicFramePr>
        <p:xfrm>
          <a:off x="7772400" y="2057400"/>
          <a:ext cx="487363" cy="792163"/>
        </p:xfrm>
        <a:graphic>
          <a:graphicData uri="http://schemas.openxmlformats.org/presentationml/2006/ole">
            <p:oleObj spid="_x0000_s19456" name="Формула" r:id="rId3" imgW="241200" imgH="393480" progId="Equation.3">
              <p:embed/>
            </p:oleObj>
          </a:graphicData>
        </a:graphic>
      </p:graphicFrame>
      <p:graphicFrame>
        <p:nvGraphicFramePr>
          <p:cNvPr id="2" name="Object 2"/>
          <p:cNvGraphicFramePr>
            <a:graphicFrameLocks noChangeAspect="1"/>
          </p:cNvGraphicFramePr>
          <p:nvPr>
            <p:ph sz="half" idx="2"/>
          </p:nvPr>
        </p:nvGraphicFramePr>
        <p:xfrm>
          <a:off x="2124075" y="2565400"/>
          <a:ext cx="441325" cy="720725"/>
        </p:xfrm>
        <a:graphic>
          <a:graphicData uri="http://schemas.openxmlformats.org/presentationml/2006/ole">
            <p:oleObj spid="_x0000_s19458" name="Формула" r:id="rId4" imgW="24120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500"/>
              <a:t>Вопрос 5 зависимость между синусом, косинусом и тангенсом одного и того же угла.</a:t>
            </a:r>
          </a:p>
        </p:txBody>
      </p:sp>
      <p:graphicFrame>
        <p:nvGraphicFramePr>
          <p:cNvPr id="2" name="Object 2"/>
          <p:cNvGraphicFramePr>
            <a:graphicFrameLocks noChangeAspect="1"/>
          </p:cNvGraphicFramePr>
          <p:nvPr>
            <p:ph sz="quarter" idx="1"/>
          </p:nvPr>
        </p:nvGraphicFramePr>
        <p:xfrm>
          <a:off x="5334000" y="5181600"/>
          <a:ext cx="1655763" cy="546100"/>
        </p:xfrm>
        <a:graphic>
          <a:graphicData uri="http://schemas.openxmlformats.org/presentationml/2006/ole">
            <p:oleObj spid="_x0000_s20482" name="Формула" r:id="rId3" imgW="927000" imgH="393480" progId="Equation.3">
              <p:embed/>
            </p:oleObj>
          </a:graphicData>
        </a:graphic>
      </p:graphicFrame>
      <p:sp>
        <p:nvSpPr>
          <p:cNvPr id="20484" name="Rectangle 4"/>
          <p:cNvSpPr>
            <a:spLocks noGrp="1" noChangeArrowheads="1"/>
          </p:cNvSpPr>
          <p:nvPr>
            <p:ph type="body" sz="half" idx="3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1300"/>
              <a:t>Пусть т М (</a:t>
            </a:r>
            <a:r>
              <a:rPr lang="en-US" sz="1300"/>
              <a:t>x</a:t>
            </a:r>
            <a:r>
              <a:rPr lang="ru-RU" sz="1300"/>
              <a:t>;</a:t>
            </a:r>
            <a:r>
              <a:rPr lang="en-US" sz="1300"/>
              <a:t>y) </a:t>
            </a:r>
            <a:r>
              <a:rPr lang="ru-RU" sz="1300"/>
              <a:t>единичной окружности получена поворотом точки(1;0) на угол </a:t>
            </a:r>
            <a:r>
              <a:rPr lang="ru-RU" sz="1300">
                <a:sym typeface="Symbol" pitchFamily="18" charset="2"/>
              </a:rPr>
              <a:t></a:t>
            </a:r>
            <a:r>
              <a:rPr lang="ru-RU" sz="1300"/>
              <a:t>. Тогда по определению синуса и косинуса</a:t>
            </a:r>
            <a:r>
              <a:rPr lang="ru-RU" sz="1500"/>
              <a:t> </a:t>
            </a:r>
            <a:r>
              <a:rPr lang="en-US" sz="1500" b="1">
                <a:solidFill>
                  <a:srgbClr val="6600FF"/>
                </a:solidFill>
              </a:rPr>
              <a:t>x=cos </a:t>
            </a:r>
            <a:r>
              <a:rPr lang="en-US" sz="1500" b="1">
                <a:solidFill>
                  <a:srgbClr val="6600FF"/>
                </a:solidFill>
                <a:sym typeface="Symbol" pitchFamily="18" charset="2"/>
              </a:rPr>
              <a:t></a:t>
            </a:r>
            <a:r>
              <a:rPr lang="ru-RU" sz="1500" b="1">
                <a:solidFill>
                  <a:srgbClr val="6600FF"/>
                </a:solidFill>
              </a:rPr>
              <a:t>, </a:t>
            </a:r>
            <a:r>
              <a:rPr lang="en-US" sz="1500" b="1">
                <a:solidFill>
                  <a:srgbClr val="6600FF"/>
                </a:solidFill>
              </a:rPr>
              <a:t>y=</a:t>
            </a:r>
            <a:r>
              <a:rPr lang="ru-RU" sz="1500" b="1">
                <a:solidFill>
                  <a:srgbClr val="6600FF"/>
                </a:solidFill>
              </a:rPr>
              <a:t> </a:t>
            </a:r>
            <a:r>
              <a:rPr lang="en-US" sz="1500" b="1">
                <a:solidFill>
                  <a:srgbClr val="6600FF"/>
                </a:solidFill>
              </a:rPr>
              <a:t>sin </a:t>
            </a:r>
            <a:r>
              <a:rPr lang="en-US" sz="1500" b="1">
                <a:solidFill>
                  <a:srgbClr val="6600FF"/>
                </a:solidFill>
                <a:sym typeface="Symbol" pitchFamily="18" charset="2"/>
              </a:rPr>
              <a:t></a:t>
            </a:r>
            <a:r>
              <a:rPr lang="ru-RU" sz="1500"/>
              <a:t>. </a:t>
            </a:r>
            <a:r>
              <a:rPr lang="ru-RU" sz="1300"/>
              <a:t>Точка М принадлежит единичной окружности, поэтому ее координаты удовлетворяют уравнению</a:t>
            </a:r>
            <a:r>
              <a:rPr lang="en-US" sz="1300"/>
              <a:t>:</a:t>
            </a:r>
            <a:r>
              <a:rPr lang="ru-RU" sz="1300" b="1">
                <a:solidFill>
                  <a:srgbClr val="339933"/>
                </a:solidFill>
              </a:rPr>
              <a:t>х</a:t>
            </a:r>
            <a:r>
              <a:rPr lang="ru-RU" sz="1300" b="1" baseline="30000">
                <a:solidFill>
                  <a:srgbClr val="339933"/>
                </a:solidFill>
              </a:rPr>
              <a:t>2</a:t>
            </a:r>
            <a:r>
              <a:rPr lang="ru-RU" sz="1300" b="1">
                <a:solidFill>
                  <a:srgbClr val="339933"/>
                </a:solidFill>
              </a:rPr>
              <a:t>+у</a:t>
            </a:r>
            <a:r>
              <a:rPr lang="ru-RU" sz="1300" b="1" baseline="30000">
                <a:solidFill>
                  <a:srgbClr val="339933"/>
                </a:solidFill>
              </a:rPr>
              <a:t>2</a:t>
            </a:r>
            <a:r>
              <a:rPr lang="ru-RU" sz="1300" b="1">
                <a:solidFill>
                  <a:srgbClr val="339933"/>
                </a:solidFill>
              </a:rPr>
              <a:t>=1,</a:t>
            </a:r>
            <a:r>
              <a:rPr lang="ru-RU" sz="1500"/>
              <a:t> </a:t>
            </a:r>
            <a:r>
              <a:rPr lang="ru-RU" sz="1300"/>
              <a:t>следовательно</a:t>
            </a:r>
            <a:r>
              <a:rPr lang="ru-RU" sz="1500"/>
              <a:t>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500"/>
              <a:t>      </a:t>
            </a:r>
            <a:r>
              <a:rPr lang="en-US" sz="1500" b="1">
                <a:solidFill>
                  <a:schemeClr val="accent2"/>
                </a:solidFill>
              </a:rPr>
              <a:t>sin</a:t>
            </a:r>
            <a:r>
              <a:rPr lang="ru-RU" sz="1500" b="1" baseline="30000">
                <a:solidFill>
                  <a:schemeClr val="accent2"/>
                </a:solidFill>
              </a:rPr>
              <a:t>2</a:t>
            </a:r>
            <a:r>
              <a:rPr lang="en-US" sz="1500" b="1">
                <a:solidFill>
                  <a:schemeClr val="accent2"/>
                </a:solidFill>
              </a:rPr>
              <a:t> </a:t>
            </a:r>
            <a:r>
              <a:rPr lang="en-US" sz="1500" b="1">
                <a:solidFill>
                  <a:schemeClr val="accent2"/>
                </a:solidFill>
                <a:sym typeface="Symbol" pitchFamily="18" charset="2"/>
              </a:rPr>
              <a:t></a:t>
            </a:r>
            <a:r>
              <a:rPr lang="en-US" sz="1500" b="1">
                <a:solidFill>
                  <a:schemeClr val="accent2"/>
                </a:solidFill>
              </a:rPr>
              <a:t> +cos</a:t>
            </a:r>
            <a:r>
              <a:rPr lang="ru-RU" sz="1500" b="1" baseline="30000">
                <a:solidFill>
                  <a:schemeClr val="accent2"/>
                </a:solidFill>
              </a:rPr>
              <a:t>2</a:t>
            </a:r>
            <a:r>
              <a:rPr lang="en-US" sz="1500" b="1">
                <a:solidFill>
                  <a:schemeClr val="accent2"/>
                </a:solidFill>
              </a:rPr>
              <a:t> </a:t>
            </a:r>
            <a:r>
              <a:rPr lang="en-US" sz="1500" b="1">
                <a:solidFill>
                  <a:schemeClr val="accent2"/>
                </a:solidFill>
                <a:sym typeface="Symbol" pitchFamily="18" charset="2"/>
              </a:rPr>
              <a:t></a:t>
            </a:r>
            <a:r>
              <a:rPr lang="en-US" sz="1500" b="1">
                <a:solidFill>
                  <a:schemeClr val="accent2"/>
                </a:solidFill>
              </a:rPr>
              <a:t>=1</a:t>
            </a:r>
            <a:r>
              <a:rPr lang="ru-RU" sz="1500" b="1">
                <a:solidFill>
                  <a:schemeClr val="accent2"/>
                </a:solidFill>
              </a:rPr>
              <a:t>. (1)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300"/>
              <a:t>Равенство (1)  выполняется при любых значениях </a:t>
            </a:r>
            <a:r>
              <a:rPr lang="en-US" sz="1300">
                <a:sym typeface="Symbol" pitchFamily="18" charset="2"/>
              </a:rPr>
              <a:t></a:t>
            </a:r>
            <a:r>
              <a:rPr lang="ru-RU" sz="1300">
                <a:sym typeface="Symbol" pitchFamily="18" charset="2"/>
              </a:rPr>
              <a:t> </a:t>
            </a:r>
            <a:r>
              <a:rPr lang="ru-RU" sz="1300"/>
              <a:t>и называется</a:t>
            </a:r>
            <a:r>
              <a:rPr lang="ru-RU" sz="1500"/>
              <a:t> </a:t>
            </a:r>
            <a:r>
              <a:rPr lang="ru-RU" sz="1500" b="1" u="sng">
                <a:solidFill>
                  <a:schemeClr val="accent2"/>
                </a:solidFill>
              </a:rPr>
              <a:t>основным тригонометрическим тождеством.</a:t>
            </a:r>
          </a:p>
          <a:p>
            <a:pPr>
              <a:lnSpc>
                <a:spcPct val="80000"/>
              </a:lnSpc>
            </a:pPr>
            <a:r>
              <a:rPr lang="ru-RU" sz="1300"/>
              <a:t>Зависимость между тангенсом и котангенсом определяется</a:t>
            </a:r>
            <a:r>
              <a:rPr lang="ru-RU" sz="1500"/>
              <a:t> </a:t>
            </a:r>
            <a:r>
              <a:rPr lang="ru-RU" sz="1300"/>
              <a:t>равенством</a:t>
            </a:r>
            <a:r>
              <a:rPr lang="en-US" sz="1300"/>
              <a:t>:</a:t>
            </a:r>
            <a:r>
              <a:rPr lang="en-US" sz="1500"/>
              <a:t>  </a:t>
            </a:r>
            <a:r>
              <a:rPr lang="en-US" sz="1500" b="1">
                <a:solidFill>
                  <a:schemeClr val="accent2"/>
                </a:solidFill>
              </a:rPr>
              <a:t>(2) tg </a:t>
            </a:r>
            <a:r>
              <a:rPr lang="en-US" sz="1500" b="1">
                <a:solidFill>
                  <a:schemeClr val="accent2"/>
                </a:solidFill>
                <a:sym typeface="Symbol" pitchFamily="18" charset="2"/>
              </a:rPr>
              <a:t></a:t>
            </a:r>
            <a:r>
              <a:rPr lang="en-US" sz="1500" b="1">
                <a:solidFill>
                  <a:schemeClr val="accent2"/>
                </a:solidFill>
              </a:rPr>
              <a:t> </a:t>
            </a:r>
            <a:r>
              <a:rPr lang="en-US" sz="1500" b="1">
                <a:solidFill>
                  <a:schemeClr val="accent2"/>
                </a:solidFill>
                <a:sym typeface="Symbol" pitchFamily="18" charset="2"/>
              </a:rPr>
              <a:t>·</a:t>
            </a:r>
            <a:r>
              <a:rPr lang="en-US" sz="1500" b="1">
                <a:solidFill>
                  <a:schemeClr val="accent2"/>
                </a:solidFill>
              </a:rPr>
              <a:t> ctg </a:t>
            </a:r>
            <a:r>
              <a:rPr lang="en-US" sz="1500" b="1">
                <a:solidFill>
                  <a:schemeClr val="accent2"/>
                </a:solidFill>
                <a:sym typeface="Symbol" pitchFamily="18" charset="2"/>
              </a:rPr>
              <a:t></a:t>
            </a:r>
            <a:r>
              <a:rPr lang="en-US" sz="1500" b="1">
                <a:solidFill>
                  <a:schemeClr val="accent2"/>
                </a:solidFill>
              </a:rPr>
              <a:t>=1</a:t>
            </a:r>
            <a:r>
              <a:rPr lang="ru-RU" sz="1500" b="1">
                <a:solidFill>
                  <a:schemeClr val="accent2"/>
                </a:solidFill>
              </a:rPr>
              <a:t>,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500"/>
              <a:t>    </a:t>
            </a:r>
          </a:p>
        </p:txBody>
      </p:sp>
      <p:pic>
        <p:nvPicPr>
          <p:cNvPr id="20483" name="Picture 3" descr="7"/>
          <p:cNvPicPr>
            <a:picLocks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539750" y="1844675"/>
            <a:ext cx="3983038" cy="4176713"/>
          </a:xfrm>
          <a:noFill/>
          <a:ln/>
        </p:spPr>
      </p:pic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2143125" y="3702050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0</a:t>
            </a:r>
          </a:p>
        </p:txBody>
      </p:sp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1589088" y="3238500"/>
            <a:ext cx="4619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>
                <a:sym typeface="Symbol" pitchFamily="18" charset="2"/>
              </a:rPr>
              <a:t></a:t>
            </a:r>
          </a:p>
        </p:txBody>
      </p:sp>
      <p:sp>
        <p:nvSpPr>
          <p:cNvPr id="20496" name="Rectangle 16"/>
          <p:cNvSpPr>
            <a:spLocks noChangeArrowheads="1"/>
          </p:cNvSpPr>
          <p:nvPr/>
        </p:nvSpPr>
        <p:spPr bwMode="auto">
          <a:xfrm>
            <a:off x="1409700" y="3702050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х</a:t>
            </a:r>
          </a:p>
        </p:txBody>
      </p:sp>
      <p:sp>
        <p:nvSpPr>
          <p:cNvPr id="20499" name="Text Box 19"/>
          <p:cNvSpPr txBox="1">
            <a:spLocks noChangeArrowheads="1"/>
          </p:cNvSpPr>
          <p:nvPr/>
        </p:nvSpPr>
        <p:spPr bwMode="auto">
          <a:xfrm>
            <a:off x="2484438" y="4581525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у</a:t>
            </a:r>
          </a:p>
        </p:txBody>
      </p:sp>
      <p:sp>
        <p:nvSpPr>
          <p:cNvPr id="20500" name="Text Box 20"/>
          <p:cNvSpPr txBox="1">
            <a:spLocks noChangeArrowheads="1"/>
          </p:cNvSpPr>
          <p:nvPr/>
        </p:nvSpPr>
        <p:spPr bwMode="auto">
          <a:xfrm>
            <a:off x="2843213" y="5516563"/>
            <a:ext cx="504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20501" name="Rectangle 21"/>
          <p:cNvSpPr>
            <a:spLocks noChangeArrowheads="1"/>
          </p:cNvSpPr>
          <p:nvPr/>
        </p:nvSpPr>
        <p:spPr bwMode="auto">
          <a:xfrm>
            <a:off x="2563813" y="4572000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у</a:t>
            </a:r>
          </a:p>
        </p:txBody>
      </p:sp>
      <p:sp>
        <p:nvSpPr>
          <p:cNvPr id="20505" name="Rectangle 25"/>
          <p:cNvSpPr>
            <a:spLocks noChangeArrowheads="1"/>
          </p:cNvSpPr>
          <p:nvPr/>
        </p:nvSpPr>
        <p:spPr bwMode="auto">
          <a:xfrm>
            <a:off x="1963738" y="36576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>
              <a:sym typeface="Symbol" pitchFamily="18" charset="2"/>
            </a:endParaRPr>
          </a:p>
        </p:txBody>
      </p:sp>
      <p:sp>
        <p:nvSpPr>
          <p:cNvPr id="20506" name="Text Box 26"/>
          <p:cNvSpPr txBox="1">
            <a:spLocks noChangeArrowheads="1"/>
          </p:cNvSpPr>
          <p:nvPr/>
        </p:nvSpPr>
        <p:spPr bwMode="auto">
          <a:xfrm>
            <a:off x="611188" y="4868863"/>
            <a:ext cx="1511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(</a:t>
            </a:r>
            <a:r>
              <a:rPr lang="ru-RU"/>
              <a:t>с</a:t>
            </a:r>
            <a:r>
              <a:rPr lang="en-US"/>
              <a:t>os</a:t>
            </a:r>
            <a:r>
              <a:rPr lang="en-US">
                <a:sym typeface="Symbol" pitchFamily="18" charset="2"/>
              </a:rPr>
              <a:t> sin )</a:t>
            </a:r>
          </a:p>
        </p:txBody>
      </p:sp>
      <p:sp>
        <p:nvSpPr>
          <p:cNvPr id="20510" name="Rectangle 30"/>
          <p:cNvSpPr>
            <a:spLocks noChangeArrowheads="1"/>
          </p:cNvSpPr>
          <p:nvPr/>
        </p:nvSpPr>
        <p:spPr bwMode="auto">
          <a:xfrm>
            <a:off x="1484313" y="4706938"/>
            <a:ext cx="365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</a:t>
            </a: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2" name="Object 0"/>
          <p:cNvGraphicFramePr>
            <a:graphicFrameLocks noChangeAspect="1"/>
          </p:cNvGraphicFramePr>
          <p:nvPr/>
        </p:nvGraphicFramePr>
        <p:xfrm>
          <a:off x="2133600" y="1600200"/>
          <a:ext cx="1665288" cy="720725"/>
        </p:xfrm>
        <a:graphic>
          <a:graphicData uri="http://schemas.openxmlformats.org/presentationml/2006/ole">
            <p:oleObj spid="_x0000_s23552" name="Формула" r:id="rId3" imgW="723600" imgH="393480" progId="Equation.3">
              <p:embed/>
            </p:oleObj>
          </a:graphicData>
        </a:graphic>
      </p:graphicFrame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183188" y="1341438"/>
            <a:ext cx="3960812" cy="1295400"/>
          </a:xfrm>
        </p:spPr>
        <p:txBody>
          <a:bodyPr/>
          <a:lstStyle/>
          <a:p>
            <a:r>
              <a:rPr lang="ru-RU" sz="2000">
                <a:solidFill>
                  <a:srgbClr val="6600FF"/>
                </a:solidFill>
              </a:rPr>
              <a:t>Решение</a:t>
            </a:r>
            <a:r>
              <a:rPr lang="en-US" sz="2000">
                <a:solidFill>
                  <a:srgbClr val="6600FF"/>
                </a:solidFill>
              </a:rPr>
              <a:t>:</a:t>
            </a:r>
            <a:r>
              <a:rPr lang="en-US" sz="2000"/>
              <a:t> </a:t>
            </a:r>
            <a:br>
              <a:rPr lang="en-US" sz="2000"/>
            </a:br>
            <a:r>
              <a:rPr lang="en-US" sz="2000"/>
              <a:t>sin</a:t>
            </a:r>
            <a:r>
              <a:rPr lang="en-US" sz="2000" baseline="30000"/>
              <a:t>2</a:t>
            </a:r>
            <a:r>
              <a:rPr lang="en-US" sz="2000">
                <a:sym typeface="Symbol" pitchFamily="18" charset="2"/>
              </a:rPr>
              <a:t></a:t>
            </a:r>
            <a:r>
              <a:rPr lang="en-US" sz="2000"/>
              <a:t> + cos</a:t>
            </a:r>
            <a:r>
              <a:rPr lang="en-US" sz="2000" baseline="30000"/>
              <a:t>2</a:t>
            </a:r>
            <a:r>
              <a:rPr lang="en-US" sz="2000"/>
              <a:t> </a:t>
            </a:r>
            <a:r>
              <a:rPr lang="en-US" sz="2000">
                <a:sym typeface="Symbol" pitchFamily="18" charset="2"/>
              </a:rPr>
              <a:t></a:t>
            </a:r>
            <a:r>
              <a:rPr lang="en-US" sz="2000"/>
              <a:t>=1</a:t>
            </a:r>
            <a:r>
              <a:rPr lang="ru-RU" sz="2000"/>
              <a:t>,</a:t>
            </a:r>
            <a:r>
              <a:rPr lang="en-US" sz="2000"/>
              <a:t/>
            </a:r>
            <a:br>
              <a:rPr lang="en-US" sz="2000"/>
            </a:br>
            <a:r>
              <a:rPr lang="en-US" sz="2000"/>
              <a:t>sin</a:t>
            </a:r>
            <a:r>
              <a:rPr lang="en-US" sz="2000" baseline="30000"/>
              <a:t>2</a:t>
            </a:r>
            <a:r>
              <a:rPr lang="en-US" sz="2000"/>
              <a:t> </a:t>
            </a:r>
            <a:r>
              <a:rPr lang="en-US" sz="2000">
                <a:sym typeface="Symbol" pitchFamily="18" charset="2"/>
              </a:rPr>
              <a:t></a:t>
            </a:r>
            <a:r>
              <a:rPr lang="en-US" sz="2000"/>
              <a:t>= 1- cos</a:t>
            </a:r>
            <a:r>
              <a:rPr lang="en-US" sz="2000" baseline="30000"/>
              <a:t>2</a:t>
            </a:r>
            <a:r>
              <a:rPr lang="en-US" sz="2000">
                <a:sym typeface="Symbol" pitchFamily="18" charset="2"/>
              </a:rPr>
              <a:t></a:t>
            </a:r>
            <a:r>
              <a:rPr lang="ru-RU" sz="2000"/>
              <a:t>.</a:t>
            </a:r>
            <a:r>
              <a:rPr lang="ru-RU" sz="3100"/>
              <a:t>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557338"/>
            <a:ext cx="3921125" cy="208756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600" b="1">
                <a:solidFill>
                  <a:srgbClr val="6600FF"/>
                </a:solidFill>
              </a:rPr>
              <a:t>Дано</a:t>
            </a:r>
            <a:r>
              <a:rPr lang="en-US" sz="2600"/>
              <a:t>:</a:t>
            </a:r>
          </a:p>
          <a:p>
            <a:pPr>
              <a:buFont typeface="Wingdings" pitchFamily="2" charset="2"/>
              <a:buNone/>
            </a:pPr>
            <a:r>
              <a:rPr lang="en-US" sz="3000"/>
              <a:t>      </a:t>
            </a:r>
          </a:p>
          <a:p>
            <a:pPr>
              <a:buFont typeface="Wingdings" pitchFamily="2" charset="2"/>
              <a:buNone/>
            </a:pPr>
            <a:r>
              <a:rPr lang="en-US" sz="2600" b="1">
                <a:solidFill>
                  <a:srgbClr val="6600FF"/>
                </a:solidFill>
              </a:rPr>
              <a:t>       </a:t>
            </a:r>
          </a:p>
          <a:p>
            <a:pPr>
              <a:buFont typeface="Wingdings" pitchFamily="2" charset="2"/>
              <a:buNone/>
            </a:pPr>
            <a:r>
              <a:rPr lang="ru-RU" sz="2600" b="1">
                <a:solidFill>
                  <a:srgbClr val="6600FF"/>
                </a:solidFill>
              </a:rPr>
              <a:t>Найти</a:t>
            </a:r>
            <a:r>
              <a:rPr lang="en-US" sz="2600">
                <a:solidFill>
                  <a:srgbClr val="6600FF"/>
                </a:solidFill>
              </a:rPr>
              <a:t>:</a:t>
            </a:r>
            <a:r>
              <a:rPr lang="en-US" sz="2600"/>
              <a:t> sin </a:t>
            </a:r>
            <a:r>
              <a:rPr lang="en-US" sz="2600">
                <a:sym typeface="Symbol" pitchFamily="18" charset="2"/>
              </a:rPr>
              <a:t></a:t>
            </a:r>
            <a:r>
              <a:rPr lang="en-US" sz="2600"/>
              <a:t> </a:t>
            </a:r>
            <a:endParaRPr lang="en-US" sz="2600" b="1">
              <a:solidFill>
                <a:srgbClr val="6600FF"/>
              </a:solidFill>
            </a:endParaRP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3438" y="1628775"/>
            <a:ext cx="3921125" cy="6913563"/>
          </a:xfrm>
        </p:spPr>
        <p:txBody>
          <a:bodyPr/>
          <a:lstStyle/>
          <a:p>
            <a:pPr>
              <a:buFont typeface="Wingdings" pitchFamily="2" charset="2"/>
              <a:buNone/>
              <a:tabLst>
                <a:tab pos="3043238" algn="l"/>
              </a:tabLst>
            </a:pPr>
            <a:endParaRPr lang="ru-RU" sz="2000"/>
          </a:p>
          <a:p>
            <a:pPr>
              <a:buFont typeface="Wingdings" pitchFamily="2" charset="2"/>
              <a:buNone/>
              <a:tabLst>
                <a:tab pos="3043238" algn="l"/>
              </a:tabLst>
            </a:pPr>
            <a:endParaRPr lang="en-US" sz="3000"/>
          </a:p>
        </p:txBody>
      </p:sp>
      <p:graphicFrame>
        <p:nvGraphicFramePr>
          <p:cNvPr id="2" name="Object 3"/>
          <p:cNvGraphicFramePr>
            <a:graphicFrameLocks noChangeAspect="1"/>
          </p:cNvGraphicFramePr>
          <p:nvPr/>
        </p:nvGraphicFramePr>
        <p:xfrm>
          <a:off x="4643438" y="2997200"/>
          <a:ext cx="3887787" cy="901700"/>
        </p:xfrm>
        <a:graphic>
          <a:graphicData uri="http://schemas.openxmlformats.org/presentationml/2006/ole">
            <p:oleObj spid="_x0000_s23555" name="Формула" r:id="rId4" imgW="1701720" imgH="507960" progId="Equation.3">
              <p:embed/>
            </p:oleObj>
          </a:graphicData>
        </a:graphic>
      </p:graphicFrame>
      <p:graphicFrame>
        <p:nvGraphicFramePr>
          <p:cNvPr id="23558" name="Object 6"/>
          <p:cNvGraphicFramePr>
            <a:graphicFrameLocks noChangeAspect="1"/>
          </p:cNvGraphicFramePr>
          <p:nvPr/>
        </p:nvGraphicFramePr>
        <p:xfrm>
          <a:off x="5651500" y="4797425"/>
          <a:ext cx="681038" cy="936625"/>
        </p:xfrm>
        <a:graphic>
          <a:graphicData uri="http://schemas.openxmlformats.org/presentationml/2006/ole">
            <p:oleObj spid="_x0000_s23558" name="Формула" r:id="rId5" imgW="304560" imgH="419040" progId="Equation.3">
              <p:embed/>
            </p:oleObj>
          </a:graphicData>
        </a:graphic>
      </p:graphicFrame>
      <p:graphicFrame>
        <p:nvGraphicFramePr>
          <p:cNvPr id="3" name="Object 0"/>
          <p:cNvGraphicFramePr>
            <a:graphicFrameLocks noChangeAspect="1"/>
          </p:cNvGraphicFramePr>
          <p:nvPr/>
        </p:nvGraphicFramePr>
        <p:xfrm>
          <a:off x="4500563" y="3429000"/>
          <a:ext cx="114300" cy="215900"/>
        </p:xfrm>
        <a:graphic>
          <a:graphicData uri="http://schemas.openxmlformats.org/presentationml/2006/ole">
            <p:oleObj spid="_x0000_s23552" name="Формула" r:id="rId6" imgW="114120" imgH="215640" progId="Equation.3">
              <p:embed/>
            </p:oleObj>
          </a:graphicData>
        </a:graphic>
      </p:graphicFrame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5292725" y="2636838"/>
          <a:ext cx="2089150" cy="388937"/>
        </p:xfrm>
        <a:graphic>
          <a:graphicData uri="http://schemas.openxmlformats.org/presentationml/2006/ole">
            <p:oleObj spid="_x0000_s23553" name="Формула" r:id="rId7" imgW="927000" imgH="177480" progId="Equation.3">
              <p:embed/>
            </p:oleObj>
          </a:graphicData>
        </a:graphic>
      </p:graphicFrame>
      <p:sp>
        <p:nvSpPr>
          <p:cNvPr id="4" name="Rectangle 0"/>
          <p:cNvSpPr>
            <a:spLocks noChangeArrowheads="1"/>
          </p:cNvSpPr>
          <p:nvPr/>
        </p:nvSpPr>
        <p:spPr bwMode="auto">
          <a:xfrm>
            <a:off x="395288" y="4076700"/>
            <a:ext cx="3311525" cy="239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69900" indent="-4699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ru-RU" sz="2600" b="1" baseline="0">
                <a:solidFill>
                  <a:srgbClr val="6600FF"/>
                </a:solidFill>
                <a:latin typeface="Verdana" pitchFamily="34" charset="0"/>
              </a:rPr>
              <a:t>Дано</a:t>
            </a:r>
            <a:r>
              <a:rPr lang="en-US" sz="2600" b="1" baseline="0">
                <a:solidFill>
                  <a:srgbClr val="6600FF"/>
                </a:solidFill>
                <a:latin typeface="Verdana" pitchFamily="34" charset="0"/>
              </a:rPr>
              <a:t>:   </a:t>
            </a:r>
            <a:r>
              <a:rPr lang="en-US" sz="2600" b="1" baseline="0">
                <a:latin typeface="Verdana" pitchFamily="34" charset="0"/>
              </a:rPr>
              <a:t>tg </a:t>
            </a:r>
            <a:r>
              <a:rPr lang="en-US" sz="2600" b="1" baseline="0">
                <a:latin typeface="Verdana" pitchFamily="34" charset="0"/>
                <a:sym typeface="Symbol" pitchFamily="18" charset="2"/>
              </a:rPr>
              <a:t></a:t>
            </a:r>
            <a:r>
              <a:rPr lang="en-US" sz="2600" b="1" baseline="0">
                <a:latin typeface="Verdana" pitchFamily="34" charset="0"/>
              </a:rPr>
              <a:t> = 13</a:t>
            </a:r>
          </a:p>
          <a:p>
            <a:pPr marL="469900" indent="-4699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US" sz="2600" b="1" baseline="0">
              <a:solidFill>
                <a:srgbClr val="6600FF"/>
              </a:solidFill>
              <a:latin typeface="Verdana" pitchFamily="34" charset="0"/>
            </a:endParaRPr>
          </a:p>
          <a:p>
            <a:pPr marL="469900" indent="-4699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ru-RU" sz="2600" b="1" baseline="0">
              <a:solidFill>
                <a:srgbClr val="6600FF"/>
              </a:solidFill>
              <a:latin typeface="Verdana" pitchFamily="34" charset="0"/>
            </a:endParaRPr>
          </a:p>
          <a:p>
            <a:pPr marL="469900" indent="-4699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ru-RU" sz="2600" b="1" baseline="0">
                <a:solidFill>
                  <a:srgbClr val="6600FF"/>
                </a:solidFill>
                <a:latin typeface="Verdana" pitchFamily="34" charset="0"/>
              </a:rPr>
              <a:t>Найти</a:t>
            </a:r>
            <a:r>
              <a:rPr lang="en-US" sz="2600" b="1" baseline="0">
                <a:solidFill>
                  <a:srgbClr val="6600FF"/>
                </a:solidFill>
                <a:latin typeface="Verdana" pitchFamily="34" charset="0"/>
              </a:rPr>
              <a:t>:</a:t>
            </a:r>
            <a:r>
              <a:rPr lang="ru-RU" sz="2600" b="1" baseline="0">
                <a:solidFill>
                  <a:srgbClr val="6600FF"/>
                </a:solidFill>
                <a:latin typeface="Verdana" pitchFamily="34" charset="0"/>
              </a:rPr>
              <a:t> </a:t>
            </a:r>
            <a:r>
              <a:rPr lang="en-US" sz="2600" b="1" baseline="0">
                <a:latin typeface="Verdana" pitchFamily="34" charset="0"/>
              </a:rPr>
              <a:t>ctg </a:t>
            </a:r>
            <a:r>
              <a:rPr lang="en-US" sz="2600" b="1" baseline="0">
                <a:latin typeface="Verdana" pitchFamily="34" charset="0"/>
                <a:sym typeface="Symbol" pitchFamily="18" charset="2"/>
              </a:rPr>
              <a:t></a:t>
            </a:r>
            <a:r>
              <a:rPr lang="en-US" sz="2600" b="1" baseline="0">
                <a:latin typeface="Verdana" pitchFamily="34" charset="0"/>
              </a:rPr>
              <a:t> </a:t>
            </a:r>
          </a:p>
          <a:p>
            <a:pPr marL="469900" indent="-4699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ru-RU" sz="2600" b="1" baseline="0">
              <a:latin typeface="Verdana" pitchFamily="34" charset="0"/>
            </a:endParaRPr>
          </a:p>
        </p:txBody>
      </p:sp>
      <p:sp>
        <p:nvSpPr>
          <p:cNvPr id="5" name="Line 2"/>
          <p:cNvSpPr>
            <a:spLocks noChangeShapeType="1"/>
          </p:cNvSpPr>
          <p:nvPr/>
        </p:nvSpPr>
        <p:spPr bwMode="auto">
          <a:xfrm>
            <a:off x="250825" y="3860800"/>
            <a:ext cx="8424863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140200" y="4149725"/>
            <a:ext cx="45624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aseline="0">
                <a:solidFill>
                  <a:srgbClr val="6600FF"/>
                </a:solidFill>
                <a:latin typeface="Verdana" pitchFamily="34" charset="0"/>
              </a:rPr>
              <a:t>Решение</a:t>
            </a:r>
            <a:r>
              <a:rPr lang="en-US" sz="2000" baseline="0">
                <a:solidFill>
                  <a:srgbClr val="6600FF"/>
                </a:solidFill>
                <a:latin typeface="Verdana" pitchFamily="34" charset="0"/>
              </a:rPr>
              <a:t>:</a:t>
            </a:r>
            <a:endParaRPr lang="ru-RU" sz="2000" baseline="0">
              <a:solidFill>
                <a:srgbClr val="6600FF"/>
              </a:solidFill>
              <a:latin typeface="Verdana" pitchFamily="34" charset="0"/>
            </a:endParaRPr>
          </a:p>
          <a:p>
            <a:r>
              <a:rPr lang="en-US" sz="2000" baseline="0">
                <a:solidFill>
                  <a:schemeClr val="tx2"/>
                </a:solidFill>
                <a:latin typeface="Verdana" pitchFamily="34" charset="0"/>
              </a:rPr>
              <a:t> tg </a:t>
            </a:r>
            <a:r>
              <a:rPr lang="en-US" sz="2000" baseline="0">
                <a:solidFill>
                  <a:schemeClr val="tx2"/>
                </a:solidFill>
                <a:latin typeface="Verdana" pitchFamily="34" charset="0"/>
                <a:sym typeface="Symbol" pitchFamily="18" charset="2"/>
              </a:rPr>
              <a:t></a:t>
            </a:r>
            <a:r>
              <a:rPr lang="ru-RU" sz="2000" baseline="0">
                <a:solidFill>
                  <a:schemeClr val="tx2"/>
                </a:solidFill>
                <a:latin typeface="Verdana" pitchFamily="34" charset="0"/>
                <a:sym typeface="Symbol" pitchFamily="18" charset="2"/>
              </a:rPr>
              <a:t> ·</a:t>
            </a:r>
            <a:r>
              <a:rPr lang="en-US" sz="2000" baseline="0">
                <a:solidFill>
                  <a:schemeClr val="tx2"/>
                </a:solidFill>
                <a:latin typeface="Verdana" pitchFamily="34" charset="0"/>
              </a:rPr>
              <a:t>ctg</a:t>
            </a:r>
            <a:r>
              <a:rPr lang="en-US" sz="2000" baseline="0">
                <a:solidFill>
                  <a:schemeClr val="tx2"/>
                </a:solidFill>
                <a:latin typeface="Verdana" pitchFamily="34" charset="0"/>
                <a:sym typeface="Symbol" pitchFamily="18" charset="2"/>
              </a:rPr>
              <a:t></a:t>
            </a:r>
            <a:r>
              <a:rPr lang="en-US" sz="2000" baseline="0">
                <a:solidFill>
                  <a:schemeClr val="tx2"/>
                </a:solidFill>
                <a:latin typeface="Verdana" pitchFamily="34" charset="0"/>
              </a:rPr>
              <a:t>=1</a:t>
            </a:r>
            <a:r>
              <a:rPr lang="ru-RU" sz="2000" baseline="0">
                <a:solidFill>
                  <a:schemeClr val="tx2"/>
                </a:solidFill>
                <a:latin typeface="Verdana" pitchFamily="34" charset="0"/>
              </a:rPr>
              <a:t>, следовательно</a:t>
            </a:r>
          </a:p>
          <a:p>
            <a:endParaRPr lang="ru-RU" sz="2000" baseline="0">
              <a:solidFill>
                <a:schemeClr val="tx2"/>
              </a:solidFill>
              <a:latin typeface="Verdana" pitchFamily="34" charset="0"/>
            </a:endParaRPr>
          </a:p>
          <a:p>
            <a:r>
              <a:rPr lang="ru-RU" sz="2000" baseline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sz="2000" baseline="0">
                <a:solidFill>
                  <a:schemeClr val="tx2"/>
                </a:solidFill>
                <a:latin typeface="Verdana" pitchFamily="34" charset="0"/>
              </a:rPr>
              <a:t>ctg </a:t>
            </a:r>
            <a:r>
              <a:rPr lang="en-US" sz="2000" baseline="0">
                <a:solidFill>
                  <a:schemeClr val="tx2"/>
                </a:solidFill>
                <a:latin typeface="Verdana" pitchFamily="34" charset="0"/>
                <a:sym typeface="Symbol" pitchFamily="18" charset="2"/>
              </a:rPr>
              <a:t>=</a:t>
            </a:r>
            <a:r>
              <a:rPr lang="ru-RU" sz="2000" baseline="0">
                <a:solidFill>
                  <a:schemeClr val="tx2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900113" y="476250"/>
            <a:ext cx="6119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>
                <a:latin typeface="Tahoma" pitchFamily="34" charset="0"/>
              </a:rPr>
              <a:t>ЗАДАЧА</a:t>
            </a:r>
          </a:p>
        </p:txBody>
      </p:sp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6804025" y="5445125"/>
          <a:ext cx="1441450" cy="792163"/>
        </p:xfrm>
        <a:graphic>
          <a:graphicData uri="http://schemas.openxmlformats.org/presentationml/2006/ole">
            <p:oleObj spid="_x0000_s23557" name="Формула" r:id="rId8" imgW="685800" imgH="393480" progId="Equation.3">
              <p:embed/>
            </p:oleObj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/>
        </p:nvGraphicFramePr>
        <p:xfrm>
          <a:off x="1763713" y="2276475"/>
          <a:ext cx="1871662" cy="865188"/>
        </p:xfrm>
        <a:graphic>
          <a:graphicData uri="http://schemas.openxmlformats.org/presentationml/2006/ole">
            <p:oleObj spid="_x0000_s23554" name="Формула" r:id="rId9" imgW="73656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autoUpdateAnimBg="0"/>
      <p:bldP spid="23555" grpId="0" autoUpdateAnimBg="0"/>
      <p:bldP spid="4" grpId="0" autoUpdateAnimBg="0"/>
      <p:bldP spid="6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Итог урока</a:t>
            </a:r>
            <a:r>
              <a:rPr lang="en-US"/>
              <a:t>:</a:t>
            </a:r>
            <a:endParaRPr lang="ru-RU"/>
          </a:p>
        </p:txBody>
      </p:sp>
      <p:sp>
        <p:nvSpPr>
          <p:cNvPr id="121859" name="Rectangle 3"/>
          <p:cNvSpPr>
            <a:spLocks noGrp="1" noChangeArrowheads="1"/>
          </p:cNvSpPr>
          <p:nvPr>
            <p:ph idx="1"/>
          </p:nvPr>
        </p:nvSpPr>
        <p:spPr>
          <a:xfrm>
            <a:off x="571500" y="1752600"/>
            <a:ext cx="8001000" cy="426720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sz="2400"/>
              <a:t>Чему равна радианная мера угла, градусная мера угла</a:t>
            </a:r>
            <a:r>
              <a:rPr lang="en-US" sz="2400"/>
              <a:t>?</a:t>
            </a:r>
            <a:endParaRPr lang="ru-RU" sz="2400"/>
          </a:p>
          <a:p>
            <a:pPr>
              <a:buFont typeface="Wingdings" pitchFamily="2" charset="2"/>
              <a:buChar char="ü"/>
            </a:pPr>
            <a:r>
              <a:rPr lang="ru-RU" sz="2400"/>
              <a:t>Какой угол называется углом в один радиан</a:t>
            </a:r>
            <a:r>
              <a:rPr lang="en-US" sz="2400"/>
              <a:t>?</a:t>
            </a:r>
            <a:endParaRPr lang="ru-RU" sz="2400"/>
          </a:p>
          <a:p>
            <a:pPr>
              <a:buFont typeface="Wingdings" pitchFamily="2" charset="2"/>
              <a:buChar char="ü"/>
            </a:pPr>
            <a:r>
              <a:rPr lang="ru-RU" sz="2400"/>
              <a:t>Что называют синусом, косинусом, тангенсом произвольного угла </a:t>
            </a:r>
            <a:r>
              <a:rPr lang="ru-RU" sz="2400" b="1">
                <a:sym typeface="Symbol" pitchFamily="18" charset="2"/>
              </a:rPr>
              <a:t></a:t>
            </a:r>
            <a:r>
              <a:rPr lang="en-US" sz="2400">
                <a:sym typeface="Symbol" pitchFamily="18" charset="2"/>
              </a:rPr>
              <a:t>?</a:t>
            </a:r>
          </a:p>
          <a:p>
            <a:pPr>
              <a:buFont typeface="Wingdings" pitchFamily="2" charset="2"/>
              <a:buChar char="ü"/>
            </a:pPr>
            <a:r>
              <a:rPr lang="ru-RU" sz="2400">
                <a:sym typeface="Symbol" pitchFamily="18" charset="2"/>
              </a:rPr>
              <a:t>Каким равенством определяется зависимость между синусом и косинусом одного и того же угла</a:t>
            </a:r>
            <a:r>
              <a:rPr lang="en-US" sz="2400">
                <a:sym typeface="Symbol" pitchFamily="18" charset="2"/>
              </a:rPr>
              <a:t>? </a:t>
            </a:r>
            <a:r>
              <a:rPr lang="ru-RU" sz="2400">
                <a:sym typeface="Symbol" pitchFamily="18" charset="2"/>
              </a:rPr>
              <a:t>Как называется это равенство</a:t>
            </a:r>
            <a:r>
              <a:rPr lang="en-US" sz="2400">
                <a:sym typeface="Symbol" pitchFamily="18" charset="2"/>
              </a:rPr>
              <a:t>?</a:t>
            </a:r>
          </a:p>
          <a:p>
            <a:pPr>
              <a:buFont typeface="Wingdings" pitchFamily="2" charset="2"/>
              <a:buChar char="ü"/>
            </a:pPr>
            <a:r>
              <a:rPr lang="ru-RU" sz="2400">
                <a:sym typeface="Symbol" pitchFamily="18" charset="2"/>
              </a:rPr>
              <a:t>Каким равенством определяется зависимость между</a:t>
            </a:r>
            <a:r>
              <a:rPr lang="en-US" sz="2400">
                <a:sym typeface="Symbol" pitchFamily="18" charset="2"/>
              </a:rPr>
              <a:t> </a:t>
            </a:r>
            <a:r>
              <a:rPr lang="ru-RU" sz="2400">
                <a:sym typeface="Symbol" pitchFamily="18" charset="2"/>
              </a:rPr>
              <a:t>тангенсом и котангенсом одного и того же угла</a:t>
            </a:r>
            <a:r>
              <a:rPr lang="en-US" sz="2400">
                <a:sym typeface="Symbol" pitchFamily="18" charset="2"/>
              </a:rPr>
              <a:t>? </a:t>
            </a:r>
            <a:endParaRPr lang="ru-RU" sz="2400"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11188" y="1844675"/>
            <a:ext cx="7772400" cy="4267200"/>
          </a:xfrm>
        </p:spPr>
        <p:txBody>
          <a:bodyPr/>
          <a:lstStyle/>
          <a:p>
            <a:pPr marL="495300" indent="-495300">
              <a:lnSpc>
                <a:spcPct val="80000"/>
              </a:lnSpc>
              <a:buFont typeface="Wingdings" pitchFamily="2" charset="2"/>
              <a:buNone/>
            </a:pPr>
            <a:r>
              <a:rPr lang="ru-RU" sz="2000">
                <a:solidFill>
                  <a:srgbClr val="339933"/>
                </a:solidFill>
              </a:rPr>
              <a:t>1вариант  </a:t>
            </a:r>
            <a:r>
              <a:rPr lang="ru-RU" sz="1800"/>
              <a:t>    1. Найдите радианную меру угла.     </a:t>
            </a:r>
            <a:r>
              <a:rPr lang="ru-RU" sz="2000">
                <a:solidFill>
                  <a:srgbClr val="339933"/>
                </a:solidFill>
              </a:rPr>
              <a:t>2 вариант</a:t>
            </a:r>
          </a:p>
          <a:p>
            <a:pPr marL="495300" indent="-495300">
              <a:lnSpc>
                <a:spcPct val="80000"/>
              </a:lnSpc>
              <a:buFont typeface="Wingdings" pitchFamily="2" charset="2"/>
              <a:buNone/>
            </a:pPr>
            <a:r>
              <a:rPr lang="ru-RU" sz="1800"/>
              <a:t>           40º                                                    150</a:t>
            </a:r>
            <a:r>
              <a:rPr lang="ru-RU" sz="1800" baseline="30000"/>
              <a:t>0</a:t>
            </a:r>
            <a:r>
              <a:rPr lang="ru-RU" sz="2000"/>
              <a:t> </a:t>
            </a:r>
          </a:p>
          <a:p>
            <a:pPr marL="495300" indent="-495300">
              <a:lnSpc>
                <a:spcPct val="80000"/>
              </a:lnSpc>
              <a:buFont typeface="Wingdings" pitchFamily="2" charset="2"/>
              <a:buNone/>
            </a:pPr>
            <a:r>
              <a:rPr lang="ru-RU" sz="1600">
                <a:solidFill>
                  <a:srgbClr val="6600FF"/>
                </a:solidFill>
              </a:rPr>
              <a:t>ответ</a:t>
            </a:r>
            <a:r>
              <a:rPr lang="en-US" sz="1600">
                <a:solidFill>
                  <a:srgbClr val="6600FF"/>
                </a:solidFill>
              </a:rPr>
              <a:t>:</a:t>
            </a:r>
            <a:r>
              <a:rPr lang="ru-RU" sz="1600">
                <a:solidFill>
                  <a:srgbClr val="6600FF"/>
                </a:solidFill>
              </a:rPr>
              <a:t>                                                              ответ</a:t>
            </a:r>
            <a:r>
              <a:rPr lang="en-US" sz="1600">
                <a:solidFill>
                  <a:srgbClr val="6600FF"/>
                </a:solidFill>
              </a:rPr>
              <a:t>:</a:t>
            </a:r>
            <a:r>
              <a:rPr lang="ru-RU" sz="1600">
                <a:solidFill>
                  <a:srgbClr val="6600FF"/>
                </a:solidFill>
              </a:rPr>
              <a:t> </a:t>
            </a:r>
          </a:p>
          <a:p>
            <a:pPr marL="495300" indent="-495300">
              <a:lnSpc>
                <a:spcPct val="80000"/>
              </a:lnSpc>
              <a:buFont typeface="Wingdings" pitchFamily="2" charset="2"/>
              <a:buNone/>
            </a:pPr>
            <a:endParaRPr lang="ru-RU" sz="1600">
              <a:solidFill>
                <a:srgbClr val="6600FF"/>
              </a:solidFill>
            </a:endParaRPr>
          </a:p>
          <a:p>
            <a:pPr marL="495300" indent="-49530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1600"/>
              <a:t>2</a:t>
            </a:r>
            <a:r>
              <a:rPr lang="ru-RU" sz="2000"/>
              <a:t>. </a:t>
            </a:r>
            <a:r>
              <a:rPr lang="ru-RU" sz="1600"/>
              <a:t>Найдите градусную меру угла</a:t>
            </a:r>
          </a:p>
          <a:p>
            <a:pPr marL="495300" indent="-495300">
              <a:lnSpc>
                <a:spcPct val="80000"/>
              </a:lnSpc>
              <a:buFont typeface="Wingdings" pitchFamily="2" charset="2"/>
              <a:buNone/>
            </a:pPr>
            <a:endParaRPr lang="ru-RU" sz="1600"/>
          </a:p>
          <a:p>
            <a:pPr marL="495300" indent="-495300">
              <a:lnSpc>
                <a:spcPct val="80000"/>
              </a:lnSpc>
              <a:buFont typeface="Wingdings" pitchFamily="2" charset="2"/>
              <a:buNone/>
            </a:pPr>
            <a:r>
              <a:rPr lang="ru-RU" sz="1600"/>
              <a:t> </a:t>
            </a:r>
            <a:endParaRPr lang="en-US" sz="1600"/>
          </a:p>
          <a:p>
            <a:pPr marL="495300" indent="-495300">
              <a:lnSpc>
                <a:spcPct val="80000"/>
              </a:lnSpc>
              <a:buFont typeface="Wingdings" pitchFamily="2" charset="2"/>
              <a:buNone/>
            </a:pPr>
            <a:endParaRPr lang="en-US" sz="1600">
              <a:solidFill>
                <a:srgbClr val="6600FF"/>
              </a:solidFill>
            </a:endParaRPr>
          </a:p>
          <a:p>
            <a:pPr marL="495300" indent="-495300">
              <a:lnSpc>
                <a:spcPct val="80000"/>
              </a:lnSpc>
              <a:buFont typeface="Wingdings" pitchFamily="2" charset="2"/>
              <a:buNone/>
            </a:pPr>
            <a:r>
              <a:rPr lang="ru-RU" sz="1600">
                <a:solidFill>
                  <a:srgbClr val="6600FF"/>
                </a:solidFill>
              </a:rPr>
              <a:t>ответ</a:t>
            </a:r>
            <a:r>
              <a:rPr lang="en-US" sz="1600">
                <a:solidFill>
                  <a:srgbClr val="6600FF"/>
                </a:solidFill>
              </a:rPr>
              <a:t>:</a:t>
            </a:r>
            <a:r>
              <a:rPr lang="ru-RU" sz="1600">
                <a:solidFill>
                  <a:schemeClr val="accent2"/>
                </a:solidFill>
              </a:rPr>
              <a:t> </a:t>
            </a:r>
            <a:r>
              <a:rPr lang="ru-RU" sz="1600" baseline="30000">
                <a:solidFill>
                  <a:schemeClr val="accent2"/>
                </a:solidFill>
              </a:rPr>
              <a:t>                                                                                      </a:t>
            </a:r>
            <a:r>
              <a:rPr lang="ru-RU" sz="1600">
                <a:solidFill>
                  <a:srgbClr val="6600FF"/>
                </a:solidFill>
              </a:rPr>
              <a:t>ответ</a:t>
            </a:r>
            <a:r>
              <a:rPr lang="en-US" sz="1600">
                <a:solidFill>
                  <a:srgbClr val="6600FF"/>
                </a:solidFill>
              </a:rPr>
              <a:t>:</a:t>
            </a:r>
            <a:r>
              <a:rPr lang="ru-RU" sz="1600">
                <a:solidFill>
                  <a:srgbClr val="6600FF"/>
                </a:solidFill>
              </a:rPr>
              <a:t> </a:t>
            </a:r>
          </a:p>
          <a:p>
            <a:pPr marL="495300" indent="-495300">
              <a:lnSpc>
                <a:spcPct val="80000"/>
              </a:lnSpc>
              <a:buFont typeface="Wingdings" pitchFamily="2" charset="2"/>
              <a:buNone/>
            </a:pPr>
            <a:r>
              <a:rPr lang="ru-RU" sz="1600"/>
              <a:t>3.найдите координаты точки, полученной поворотом т(1,0) единичной окружности на угол</a:t>
            </a:r>
          </a:p>
          <a:p>
            <a:pPr marL="495300" indent="-495300">
              <a:lnSpc>
                <a:spcPct val="80000"/>
              </a:lnSpc>
              <a:buFont typeface="Wingdings" pitchFamily="2" charset="2"/>
              <a:buNone/>
            </a:pPr>
            <a:endParaRPr lang="ru-RU" sz="1600"/>
          </a:p>
          <a:p>
            <a:pPr marL="495300" indent="-495300">
              <a:lnSpc>
                <a:spcPct val="80000"/>
              </a:lnSpc>
              <a:buFont typeface="Wingdings" pitchFamily="2" charset="2"/>
              <a:buNone/>
            </a:pPr>
            <a:endParaRPr lang="ru-RU" sz="1600"/>
          </a:p>
          <a:p>
            <a:pPr marL="495300" indent="-495300">
              <a:lnSpc>
                <a:spcPct val="80000"/>
              </a:lnSpc>
              <a:buFont typeface="Wingdings" pitchFamily="2" charset="2"/>
              <a:buNone/>
            </a:pPr>
            <a:endParaRPr lang="ru-RU" sz="1600"/>
          </a:p>
          <a:p>
            <a:pPr marL="495300" indent="-495300">
              <a:lnSpc>
                <a:spcPct val="80000"/>
              </a:lnSpc>
              <a:buFont typeface="Wingdings" pitchFamily="2" charset="2"/>
              <a:buNone/>
            </a:pPr>
            <a:r>
              <a:rPr lang="ru-RU" sz="1600"/>
              <a:t>                                                                      </a:t>
            </a:r>
          </a:p>
          <a:p>
            <a:pPr marL="495300" indent="-495300">
              <a:lnSpc>
                <a:spcPct val="80000"/>
              </a:lnSpc>
              <a:buFont typeface="Wingdings" pitchFamily="2" charset="2"/>
              <a:buNone/>
            </a:pPr>
            <a:r>
              <a:rPr lang="ru-RU" sz="1600"/>
              <a:t> </a:t>
            </a:r>
            <a:r>
              <a:rPr lang="ru-RU" sz="1600">
                <a:solidFill>
                  <a:srgbClr val="6600FF"/>
                </a:solidFill>
              </a:rPr>
              <a:t>ответ</a:t>
            </a:r>
            <a:r>
              <a:rPr lang="en-US" sz="1600">
                <a:solidFill>
                  <a:srgbClr val="6600FF"/>
                </a:solidFill>
              </a:rPr>
              <a:t>:</a:t>
            </a:r>
            <a:r>
              <a:rPr lang="en-US" sz="1600">
                <a:solidFill>
                  <a:schemeClr val="accent2"/>
                </a:solidFill>
              </a:rPr>
              <a:t>                                                             </a:t>
            </a:r>
            <a:r>
              <a:rPr lang="ru-RU" sz="1600">
                <a:solidFill>
                  <a:srgbClr val="6600FF"/>
                </a:solidFill>
              </a:rPr>
              <a:t>ответ</a:t>
            </a:r>
            <a:r>
              <a:rPr lang="en-US" sz="1600">
                <a:solidFill>
                  <a:srgbClr val="6600FF"/>
                </a:solidFill>
              </a:rPr>
              <a:t>:</a:t>
            </a:r>
            <a:endParaRPr lang="ru-RU" sz="1600">
              <a:solidFill>
                <a:schemeClr val="accent2"/>
              </a:solidFill>
            </a:endParaRPr>
          </a:p>
        </p:txBody>
      </p:sp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/>
              <a:t>Математический диктант.</a:t>
            </a:r>
            <a:br>
              <a:rPr lang="ru-RU" sz="2400"/>
            </a:br>
            <a:endParaRPr lang="ru-RU" sz="2400"/>
          </a:p>
        </p:txBody>
      </p:sp>
      <p:graphicFrame>
        <p:nvGraphicFramePr>
          <p:cNvPr id="129028" name="Object 4"/>
          <p:cNvGraphicFramePr>
            <a:graphicFrameLocks noChangeAspect="1"/>
          </p:cNvGraphicFramePr>
          <p:nvPr>
            <p:ph sz="half" idx="1"/>
          </p:nvPr>
        </p:nvGraphicFramePr>
        <p:xfrm>
          <a:off x="1138238" y="2924175"/>
          <a:ext cx="285750" cy="682625"/>
        </p:xfrm>
        <a:graphic>
          <a:graphicData uri="http://schemas.openxmlformats.org/presentationml/2006/ole">
            <p:oleObj spid="_x0000_s129028" name="Формула" r:id="rId3" imgW="164880" imgH="393480" progId="Equation.3">
              <p:embed/>
            </p:oleObj>
          </a:graphicData>
        </a:graphic>
      </p:graphicFrame>
      <p:graphicFrame>
        <p:nvGraphicFramePr>
          <p:cNvPr id="129029" name="Object 5"/>
          <p:cNvGraphicFramePr>
            <a:graphicFrameLocks noChangeAspect="1"/>
          </p:cNvGraphicFramePr>
          <p:nvPr/>
        </p:nvGraphicFramePr>
        <p:xfrm>
          <a:off x="6659563" y="3068638"/>
          <a:ext cx="420687" cy="685800"/>
        </p:xfrm>
        <a:graphic>
          <a:graphicData uri="http://schemas.openxmlformats.org/presentationml/2006/ole">
            <p:oleObj spid="_x0000_s129029" name="Формула" r:id="rId4" imgW="241200" imgH="393480" progId="Equation.3">
              <p:embed/>
            </p:oleObj>
          </a:graphicData>
        </a:graphic>
      </p:graphicFrame>
      <p:graphicFrame>
        <p:nvGraphicFramePr>
          <p:cNvPr id="129031" name="Object 7"/>
          <p:cNvGraphicFramePr>
            <a:graphicFrameLocks noChangeAspect="1"/>
          </p:cNvGraphicFramePr>
          <p:nvPr/>
        </p:nvGraphicFramePr>
        <p:xfrm>
          <a:off x="7019925" y="2349500"/>
          <a:ext cx="373063" cy="609600"/>
        </p:xfrm>
        <a:graphic>
          <a:graphicData uri="http://schemas.openxmlformats.org/presentationml/2006/ole">
            <p:oleObj spid="_x0000_s129031" name="Формула" r:id="rId5" imgW="241200" imgH="393480" progId="Equation.3">
              <p:embed/>
            </p:oleObj>
          </a:graphicData>
        </a:graphic>
      </p:graphicFrame>
      <p:graphicFrame>
        <p:nvGraphicFramePr>
          <p:cNvPr id="129032" name="Object 8"/>
          <p:cNvGraphicFramePr>
            <a:graphicFrameLocks noChangeAspect="1"/>
          </p:cNvGraphicFramePr>
          <p:nvPr/>
        </p:nvGraphicFramePr>
        <p:xfrm>
          <a:off x="900113" y="4724400"/>
          <a:ext cx="2133600" cy="703263"/>
        </p:xfrm>
        <a:graphic>
          <a:graphicData uri="http://schemas.openxmlformats.org/presentationml/2006/ole">
            <p:oleObj spid="_x0000_s129032" name="Формула" r:id="rId6" imgW="1193760" imgH="393480" progId="Equation.3">
              <p:embed/>
            </p:oleObj>
          </a:graphicData>
        </a:graphic>
      </p:graphicFrame>
      <p:graphicFrame>
        <p:nvGraphicFramePr>
          <p:cNvPr id="129033" name="Object 9"/>
          <p:cNvGraphicFramePr>
            <a:graphicFrameLocks noChangeAspect="1"/>
          </p:cNvGraphicFramePr>
          <p:nvPr/>
        </p:nvGraphicFramePr>
        <p:xfrm>
          <a:off x="5724525" y="4868863"/>
          <a:ext cx="2057400" cy="692150"/>
        </p:xfrm>
        <a:graphic>
          <a:graphicData uri="http://schemas.openxmlformats.org/presentationml/2006/ole">
            <p:oleObj spid="_x0000_s129033" name="Формула" r:id="rId7" imgW="1168200" imgH="393480" progId="Equation.3">
              <p:embed/>
            </p:oleObj>
          </a:graphicData>
        </a:graphic>
      </p:graphicFrame>
      <p:sp>
        <p:nvSpPr>
          <p:cNvPr id="133122" name="Rectangle 1026"/>
          <p:cNvSpPr>
            <a:spLocks noChangeArrowheads="1"/>
          </p:cNvSpPr>
          <p:nvPr/>
        </p:nvSpPr>
        <p:spPr bwMode="auto">
          <a:xfrm>
            <a:off x="1619250" y="5516563"/>
            <a:ext cx="2155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(0</a:t>
            </a:r>
            <a:r>
              <a:rPr lang="ru-RU">
                <a:solidFill>
                  <a:schemeClr val="accent2"/>
                </a:solidFill>
              </a:rPr>
              <a:t>;1), (-1;0),(-1;0), (1,0)</a:t>
            </a:r>
          </a:p>
        </p:txBody>
      </p:sp>
      <p:sp>
        <p:nvSpPr>
          <p:cNvPr id="133123" name="Rectangle 1027"/>
          <p:cNvSpPr>
            <a:spLocks noChangeArrowheads="1"/>
          </p:cNvSpPr>
          <p:nvPr/>
        </p:nvSpPr>
        <p:spPr bwMode="auto">
          <a:xfrm>
            <a:off x="6516688" y="5589588"/>
            <a:ext cx="2298700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>
                <a:solidFill>
                  <a:schemeClr val="accent2"/>
                </a:solidFill>
              </a:rPr>
              <a:t>(-1</a:t>
            </a:r>
            <a:r>
              <a:rPr lang="ru-RU">
                <a:solidFill>
                  <a:schemeClr val="accent2"/>
                </a:solidFill>
              </a:rPr>
              <a:t>;0), (0;-1), (0;-1),(0;-1)</a:t>
            </a:r>
          </a:p>
        </p:txBody>
      </p:sp>
      <p:sp>
        <p:nvSpPr>
          <p:cNvPr id="133124" name="Text Box 1028"/>
          <p:cNvSpPr txBox="1">
            <a:spLocks noChangeArrowheads="1"/>
          </p:cNvSpPr>
          <p:nvPr/>
        </p:nvSpPr>
        <p:spPr bwMode="auto">
          <a:xfrm>
            <a:off x="1835150" y="3860800"/>
            <a:ext cx="54006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30</a:t>
            </a:r>
            <a:r>
              <a:rPr lang="en-US" b="1">
                <a:cs typeface="Times New Roman" pitchFamily="18" charset="0"/>
              </a:rPr>
              <a:t>°  					135°</a:t>
            </a:r>
          </a:p>
        </p:txBody>
      </p:sp>
      <p:graphicFrame>
        <p:nvGraphicFramePr>
          <p:cNvPr id="133127" name="Object 1031"/>
          <p:cNvGraphicFramePr>
            <a:graphicFrameLocks noChangeAspect="1"/>
          </p:cNvGraphicFramePr>
          <p:nvPr>
            <p:ph sz="half" idx="2"/>
          </p:nvPr>
        </p:nvGraphicFramePr>
        <p:xfrm>
          <a:off x="1524000" y="2514600"/>
          <a:ext cx="419100" cy="649288"/>
        </p:xfrm>
        <a:graphic>
          <a:graphicData uri="http://schemas.openxmlformats.org/presentationml/2006/ole">
            <p:oleObj spid="_x0000_s133127" name="Формула" r:id="rId8" imgW="25380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9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9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90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90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902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902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9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29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29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29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29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3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3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3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7" grpId="0" build="p" autoUpdateAnimBg="0"/>
      <p:bldP spid="133122" grpId="0" autoUpdateAnimBg="0"/>
      <p:bldP spid="133123" grpId="0" autoUpdateAnimBg="0"/>
      <p:bldP spid="133124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>
                <a:solidFill>
                  <a:srgbClr val="339933"/>
                </a:solidFill>
              </a:rPr>
              <a:t>1</a:t>
            </a:r>
            <a:r>
              <a:rPr lang="ru-RU" sz="2800">
                <a:solidFill>
                  <a:srgbClr val="339933"/>
                </a:solidFill>
              </a:rPr>
              <a:t>вариант.     </a:t>
            </a:r>
            <a:r>
              <a:rPr lang="ru-RU" sz="2800"/>
              <a:t> 4.вычислите</a:t>
            </a:r>
            <a:r>
              <a:rPr lang="en-US" sz="2800"/>
              <a:t>:</a:t>
            </a:r>
            <a:r>
              <a:rPr lang="ru-RU" sz="2800"/>
              <a:t>     </a:t>
            </a:r>
            <a:r>
              <a:rPr lang="ru-RU" sz="2800">
                <a:solidFill>
                  <a:srgbClr val="339933"/>
                </a:solidFill>
              </a:rPr>
              <a:t>2 вариант.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>
              <a:lnSpc>
                <a:spcPct val="90000"/>
              </a:lnSpc>
              <a:buFont typeface="Wingdings" pitchFamily="2" charset="2"/>
              <a:buNone/>
            </a:pPr>
            <a:r>
              <a:rPr lang="en-US" sz="2000"/>
              <a:t>1) </a:t>
            </a:r>
            <a:r>
              <a:rPr lang="en-US" sz="2000">
                <a:solidFill>
                  <a:srgbClr val="6600FF"/>
                </a:solidFill>
              </a:rPr>
              <a:t>cos0</a:t>
            </a:r>
            <a:r>
              <a:rPr lang="en-US" sz="2000" baseline="30000">
                <a:solidFill>
                  <a:srgbClr val="6600FF"/>
                </a:solidFill>
              </a:rPr>
              <a:t>0</a:t>
            </a:r>
            <a:r>
              <a:rPr lang="en-US" sz="2000">
                <a:solidFill>
                  <a:srgbClr val="6600FF"/>
                </a:solidFill>
              </a:rPr>
              <a:t>+3sin 90</a:t>
            </a:r>
            <a:r>
              <a:rPr lang="en-US" sz="2000" baseline="30000">
                <a:solidFill>
                  <a:srgbClr val="6600FF"/>
                </a:solidFill>
              </a:rPr>
              <a:t>0</a:t>
            </a:r>
            <a:r>
              <a:rPr lang="en-US" sz="2000">
                <a:solidFill>
                  <a:srgbClr val="6600FF"/>
                </a:solidFill>
              </a:rPr>
              <a:t>=                     </a:t>
            </a:r>
            <a:r>
              <a:rPr lang="en-US" sz="2000"/>
              <a:t>1)</a:t>
            </a:r>
            <a:r>
              <a:rPr lang="ru-RU" sz="2000">
                <a:solidFill>
                  <a:srgbClr val="6600FF"/>
                </a:solidFill>
              </a:rPr>
              <a:t> </a:t>
            </a:r>
            <a:r>
              <a:rPr lang="en-US" sz="2000">
                <a:solidFill>
                  <a:srgbClr val="6600FF"/>
                </a:solidFill>
              </a:rPr>
              <a:t>cos180</a:t>
            </a:r>
            <a:r>
              <a:rPr lang="en-US" sz="2000" baseline="30000">
                <a:solidFill>
                  <a:srgbClr val="6600FF"/>
                </a:solidFill>
              </a:rPr>
              <a:t>0</a:t>
            </a:r>
            <a:r>
              <a:rPr lang="en-US" sz="2000">
                <a:solidFill>
                  <a:srgbClr val="6600FF"/>
                </a:solidFill>
              </a:rPr>
              <a:t>+5sin90</a:t>
            </a:r>
            <a:r>
              <a:rPr lang="en-US" sz="2000" baseline="30000">
                <a:solidFill>
                  <a:srgbClr val="6600FF"/>
                </a:solidFill>
              </a:rPr>
              <a:t>0</a:t>
            </a:r>
            <a:r>
              <a:rPr lang="en-US" sz="2000">
                <a:solidFill>
                  <a:srgbClr val="6600FF"/>
                </a:solidFill>
              </a:rPr>
              <a:t>=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None/>
            </a:pPr>
            <a:r>
              <a:rPr lang="en-US" sz="2000"/>
              <a:t>=1+3·1=1                                      =-1+5·1=5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None/>
            </a:pPr>
            <a:r>
              <a:rPr lang="en-US" sz="2000"/>
              <a:t>2)</a:t>
            </a:r>
            <a:r>
              <a:rPr lang="ru-RU" sz="2000"/>
              <a:t> </a:t>
            </a:r>
            <a:r>
              <a:rPr lang="en-US" sz="2000">
                <a:solidFill>
                  <a:srgbClr val="6600FF"/>
                </a:solidFill>
              </a:rPr>
              <a:t>sin 270</a:t>
            </a:r>
            <a:r>
              <a:rPr lang="en-US" sz="2000" baseline="30000">
                <a:solidFill>
                  <a:srgbClr val="6600FF"/>
                </a:solidFill>
              </a:rPr>
              <a:t>0</a:t>
            </a:r>
            <a:r>
              <a:rPr lang="en-US" sz="2000">
                <a:solidFill>
                  <a:srgbClr val="6600FF"/>
                </a:solidFill>
              </a:rPr>
              <a:t>-2cos 180</a:t>
            </a:r>
            <a:r>
              <a:rPr lang="en-US" sz="2000" baseline="30000">
                <a:solidFill>
                  <a:srgbClr val="6600FF"/>
                </a:solidFill>
              </a:rPr>
              <a:t>0</a:t>
            </a:r>
            <a:r>
              <a:rPr lang="en-US" sz="2000">
                <a:solidFill>
                  <a:srgbClr val="6600FF"/>
                </a:solidFill>
              </a:rPr>
              <a:t>=               </a:t>
            </a:r>
            <a:r>
              <a:rPr lang="en-US" sz="2000"/>
              <a:t>2)</a:t>
            </a:r>
            <a:r>
              <a:rPr lang="en-US" sz="2000">
                <a:solidFill>
                  <a:srgbClr val="6600FF"/>
                </a:solidFill>
              </a:rPr>
              <a:t> sin180</a:t>
            </a:r>
            <a:r>
              <a:rPr lang="en-US" sz="2000" baseline="30000">
                <a:solidFill>
                  <a:srgbClr val="6600FF"/>
                </a:solidFill>
              </a:rPr>
              <a:t>0</a:t>
            </a:r>
            <a:r>
              <a:rPr lang="en-US" sz="2000">
                <a:solidFill>
                  <a:srgbClr val="6600FF"/>
                </a:solidFill>
              </a:rPr>
              <a:t>-3cos0</a:t>
            </a:r>
            <a:r>
              <a:rPr lang="en-US" sz="2000" baseline="30000">
                <a:solidFill>
                  <a:srgbClr val="6600FF"/>
                </a:solidFill>
              </a:rPr>
              <a:t>0</a:t>
            </a:r>
            <a:r>
              <a:rPr lang="en-US" sz="2000">
                <a:solidFill>
                  <a:srgbClr val="6600FF"/>
                </a:solidFill>
              </a:rPr>
              <a:t>=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None/>
            </a:pPr>
            <a:r>
              <a:rPr lang="en-US" sz="2000"/>
              <a:t>=-1+2=1                                        =0-3=-3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None/>
            </a:pPr>
            <a:r>
              <a:rPr lang="en-US" sz="2000"/>
              <a:t>3)</a:t>
            </a:r>
            <a:r>
              <a:rPr lang="ru-RU" sz="2000"/>
              <a:t> </a:t>
            </a:r>
            <a:r>
              <a:rPr lang="en-US" sz="2000">
                <a:solidFill>
                  <a:srgbClr val="6600FF"/>
                </a:solidFill>
              </a:rPr>
              <a:t>1+ctg270</a:t>
            </a:r>
            <a:r>
              <a:rPr lang="en-US" sz="2000" baseline="30000">
                <a:solidFill>
                  <a:srgbClr val="6600FF"/>
                </a:solidFill>
              </a:rPr>
              <a:t>0</a:t>
            </a:r>
            <a:r>
              <a:rPr lang="en-US" sz="2000">
                <a:solidFill>
                  <a:srgbClr val="6600FF"/>
                </a:solidFill>
              </a:rPr>
              <a:t>-5tg360</a:t>
            </a:r>
            <a:r>
              <a:rPr lang="en-US" sz="2000" baseline="30000">
                <a:solidFill>
                  <a:srgbClr val="6600FF"/>
                </a:solidFill>
              </a:rPr>
              <a:t>0</a:t>
            </a:r>
            <a:r>
              <a:rPr lang="en-US" sz="2000">
                <a:solidFill>
                  <a:srgbClr val="6600FF"/>
                </a:solidFill>
              </a:rPr>
              <a:t>=               </a:t>
            </a:r>
            <a:r>
              <a:rPr lang="en-US" sz="2000"/>
              <a:t>3)</a:t>
            </a:r>
            <a:r>
              <a:rPr lang="ru-RU" sz="2000">
                <a:solidFill>
                  <a:srgbClr val="6600FF"/>
                </a:solidFill>
              </a:rPr>
              <a:t> </a:t>
            </a:r>
            <a:r>
              <a:rPr lang="en-US" sz="2000">
                <a:solidFill>
                  <a:srgbClr val="6600FF"/>
                </a:solidFill>
              </a:rPr>
              <a:t>sin60</a:t>
            </a:r>
            <a:r>
              <a:rPr lang="en-US" sz="2000" baseline="30000">
                <a:solidFill>
                  <a:srgbClr val="6600FF"/>
                </a:solidFill>
              </a:rPr>
              <a:t>0</a:t>
            </a:r>
            <a:r>
              <a:rPr lang="en-US" sz="2000">
                <a:solidFill>
                  <a:srgbClr val="6600FF"/>
                </a:solidFill>
              </a:rPr>
              <a:t>+cos30</a:t>
            </a:r>
            <a:r>
              <a:rPr lang="en-US" sz="2000" baseline="30000">
                <a:solidFill>
                  <a:srgbClr val="6600FF"/>
                </a:solidFill>
              </a:rPr>
              <a:t>0</a:t>
            </a:r>
            <a:r>
              <a:rPr lang="en-US" sz="2000">
                <a:solidFill>
                  <a:srgbClr val="6600FF"/>
                </a:solidFill>
              </a:rPr>
              <a:t>=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None/>
            </a:pPr>
            <a:endParaRPr lang="ru-RU" sz="2000">
              <a:solidFill>
                <a:srgbClr val="6600FF"/>
              </a:solidFill>
            </a:endParaRPr>
          </a:p>
          <a:p>
            <a:pPr marL="571500" indent="-571500">
              <a:lnSpc>
                <a:spcPct val="90000"/>
              </a:lnSpc>
              <a:buFont typeface="Wingdings" pitchFamily="2" charset="2"/>
              <a:buNone/>
            </a:pPr>
            <a:endParaRPr lang="en-US" sz="2000"/>
          </a:p>
          <a:p>
            <a:pPr marL="571500" indent="-571500">
              <a:lnSpc>
                <a:spcPct val="90000"/>
              </a:lnSpc>
              <a:buFont typeface="Wingdings" pitchFamily="2" charset="2"/>
              <a:buNone/>
            </a:pPr>
            <a:r>
              <a:rPr lang="en-US" sz="2000"/>
              <a:t>=1+0+0=1</a:t>
            </a:r>
            <a:r>
              <a:rPr lang="en-US" sz="2000">
                <a:solidFill>
                  <a:srgbClr val="6600FF"/>
                </a:solidFill>
              </a:rPr>
              <a:t>                                  </a:t>
            </a:r>
            <a:endParaRPr lang="en-US" sz="2000"/>
          </a:p>
          <a:p>
            <a:pPr marL="571500" indent="-571500">
              <a:lnSpc>
                <a:spcPct val="90000"/>
              </a:lnSpc>
              <a:buFont typeface="Wingdings" pitchFamily="2" charset="2"/>
              <a:buNone/>
            </a:pPr>
            <a:r>
              <a:rPr lang="en-US" sz="2000"/>
              <a:t> 4) </a:t>
            </a:r>
            <a:r>
              <a:rPr lang="en-US" sz="2000">
                <a:solidFill>
                  <a:srgbClr val="6600FF"/>
                </a:solidFill>
              </a:rPr>
              <a:t>sin30</a:t>
            </a:r>
            <a:r>
              <a:rPr lang="en-US" sz="2000" baseline="30000">
                <a:solidFill>
                  <a:srgbClr val="6600FF"/>
                </a:solidFill>
              </a:rPr>
              <a:t>0</a:t>
            </a:r>
            <a:r>
              <a:rPr lang="en-US" sz="2000">
                <a:solidFill>
                  <a:srgbClr val="6600FF"/>
                </a:solidFill>
              </a:rPr>
              <a:t>+cos60</a:t>
            </a:r>
            <a:r>
              <a:rPr lang="en-US" sz="2000" baseline="30000">
                <a:solidFill>
                  <a:srgbClr val="6600FF"/>
                </a:solidFill>
              </a:rPr>
              <a:t>0</a:t>
            </a:r>
            <a:r>
              <a:rPr lang="en-US" sz="2000">
                <a:solidFill>
                  <a:srgbClr val="6600FF"/>
                </a:solidFill>
              </a:rPr>
              <a:t>=                      </a:t>
            </a:r>
            <a:r>
              <a:rPr lang="en-US" sz="2000"/>
              <a:t>4)</a:t>
            </a:r>
            <a:r>
              <a:rPr lang="en-US" sz="2000">
                <a:solidFill>
                  <a:srgbClr val="6600FF"/>
                </a:solidFill>
              </a:rPr>
              <a:t>tg360</a:t>
            </a:r>
            <a:r>
              <a:rPr lang="en-US" sz="2000" baseline="30000">
                <a:solidFill>
                  <a:srgbClr val="6600FF"/>
                </a:solidFill>
              </a:rPr>
              <a:t>0</a:t>
            </a:r>
            <a:r>
              <a:rPr lang="en-US" sz="2000">
                <a:solidFill>
                  <a:srgbClr val="6600FF"/>
                </a:solidFill>
              </a:rPr>
              <a:t>-2ctg270</a:t>
            </a:r>
            <a:r>
              <a:rPr lang="en-US" sz="2000" baseline="30000">
                <a:solidFill>
                  <a:srgbClr val="6600FF"/>
                </a:solidFill>
              </a:rPr>
              <a:t>0</a:t>
            </a:r>
            <a:r>
              <a:rPr lang="en-US" sz="2000">
                <a:solidFill>
                  <a:srgbClr val="6600FF"/>
                </a:solidFill>
              </a:rPr>
              <a:t>+3=</a:t>
            </a:r>
            <a:endParaRPr lang="ru-RU" sz="2000">
              <a:solidFill>
                <a:srgbClr val="6600FF"/>
              </a:solidFill>
            </a:endParaRPr>
          </a:p>
          <a:p>
            <a:pPr marL="571500" indent="-571500">
              <a:lnSpc>
                <a:spcPct val="90000"/>
              </a:lnSpc>
              <a:buFont typeface="Wingdings" pitchFamily="2" charset="2"/>
              <a:buNone/>
            </a:pPr>
            <a:endParaRPr lang="en-US" sz="2000">
              <a:solidFill>
                <a:srgbClr val="6600FF"/>
              </a:solidFill>
            </a:endParaRPr>
          </a:p>
          <a:p>
            <a:pPr marL="571500" indent="-571500">
              <a:lnSpc>
                <a:spcPct val="90000"/>
              </a:lnSpc>
              <a:buFont typeface="Wingdings" pitchFamily="2" charset="2"/>
              <a:buNone/>
            </a:pPr>
            <a:endParaRPr lang="en-US" sz="2000">
              <a:solidFill>
                <a:srgbClr val="6600FF"/>
              </a:solidFill>
            </a:endParaRPr>
          </a:p>
          <a:p>
            <a:pPr marL="571500" indent="-571500">
              <a:lnSpc>
                <a:spcPct val="90000"/>
              </a:lnSpc>
              <a:buFont typeface="Wingdings" pitchFamily="2" charset="2"/>
              <a:buNone/>
            </a:pPr>
            <a:r>
              <a:rPr lang="ru-RU" sz="2000">
                <a:solidFill>
                  <a:srgbClr val="6600FF"/>
                </a:solidFill>
              </a:rPr>
              <a:t>                                                       </a:t>
            </a:r>
            <a:r>
              <a:rPr lang="en-US" sz="2000"/>
              <a:t>=0- 0+3=3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None/>
            </a:pPr>
            <a:r>
              <a:rPr lang="en-US" sz="2000"/>
              <a:t> 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None/>
            </a:pPr>
            <a:r>
              <a:rPr lang="en-US" sz="2000"/>
              <a:t>    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None/>
            </a:pPr>
            <a:endParaRPr lang="en-US" sz="2000"/>
          </a:p>
          <a:p>
            <a:pPr marL="571500" indent="-571500">
              <a:lnSpc>
                <a:spcPct val="90000"/>
              </a:lnSpc>
              <a:buFont typeface="Wingdings" pitchFamily="2" charset="2"/>
              <a:buNone/>
            </a:pPr>
            <a:endParaRPr lang="en-US" sz="2000"/>
          </a:p>
          <a:p>
            <a:pPr marL="571500" indent="-571500">
              <a:lnSpc>
                <a:spcPct val="90000"/>
              </a:lnSpc>
              <a:buFont typeface="Wingdings" pitchFamily="2" charset="2"/>
              <a:buNone/>
            </a:pPr>
            <a:endParaRPr lang="en-US" sz="2000"/>
          </a:p>
          <a:p>
            <a:pPr marL="571500" indent="-571500">
              <a:lnSpc>
                <a:spcPct val="90000"/>
              </a:lnSpc>
              <a:buFont typeface="Wingdings" pitchFamily="2" charset="2"/>
              <a:buNone/>
            </a:pPr>
            <a:endParaRPr lang="en-US" sz="2000"/>
          </a:p>
          <a:p>
            <a:pPr marL="571500" indent="-571500">
              <a:lnSpc>
                <a:spcPct val="90000"/>
              </a:lnSpc>
              <a:buFont typeface="Wingdings" pitchFamily="2" charset="2"/>
              <a:buNone/>
            </a:pPr>
            <a:r>
              <a:rPr lang="en-US" sz="2000"/>
              <a:t>   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None/>
            </a:pPr>
            <a:endParaRPr lang="en-US" sz="2000"/>
          </a:p>
          <a:p>
            <a:pPr marL="571500" indent="-571500">
              <a:lnSpc>
                <a:spcPct val="90000"/>
              </a:lnSpc>
              <a:buFont typeface="Wingdings" pitchFamily="2" charset="2"/>
              <a:buNone/>
            </a:pPr>
            <a:endParaRPr lang="ru-RU" sz="2000"/>
          </a:p>
        </p:txBody>
      </p:sp>
      <p:graphicFrame>
        <p:nvGraphicFramePr>
          <p:cNvPr id="132104" name="Object 8"/>
          <p:cNvGraphicFramePr>
            <a:graphicFrameLocks noChangeAspect="1"/>
          </p:cNvGraphicFramePr>
          <p:nvPr/>
        </p:nvGraphicFramePr>
        <p:xfrm>
          <a:off x="5364163" y="3500438"/>
          <a:ext cx="2303462" cy="942975"/>
        </p:xfrm>
        <a:graphic>
          <a:graphicData uri="http://schemas.openxmlformats.org/presentationml/2006/ole">
            <p:oleObj spid="_x0000_s132104" name="Формула" r:id="rId3" imgW="1054080" imgH="431640" progId="Equation.3">
              <p:embed/>
            </p:oleObj>
          </a:graphicData>
        </a:graphic>
      </p:graphicFrame>
      <p:graphicFrame>
        <p:nvGraphicFramePr>
          <p:cNvPr id="132106" name="Object 10"/>
          <p:cNvGraphicFramePr>
            <a:graphicFrameLocks noChangeAspect="1"/>
          </p:cNvGraphicFramePr>
          <p:nvPr/>
        </p:nvGraphicFramePr>
        <p:xfrm>
          <a:off x="1116013" y="5013325"/>
          <a:ext cx="1674812" cy="927100"/>
        </p:xfrm>
        <a:graphic>
          <a:graphicData uri="http://schemas.openxmlformats.org/presentationml/2006/ole">
            <p:oleObj spid="_x0000_s132106" name="Формула" r:id="rId4" imgW="71100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2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32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3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32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32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32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132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099" grpId="0" uiExpand="1" build="p" autoUpdateAnimBg="0"/>
    </p:bldLst>
  </p:timing>
</p:sld>
</file>

<file path=ppt/theme/theme1.xml><?xml version="1.0" encoding="utf-8"?>
<a:theme xmlns:a="http://schemas.openxmlformats.org/drawingml/2006/main" name="Тригонометрия">
  <a:themeElements>
    <a:clrScheme name="Тригонометрия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Тригонометрия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Тригонометрия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игонометрия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игонометрия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игонометрия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игонометрия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игонометрия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игонометрия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игонометрия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игонометрия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Склон">
  <a:themeElements>
    <a:clrScheme name="Склон 5">
      <a:dk1>
        <a:srgbClr val="009999"/>
      </a:dk1>
      <a:lt1>
        <a:srgbClr val="EAEAEA"/>
      </a:lt1>
      <a:dk2>
        <a:srgbClr val="006666"/>
      </a:dk2>
      <a:lt2>
        <a:srgbClr val="FFFFCC"/>
      </a:lt2>
      <a:accent1>
        <a:srgbClr val="339966"/>
      </a:accent1>
      <a:accent2>
        <a:srgbClr val="5E855B"/>
      </a:accent2>
      <a:accent3>
        <a:srgbClr val="AAB8B8"/>
      </a:accent3>
      <a:accent4>
        <a:srgbClr val="C8C8C8"/>
      </a:accent4>
      <a:accent5>
        <a:srgbClr val="ADCAB8"/>
      </a:accent5>
      <a:accent6>
        <a:srgbClr val="547852"/>
      </a:accent6>
      <a:hlink>
        <a:srgbClr val="EEC85E"/>
      </a:hlink>
      <a:folHlink>
        <a:srgbClr val="AA8456"/>
      </a:folHlink>
    </a:clrScheme>
    <a:fontScheme name="Склон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Склон 1">
        <a:dk1>
          <a:srgbClr val="5B5B49"/>
        </a:dk1>
        <a:lt1>
          <a:srgbClr val="DDDDDD"/>
        </a:lt1>
        <a:dk2>
          <a:srgbClr val="2B2A00"/>
        </a:dk2>
        <a:lt2>
          <a:srgbClr val="E0DFBE"/>
        </a:lt2>
        <a:accent1>
          <a:srgbClr val="878543"/>
        </a:accent1>
        <a:accent2>
          <a:srgbClr val="716E00"/>
        </a:accent2>
        <a:accent3>
          <a:srgbClr val="ACACAA"/>
        </a:accent3>
        <a:accent4>
          <a:srgbClr val="BDBDBD"/>
        </a:accent4>
        <a:accent5>
          <a:srgbClr val="C3C2B0"/>
        </a:accent5>
        <a:accent6>
          <a:srgbClr val="666300"/>
        </a:accent6>
        <a:hlink>
          <a:srgbClr val="CC9900"/>
        </a:hlink>
        <a:folHlink>
          <a:srgbClr val="99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2">
        <a:dk1>
          <a:srgbClr val="746354"/>
        </a:dk1>
        <a:lt1>
          <a:srgbClr val="FFFFFF"/>
        </a:lt1>
        <a:dk2>
          <a:srgbClr val="523E26"/>
        </a:dk2>
        <a:lt2>
          <a:srgbClr val="E1DFAF"/>
        </a:lt2>
        <a:accent1>
          <a:srgbClr val="CC9900"/>
        </a:accent1>
        <a:accent2>
          <a:srgbClr val="669900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5C8A00"/>
        </a:accent6>
        <a:hlink>
          <a:srgbClr val="CCCC00"/>
        </a:hlink>
        <a:folHlink>
          <a:srgbClr val="AC793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3">
        <a:dk1>
          <a:srgbClr val="667B5B"/>
        </a:dk1>
        <a:lt1>
          <a:srgbClr val="E6E6DA"/>
        </a:lt1>
        <a:dk2>
          <a:srgbClr val="295200"/>
        </a:dk2>
        <a:lt2>
          <a:srgbClr val="F3F2D9"/>
        </a:lt2>
        <a:accent1>
          <a:srgbClr val="808000"/>
        </a:accent1>
        <a:accent2>
          <a:srgbClr val="838D75"/>
        </a:accent2>
        <a:accent3>
          <a:srgbClr val="ACB3AA"/>
        </a:accent3>
        <a:accent4>
          <a:srgbClr val="C4C4BA"/>
        </a:accent4>
        <a:accent5>
          <a:srgbClr val="C0C0AA"/>
        </a:accent5>
        <a:accent6>
          <a:srgbClr val="767F69"/>
        </a:accent6>
        <a:hlink>
          <a:srgbClr val="33CC33"/>
        </a:hlink>
        <a:folHlink>
          <a:srgbClr val="33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4">
        <a:dk1>
          <a:srgbClr val="86615A"/>
        </a:dk1>
        <a:lt1>
          <a:srgbClr val="FFFFFF"/>
        </a:lt1>
        <a:dk2>
          <a:srgbClr val="633427"/>
        </a:dk2>
        <a:lt2>
          <a:srgbClr val="E9DDCD"/>
        </a:lt2>
        <a:accent1>
          <a:srgbClr val="A34545"/>
        </a:accent1>
        <a:accent2>
          <a:srgbClr val="C86400"/>
        </a:accent2>
        <a:accent3>
          <a:srgbClr val="B7AEAC"/>
        </a:accent3>
        <a:accent4>
          <a:srgbClr val="DADADA"/>
        </a:accent4>
        <a:accent5>
          <a:srgbClr val="CEB0B0"/>
        </a:accent5>
        <a:accent6>
          <a:srgbClr val="B55A00"/>
        </a:accent6>
        <a:hlink>
          <a:srgbClr val="ECAE00"/>
        </a:hlink>
        <a:folHlink>
          <a:srgbClr val="BAA8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5">
        <a:dk1>
          <a:srgbClr val="009999"/>
        </a:dk1>
        <a:lt1>
          <a:srgbClr val="EAEAEA"/>
        </a:lt1>
        <a:dk2>
          <a:srgbClr val="006666"/>
        </a:dk2>
        <a:lt2>
          <a:srgbClr val="FFFFCC"/>
        </a:lt2>
        <a:accent1>
          <a:srgbClr val="339966"/>
        </a:accent1>
        <a:accent2>
          <a:srgbClr val="5E855B"/>
        </a:accent2>
        <a:accent3>
          <a:srgbClr val="AAB8B8"/>
        </a:accent3>
        <a:accent4>
          <a:srgbClr val="C8C8C8"/>
        </a:accent4>
        <a:accent5>
          <a:srgbClr val="ADCAB8"/>
        </a:accent5>
        <a:accent6>
          <a:srgbClr val="547852"/>
        </a:accent6>
        <a:hlink>
          <a:srgbClr val="EEC85E"/>
        </a:hlink>
        <a:folHlink>
          <a:srgbClr val="AA84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6">
        <a:dk1>
          <a:srgbClr val="B8A47C"/>
        </a:dk1>
        <a:lt1>
          <a:srgbClr val="FFFFFF"/>
        </a:lt1>
        <a:dk2>
          <a:srgbClr val="A68A58"/>
        </a:dk2>
        <a:lt2>
          <a:srgbClr val="DAD79C"/>
        </a:lt2>
        <a:accent1>
          <a:srgbClr val="816B35"/>
        </a:accent1>
        <a:accent2>
          <a:srgbClr val="FFCC00"/>
        </a:accent2>
        <a:accent3>
          <a:srgbClr val="D0C4B4"/>
        </a:accent3>
        <a:accent4>
          <a:srgbClr val="DADADA"/>
        </a:accent4>
        <a:accent5>
          <a:srgbClr val="C1BAAE"/>
        </a:accent5>
        <a:accent6>
          <a:srgbClr val="E7B900"/>
        </a:accent6>
        <a:hlink>
          <a:srgbClr val="0066CC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7">
        <a:dk1>
          <a:srgbClr val="336699"/>
        </a:dk1>
        <a:lt1>
          <a:srgbClr val="F8F8F8"/>
        </a:lt1>
        <a:dk2>
          <a:srgbClr val="003366"/>
        </a:dk2>
        <a:lt2>
          <a:srgbClr val="D1DDD4"/>
        </a:lt2>
        <a:accent1>
          <a:srgbClr val="3399FF"/>
        </a:accent1>
        <a:accent2>
          <a:srgbClr val="006699"/>
        </a:accent2>
        <a:accent3>
          <a:srgbClr val="AAADB8"/>
        </a:accent3>
        <a:accent4>
          <a:srgbClr val="D4D4D4"/>
        </a:accent4>
        <a:accent5>
          <a:srgbClr val="ADCAFF"/>
        </a:accent5>
        <a:accent6>
          <a:srgbClr val="005C8A"/>
        </a:accent6>
        <a:hlink>
          <a:srgbClr val="86C0CE"/>
        </a:hlink>
        <a:folHlink>
          <a:srgbClr val="008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Идея">
  <a:themeElements>
    <a:clrScheme name="Идея 8">
      <a:dk1>
        <a:srgbClr val="292929"/>
      </a:dk1>
      <a:lt1>
        <a:srgbClr val="FFFFFF"/>
      </a:lt1>
      <a:dk2>
        <a:srgbClr val="000000"/>
      </a:dk2>
      <a:lt2>
        <a:srgbClr val="808080"/>
      </a:lt2>
      <a:accent1>
        <a:srgbClr val="CC9900"/>
      </a:accent1>
      <a:accent2>
        <a:srgbClr val="CCCC99"/>
      </a:accent2>
      <a:accent3>
        <a:srgbClr val="FFFFFF"/>
      </a:accent3>
      <a:accent4>
        <a:srgbClr val="212121"/>
      </a:accent4>
      <a:accent5>
        <a:srgbClr val="E2CAAA"/>
      </a:accent5>
      <a:accent6>
        <a:srgbClr val="B9B98A"/>
      </a:accent6>
      <a:hlink>
        <a:srgbClr val="999933"/>
      </a:hlink>
      <a:folHlink>
        <a:srgbClr val="B2B2B2"/>
      </a:folHlink>
    </a:clrScheme>
    <a:fontScheme name="Идея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Идея 1">
        <a:dk1>
          <a:srgbClr val="080808"/>
        </a:dk1>
        <a:lt1>
          <a:srgbClr val="F8F8F8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ADAAAA"/>
        </a:accent3>
        <a:accent4>
          <a:srgbClr val="D4D4D4"/>
        </a:accent4>
        <a:accent5>
          <a:srgbClr val="FFCAAA"/>
        </a:accent5>
        <a:accent6>
          <a:srgbClr val="B92D00"/>
        </a:accent6>
        <a:hlink>
          <a:srgbClr val="CC66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дея 2">
        <a:dk1>
          <a:srgbClr val="333333"/>
        </a:dk1>
        <a:lt1>
          <a:srgbClr val="F8F8F8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666666"/>
        </a:accent2>
        <a:accent3>
          <a:srgbClr val="C0AAAA"/>
        </a:accent3>
        <a:accent4>
          <a:srgbClr val="D4D4D4"/>
        </a:accent4>
        <a:accent5>
          <a:srgbClr val="E2CAAA"/>
        </a:accent5>
        <a:accent6>
          <a:srgbClr val="5C5C5C"/>
        </a:accent6>
        <a:hlink>
          <a:srgbClr val="CC6600"/>
        </a:hlink>
        <a:folHlink>
          <a:srgbClr val="95A58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дея 3">
        <a:dk1>
          <a:srgbClr val="5F5F5F"/>
        </a:dk1>
        <a:lt1>
          <a:srgbClr val="A4BEE0"/>
        </a:lt1>
        <a:dk2>
          <a:srgbClr val="013253"/>
        </a:dk2>
        <a:lt2>
          <a:srgbClr val="FFFFFF"/>
        </a:lt2>
        <a:accent1>
          <a:srgbClr val="588480"/>
        </a:accent1>
        <a:accent2>
          <a:srgbClr val="6600FF"/>
        </a:accent2>
        <a:accent3>
          <a:srgbClr val="AAADB3"/>
        </a:accent3>
        <a:accent4>
          <a:srgbClr val="8BA2BF"/>
        </a:accent4>
        <a:accent5>
          <a:srgbClr val="B4C2C0"/>
        </a:accent5>
        <a:accent6>
          <a:srgbClr val="5C00E7"/>
        </a:accent6>
        <a:hlink>
          <a:srgbClr val="CCCC00"/>
        </a:hlink>
        <a:folHlink>
          <a:srgbClr val="5F5F5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дея 4">
        <a:dk1>
          <a:srgbClr val="003300"/>
        </a:dk1>
        <a:lt1>
          <a:srgbClr val="F8F8F8"/>
        </a:lt1>
        <a:dk2>
          <a:srgbClr val="3D4A1C"/>
        </a:dk2>
        <a:lt2>
          <a:srgbClr val="FFFFFF"/>
        </a:lt2>
        <a:accent1>
          <a:srgbClr val="99CC00"/>
        </a:accent1>
        <a:accent2>
          <a:srgbClr val="669900"/>
        </a:accent2>
        <a:accent3>
          <a:srgbClr val="AFB1AB"/>
        </a:accent3>
        <a:accent4>
          <a:srgbClr val="D4D4D4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дея 5">
        <a:dk1>
          <a:srgbClr val="333333"/>
        </a:dk1>
        <a:lt1>
          <a:srgbClr val="F8F8F8"/>
        </a:lt1>
        <a:dk2>
          <a:srgbClr val="005D8C"/>
        </a:dk2>
        <a:lt2>
          <a:srgbClr val="FFFFFF"/>
        </a:lt2>
        <a:accent1>
          <a:srgbClr val="00CC99"/>
        </a:accent1>
        <a:accent2>
          <a:srgbClr val="0099CC"/>
        </a:accent2>
        <a:accent3>
          <a:srgbClr val="AAB6C5"/>
        </a:accent3>
        <a:accent4>
          <a:srgbClr val="D4D4D4"/>
        </a:accent4>
        <a:accent5>
          <a:srgbClr val="AAE2CA"/>
        </a:accent5>
        <a:accent6>
          <a:srgbClr val="008AB9"/>
        </a:accent6>
        <a:hlink>
          <a:srgbClr val="FFCC00"/>
        </a:hlink>
        <a:folHlink>
          <a:srgbClr val="D8D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дея 6">
        <a:dk1>
          <a:srgbClr val="000000"/>
        </a:dk1>
        <a:lt1>
          <a:srgbClr val="ECAE00"/>
        </a:lt1>
        <a:dk2>
          <a:srgbClr val="FFFFFF"/>
        </a:dk2>
        <a:lt2>
          <a:srgbClr val="333333"/>
        </a:lt2>
        <a:accent1>
          <a:srgbClr val="CC6600"/>
        </a:accent1>
        <a:accent2>
          <a:srgbClr val="BA6D10"/>
        </a:accent2>
        <a:accent3>
          <a:srgbClr val="F4D3AA"/>
        </a:accent3>
        <a:accent4>
          <a:srgbClr val="000000"/>
        </a:accent4>
        <a:accent5>
          <a:srgbClr val="E2B8AA"/>
        </a:accent5>
        <a:accent6>
          <a:srgbClr val="A8620D"/>
        </a:accent6>
        <a:hlink>
          <a:srgbClr val="666633"/>
        </a:hlink>
        <a:folHlink>
          <a:srgbClr val="8D996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Идея 7">
        <a:dk1>
          <a:srgbClr val="000000"/>
        </a:dk1>
        <a:lt1>
          <a:srgbClr val="FFFFFF"/>
        </a:lt1>
        <a:dk2>
          <a:srgbClr val="372221"/>
        </a:dk2>
        <a:lt2>
          <a:srgbClr val="808080"/>
        </a:lt2>
        <a:accent1>
          <a:srgbClr val="009999"/>
        </a:accent1>
        <a:accent2>
          <a:srgbClr val="9AAC98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8B9B89"/>
        </a:accent6>
        <a:hlink>
          <a:srgbClr val="666699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Идея 8">
        <a:dk1>
          <a:srgbClr val="292929"/>
        </a:dk1>
        <a:lt1>
          <a:srgbClr val="FFFFFF"/>
        </a:lt1>
        <a:dk2>
          <a:srgbClr val="000000"/>
        </a:dk2>
        <a:lt2>
          <a:srgbClr val="808080"/>
        </a:lt2>
        <a:accent1>
          <a:srgbClr val="CC9900"/>
        </a:accent1>
        <a:accent2>
          <a:srgbClr val="CCCC99"/>
        </a:accent2>
        <a:accent3>
          <a:srgbClr val="FFFFFF"/>
        </a:accent3>
        <a:accent4>
          <a:srgbClr val="212121"/>
        </a:accent4>
        <a:accent5>
          <a:srgbClr val="E2CAAA"/>
        </a:accent5>
        <a:accent6>
          <a:srgbClr val="B9B98A"/>
        </a:accent6>
        <a:hlink>
          <a:srgbClr val="9999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E:\Тригонометрия.ppt</Template>
  <TotalTime>10</TotalTime>
  <Words>1068</Words>
  <Application>Microsoft PowerPoint</Application>
  <PresentationFormat>Экран (4:3)</PresentationFormat>
  <Paragraphs>186</Paragraphs>
  <Slides>18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30" baseType="lpstr">
      <vt:lpstr>Times New Roman</vt:lpstr>
      <vt:lpstr>Verdana</vt:lpstr>
      <vt:lpstr>Wingdings</vt:lpstr>
      <vt:lpstr>Arial</vt:lpstr>
      <vt:lpstr>Symbol</vt:lpstr>
      <vt:lpstr>Book Antiqua</vt:lpstr>
      <vt:lpstr>Tahoma</vt:lpstr>
      <vt:lpstr>Тригонометрия</vt:lpstr>
      <vt:lpstr>Склон</vt:lpstr>
      <vt:lpstr>Идея</vt:lpstr>
      <vt:lpstr>Microsoft Equation 3.0</vt:lpstr>
      <vt:lpstr>RegWizCtrl </vt:lpstr>
      <vt:lpstr>Урок по теме: “Тригонометрические формулы.”</vt:lpstr>
      <vt:lpstr>Рассмотрим следующие вопросы:</vt:lpstr>
      <vt:lpstr>Повторим основные понятия: </vt:lpstr>
      <vt:lpstr>Вопрос 1: Радианная мера угла.</vt:lpstr>
      <vt:lpstr>Задачи.</vt:lpstr>
      <vt:lpstr>Задание:  заполните таблицу наиболее встречающихся углов в градусной и радианной мере.</vt:lpstr>
      <vt:lpstr>Вопрос 2: Поворот точки вокруг начала координат.</vt:lpstr>
      <vt:lpstr>Вопрос 3: определение синуса, косинуса, тангенса угла.</vt:lpstr>
      <vt:lpstr>Задание:</vt:lpstr>
      <vt:lpstr>Определение тангенса и котангенса угла</vt:lpstr>
      <vt:lpstr>Вопрос 4: знаки синуса косинуса и тангенса. Синус косинус и тангенс углов  и –.</vt:lpstr>
      <vt:lpstr>Вопрос 5: Синус косинус и тангенс углов  и –.</vt:lpstr>
      <vt:lpstr>Задание:  1) докажите формулу (3) самостоятельно.  2) выясните знаки синуса, косинуса и тангенса углов:а)      ,   б) 745°, в)-   </vt:lpstr>
      <vt:lpstr>Вопрос 5 зависимость между синусом, косинусом и тангенсом одного и того же угла.</vt:lpstr>
      <vt:lpstr>Решение:  sin2 + cos2 =1, sin2 = 1- cos2. </vt:lpstr>
      <vt:lpstr>Итог урока:</vt:lpstr>
      <vt:lpstr>Математический диктант. </vt:lpstr>
      <vt:lpstr>1вариант.      4.вычислите:     2 вариант.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по теме: “Тригонометрические формулы.”</dc:title>
  <dc:creator>Home</dc:creator>
  <cp:lastModifiedBy>Антон</cp:lastModifiedBy>
  <cp:revision>1</cp:revision>
  <dcterms:created xsi:type="dcterms:W3CDTF">2007-04-15T11:39:13Z</dcterms:created>
  <dcterms:modified xsi:type="dcterms:W3CDTF">2015-04-09T10:15:47Z</dcterms:modified>
</cp:coreProperties>
</file>