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79" r:id="rId2"/>
    <p:sldId id="258" r:id="rId3"/>
    <p:sldId id="257" r:id="rId4"/>
    <p:sldId id="280" r:id="rId5"/>
    <p:sldId id="264" r:id="rId6"/>
    <p:sldId id="265" r:id="rId7"/>
    <p:sldId id="263" r:id="rId8"/>
    <p:sldId id="266" r:id="rId9"/>
    <p:sldId id="267" r:id="rId10"/>
    <p:sldId id="261" r:id="rId11"/>
    <p:sldId id="262" r:id="rId12"/>
    <p:sldId id="281" r:id="rId13"/>
    <p:sldId id="259" r:id="rId14"/>
    <p:sldId id="260" r:id="rId15"/>
    <p:sldId id="272" r:id="rId16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918" autoAdjust="0"/>
    <p:restoredTop sz="94660"/>
  </p:normalViewPr>
  <p:slideViewPr>
    <p:cSldViewPr>
      <p:cViewPr varScale="1">
        <p:scale>
          <a:sx n="69" d="100"/>
          <a:sy n="69" d="100"/>
        </p:scale>
        <p:origin x="-140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ru-RU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ru-RU"/>
          </a:p>
        </p:txBody>
      </p:sp>
      <p:sp>
        <p:nvSpPr>
          <p:cNvPr id="6148" name="Rectangle 4"/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ru-RU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2225AEC1-ECB4-4BE3-BE6C-378D9C8B9487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BA9CACC-13FF-47BD-B4FA-975F94D4F616}" type="slidenum">
              <a:rPr lang="ru-RU"/>
              <a:pPr/>
              <a:t>2</a:t>
            </a:fld>
            <a:endParaRPr lang="ru-RU"/>
          </a:p>
        </p:txBody>
      </p:sp>
      <p:sp>
        <p:nvSpPr>
          <p:cNvPr id="11266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Стр 86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DEE7961-5441-4205-BB2E-48E2CE4B1033}" type="slidenum">
              <a:rPr lang="ru-RU"/>
              <a:pPr/>
              <a:t>3</a:t>
            </a:fld>
            <a:endParaRPr lang="ru-RU"/>
          </a:p>
        </p:txBody>
      </p:sp>
      <p:sp>
        <p:nvSpPr>
          <p:cNvPr id="8194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Стр 85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4D1E9EF-4AEE-4B82-9E6B-C402F2B06563}" type="slidenum">
              <a:rPr lang="ru-RU"/>
              <a:pPr/>
              <a:t>5</a:t>
            </a:fld>
            <a:endParaRPr lang="ru-RU"/>
          </a:p>
        </p:txBody>
      </p:sp>
      <p:sp>
        <p:nvSpPr>
          <p:cNvPr id="24578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Стр 93-94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84BEC67-BF21-4834-8980-1850CA7BF81B}" type="slidenum">
              <a:rPr lang="ru-RU"/>
              <a:pPr/>
              <a:t>6</a:t>
            </a:fld>
            <a:endParaRPr lang="ru-RU"/>
          </a:p>
        </p:txBody>
      </p:sp>
      <p:sp>
        <p:nvSpPr>
          <p:cNvPr id="25602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Стр 94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C57297C-871A-45FB-AD6B-36AA655D6084}" type="slidenum">
              <a:rPr lang="ru-RU"/>
              <a:pPr/>
              <a:t>7</a:t>
            </a:fld>
            <a:endParaRPr lang="ru-RU"/>
          </a:p>
        </p:txBody>
      </p:sp>
      <p:sp>
        <p:nvSpPr>
          <p:cNvPr id="21506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Стр 95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271C97B-10F6-4106-ACC2-012740093FE3}" type="slidenum">
              <a:rPr lang="ru-RU"/>
              <a:pPr/>
              <a:t>8</a:t>
            </a:fld>
            <a:endParaRPr lang="ru-RU"/>
          </a:p>
        </p:txBody>
      </p:sp>
      <p:sp>
        <p:nvSpPr>
          <p:cNvPr id="2765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Стр 95 Посмотреть – может понадобиться еще несколько слайдов ниже по тексту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60284F8-DE8B-4EC1-B360-5795388EFE05}" type="slidenum">
              <a:rPr lang="ru-RU"/>
              <a:pPr/>
              <a:t>9</a:t>
            </a:fld>
            <a:endParaRPr lang="ru-RU"/>
          </a:p>
        </p:txBody>
      </p:sp>
      <p:sp>
        <p:nvSpPr>
          <p:cNvPr id="29698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Стр 97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BCDB6D4-39F3-4272-AA12-FD241E64ECA7}" type="slidenum">
              <a:rPr lang="ru-RU"/>
              <a:pPr/>
              <a:t>10</a:t>
            </a:fld>
            <a:endParaRPr lang="ru-RU"/>
          </a:p>
        </p:txBody>
      </p:sp>
      <p:sp>
        <p:nvSpPr>
          <p:cNvPr id="1741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Стр 91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92D3063-AD3C-4AD8-94C3-23DA9A9B4798}" type="slidenum">
              <a:rPr lang="ru-RU"/>
              <a:pPr/>
              <a:t>11</a:t>
            </a:fld>
            <a:endParaRPr lang="ru-RU"/>
          </a:p>
        </p:txBody>
      </p:sp>
      <p:sp>
        <p:nvSpPr>
          <p:cNvPr id="19458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Стр 92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78FA15C-1173-4F36-91B8-72F90127394D}" type="slidenum">
              <a:rPr lang="ru-RU"/>
              <a:pPr/>
              <a:t>13</a:t>
            </a:fld>
            <a:endParaRPr lang="ru-RU"/>
          </a:p>
        </p:txBody>
      </p:sp>
      <p:sp>
        <p:nvSpPr>
          <p:cNvPr id="13314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Стр 87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95FA98F-E65B-49E9-A3B5-FF4445895DA8}" type="slidenum">
              <a:rPr lang="ru-RU"/>
              <a:pPr/>
              <a:t>14</a:t>
            </a:fld>
            <a:endParaRPr lang="ru-RU"/>
          </a:p>
        </p:txBody>
      </p:sp>
      <p:sp>
        <p:nvSpPr>
          <p:cNvPr id="15362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Стр 89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0660599-D4F0-4782-BCE0-F966507E59D5}" type="slidenum">
              <a:rPr lang="ru-RU"/>
              <a:pPr/>
              <a:t>15</a:t>
            </a:fld>
            <a:endParaRPr lang="ru-RU"/>
          </a:p>
        </p:txBody>
      </p:sp>
      <p:sp>
        <p:nvSpPr>
          <p:cNvPr id="39938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Стр 98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17AF02-A1DC-4478-9975-E3743924C6EC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649C249-306E-4FFF-9ED7-EA9BA26AD467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2E5814D-AF37-45F0-BCDD-52D2CC4FCFDF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A373CC-64C5-44BA-B659-AB39753C45DF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00ED3A2-1E7A-4E83-B782-DEC78E474E12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CCDB6C-F9D8-45CD-AFD3-D1EA4335236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78C149-BDD7-4A0E-A326-A0C50A05985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EAFB7C4-1A05-4949-A5D9-47D522E041D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8CF5A18-41E9-4BDA-AC3D-F959BB62647E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45EF11-411D-41A0-8536-4E3B6AB38C63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A106953-D580-46EB-A3CD-905CAF291C5C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771E214C-8AC0-4122-8E11-FF4ED9939704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4" name="Rectangle 4"/>
          <p:cNvSpPr>
            <a:spLocks noGrp="1" noChangeArrowheads="1"/>
          </p:cNvSpPr>
          <p:nvPr>
            <p:ph type="title"/>
          </p:nvPr>
        </p:nvSpPr>
        <p:spPr>
          <a:xfrm>
            <a:off x="468313" y="549275"/>
            <a:ext cx="8229600" cy="5327650"/>
          </a:xfrm>
        </p:spPr>
        <p:txBody>
          <a:bodyPr/>
          <a:lstStyle/>
          <a:p>
            <a:r>
              <a:rPr lang="ru-RU" sz="2400" b="1"/>
              <a:t>        РАЗРАБОТКА МАРКЕТИНГОВЫХ РЕШЕНИЙ ПО ПРОДВИЖЕНИЮ ТОВАРА НА РЫНОК</a:t>
            </a:r>
            <a:br>
              <a:rPr lang="ru-RU" sz="2400" b="1"/>
            </a:br>
            <a:r>
              <a:rPr lang="ru-RU" sz="2400" b="1"/>
              <a:t>                       </a:t>
            </a:r>
            <a:br>
              <a:rPr lang="ru-RU" sz="2400" b="1"/>
            </a:br>
            <a:r>
              <a:rPr lang="ru-RU" sz="2400" b="1"/>
              <a:t/>
            </a:r>
            <a:br>
              <a:rPr lang="ru-RU" sz="2400" b="1"/>
            </a:br>
            <a:r>
              <a:rPr lang="ru-RU" sz="2000"/>
              <a:t>КОМПЛЕКС ПРОДВИЖЕНИЯ – ЭТО СПЕЦИФИЧЕСКОЕ СОЧЕТАНИЕ </a:t>
            </a:r>
            <a:br>
              <a:rPr lang="ru-RU" sz="2000"/>
            </a:br>
            <a:r>
              <a:rPr lang="ru-RU" sz="2000"/>
              <a:t> </a:t>
            </a:r>
            <a:r>
              <a:rPr lang="ru-RU" sz="2000" b="1"/>
              <a:t>РЕКЛАМЫ,</a:t>
            </a:r>
            <a:br>
              <a:rPr lang="ru-RU" sz="2000" b="1"/>
            </a:br>
            <a:r>
              <a:rPr lang="ru-RU" sz="2000" b="1"/>
              <a:t> ОРГАНИЗАЦИИ СВЯЗЕЙ С ОБЩЕСТВЕННОСТЬЮ,</a:t>
            </a:r>
            <a:br>
              <a:rPr lang="ru-RU" sz="2000" b="1"/>
            </a:br>
            <a:r>
              <a:rPr lang="ru-RU" sz="2000" b="1"/>
              <a:t> ЛИЧНОЙ ПРОДАЖИ, </a:t>
            </a:r>
            <a:br>
              <a:rPr lang="ru-RU" sz="2000" b="1"/>
            </a:br>
            <a:r>
              <a:rPr lang="ru-RU" sz="2000" b="1"/>
              <a:t> МЕРОПРИЯТИЙ ПО СТИМУЛИРОВАНИЮ СБЫТА </a:t>
            </a:r>
            <a:r>
              <a:rPr lang="ru-RU" sz="2000"/>
              <a:t> ИСПОЛЬЗУЕМЫХ КОМПАНИЕЙ ДЛЯ ДОСТИЖЕНИЯ РЕКЛАМНЫХ И МАРКЕТИНГОВЫХ ЦЕЛЕЙ</a:t>
            </a:r>
            <a:r>
              <a:rPr lang="ru-RU" sz="2400" b="1"/>
              <a:t/>
            </a:r>
            <a:br>
              <a:rPr lang="ru-RU" sz="2400" b="1"/>
            </a:br>
            <a:endParaRPr lang="ru-RU" sz="2400" b="1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Общий процесс коммуникации</a:t>
            </a:r>
          </a:p>
        </p:txBody>
      </p:sp>
      <p:grpSp>
        <p:nvGrpSpPr>
          <p:cNvPr id="9220" name="Group 4"/>
          <p:cNvGrpSpPr>
            <a:grpSpLocks/>
          </p:cNvGrpSpPr>
          <p:nvPr/>
        </p:nvGrpSpPr>
        <p:grpSpPr bwMode="auto">
          <a:xfrm>
            <a:off x="684213" y="1557338"/>
            <a:ext cx="8135937" cy="5300662"/>
            <a:chOff x="1305" y="2976"/>
            <a:chExt cx="6765" cy="3405"/>
          </a:xfrm>
        </p:grpSpPr>
        <p:sp>
          <p:nvSpPr>
            <p:cNvPr id="9221" name="Text Box 5"/>
            <p:cNvSpPr txBox="1">
              <a:spLocks noChangeArrowheads="1"/>
            </p:cNvSpPr>
            <p:nvPr/>
          </p:nvSpPr>
          <p:spPr bwMode="auto">
            <a:xfrm>
              <a:off x="4905" y="4950"/>
              <a:ext cx="2745" cy="69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FFFFFF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r>
                <a:rPr lang="ru-RU"/>
                <a:t>Зона одинакового восприятия текста послания отправителем и потребителем</a:t>
              </a:r>
            </a:p>
          </p:txBody>
        </p:sp>
        <p:sp>
          <p:nvSpPr>
            <p:cNvPr id="9222" name="Text Box 6"/>
            <p:cNvSpPr txBox="1">
              <a:spLocks noChangeArrowheads="1"/>
            </p:cNvSpPr>
            <p:nvPr/>
          </p:nvSpPr>
          <p:spPr bwMode="auto">
            <a:xfrm>
              <a:off x="4080" y="3420"/>
              <a:ext cx="1020" cy="67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FFFFFF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/>
              <a:r>
                <a:rPr lang="ru-RU"/>
                <a:t>Канал</a:t>
              </a:r>
            </a:p>
            <a:p>
              <a:pPr algn="ctr"/>
              <a:r>
                <a:rPr lang="ru-RU"/>
                <a:t>коммуника-ции</a:t>
              </a:r>
            </a:p>
          </p:txBody>
        </p:sp>
        <p:sp>
          <p:nvSpPr>
            <p:cNvPr id="9223" name="Text Box 7"/>
            <p:cNvSpPr txBox="1">
              <a:spLocks noChangeArrowheads="1"/>
            </p:cNvSpPr>
            <p:nvPr/>
          </p:nvSpPr>
          <p:spPr bwMode="auto">
            <a:xfrm>
              <a:off x="1305" y="4380"/>
              <a:ext cx="2865" cy="34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FFFFFF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/>
              <a:r>
                <a:rPr lang="ru-RU" sz="2000"/>
                <a:t>Зона восприятия отправителя</a:t>
              </a:r>
            </a:p>
          </p:txBody>
        </p:sp>
        <p:sp>
          <p:nvSpPr>
            <p:cNvPr id="9224" name="Text Box 8"/>
            <p:cNvSpPr txBox="1">
              <a:spLocks noChangeArrowheads="1"/>
            </p:cNvSpPr>
            <p:nvPr/>
          </p:nvSpPr>
          <p:spPr bwMode="auto">
            <a:xfrm>
              <a:off x="5025" y="4365"/>
              <a:ext cx="2805" cy="36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FFFFFF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/>
              <a:r>
                <a:rPr lang="ru-RU" sz="2000"/>
                <a:t>Зона восприятия получателя</a:t>
              </a:r>
            </a:p>
          </p:txBody>
        </p:sp>
        <p:sp>
          <p:nvSpPr>
            <p:cNvPr id="9225" name="Text Box 9"/>
            <p:cNvSpPr txBox="1">
              <a:spLocks noChangeArrowheads="1"/>
            </p:cNvSpPr>
            <p:nvPr/>
          </p:nvSpPr>
          <p:spPr bwMode="auto">
            <a:xfrm>
              <a:off x="1380" y="3420"/>
              <a:ext cx="1200" cy="64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FFFFFF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/>
              <a:r>
                <a:rPr lang="ru-RU"/>
                <a:t>Мысленное</a:t>
              </a:r>
            </a:p>
            <a:p>
              <a:pPr algn="ctr"/>
              <a:r>
                <a:rPr lang="ru-RU"/>
                <a:t>послание</a:t>
              </a:r>
            </a:p>
            <a:p>
              <a:pPr algn="ctr"/>
              <a:r>
                <a:rPr lang="ru-RU"/>
                <a:t>отправителя</a:t>
              </a:r>
            </a:p>
          </p:txBody>
        </p:sp>
        <p:sp>
          <p:nvSpPr>
            <p:cNvPr id="9226" name="Text Box 10"/>
            <p:cNvSpPr txBox="1">
              <a:spLocks noChangeArrowheads="1"/>
            </p:cNvSpPr>
            <p:nvPr/>
          </p:nvSpPr>
          <p:spPr bwMode="auto">
            <a:xfrm>
              <a:off x="2820" y="3420"/>
              <a:ext cx="975" cy="66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FFFFFF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/>
              <a:r>
                <a:rPr lang="ru-RU"/>
                <a:t>Кодирован-ное</a:t>
              </a:r>
            </a:p>
            <a:p>
              <a:pPr algn="ctr"/>
              <a:r>
                <a:rPr lang="ru-RU"/>
                <a:t>послание</a:t>
              </a:r>
            </a:p>
          </p:txBody>
        </p:sp>
        <p:sp>
          <p:nvSpPr>
            <p:cNvPr id="9227" name="Text Box 11"/>
            <p:cNvSpPr txBox="1">
              <a:spLocks noChangeArrowheads="1"/>
            </p:cNvSpPr>
            <p:nvPr/>
          </p:nvSpPr>
          <p:spPr bwMode="auto">
            <a:xfrm>
              <a:off x="5355" y="3420"/>
              <a:ext cx="1035" cy="67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FFFFFF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/>
              <a:r>
                <a:rPr lang="ru-RU"/>
                <a:t>Декодиро-ванное</a:t>
              </a:r>
            </a:p>
            <a:p>
              <a:pPr algn="ctr"/>
              <a:r>
                <a:rPr lang="ru-RU"/>
                <a:t>послание</a:t>
              </a:r>
            </a:p>
          </p:txBody>
        </p:sp>
        <p:sp>
          <p:nvSpPr>
            <p:cNvPr id="9228" name="Text Box 12"/>
            <p:cNvSpPr txBox="1">
              <a:spLocks noChangeArrowheads="1"/>
            </p:cNvSpPr>
            <p:nvPr/>
          </p:nvSpPr>
          <p:spPr bwMode="auto">
            <a:xfrm>
              <a:off x="6600" y="3420"/>
              <a:ext cx="1305" cy="67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FFFFFF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/>
              <a:r>
                <a:rPr lang="ru-RU"/>
                <a:t>Воспринятое</a:t>
              </a:r>
            </a:p>
            <a:p>
              <a:pPr algn="ctr"/>
              <a:r>
                <a:rPr lang="ru-RU"/>
                <a:t>послание</a:t>
              </a:r>
            </a:p>
            <a:p>
              <a:pPr algn="ctr"/>
              <a:r>
                <a:rPr lang="ru-RU"/>
                <a:t>получателем</a:t>
              </a:r>
            </a:p>
          </p:txBody>
        </p:sp>
        <p:sp>
          <p:nvSpPr>
            <p:cNvPr id="9229" name="Text Box 13"/>
            <p:cNvSpPr txBox="1">
              <a:spLocks noChangeArrowheads="1"/>
            </p:cNvSpPr>
            <p:nvPr/>
          </p:nvSpPr>
          <p:spPr bwMode="auto">
            <a:xfrm>
              <a:off x="2970" y="5931"/>
              <a:ext cx="3600" cy="45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FFFFFF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/>
              <a:endParaRPr lang="ru-RU"/>
            </a:p>
          </p:txBody>
        </p:sp>
        <p:sp>
          <p:nvSpPr>
            <p:cNvPr id="9230" name="Line 14"/>
            <p:cNvSpPr>
              <a:spLocks noChangeShapeType="1"/>
            </p:cNvSpPr>
            <p:nvPr/>
          </p:nvSpPr>
          <p:spPr bwMode="auto">
            <a:xfrm>
              <a:off x="4020" y="4170"/>
              <a:ext cx="135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231" name="Line 15"/>
            <p:cNvSpPr>
              <a:spLocks noChangeShapeType="1"/>
            </p:cNvSpPr>
            <p:nvPr/>
          </p:nvSpPr>
          <p:spPr bwMode="auto">
            <a:xfrm>
              <a:off x="5355" y="4170"/>
              <a:ext cx="135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232" name="Line 16"/>
            <p:cNvSpPr>
              <a:spLocks noChangeShapeType="1"/>
            </p:cNvSpPr>
            <p:nvPr/>
          </p:nvSpPr>
          <p:spPr bwMode="auto">
            <a:xfrm>
              <a:off x="6720" y="4170"/>
              <a:ext cx="135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233" name="Line 17"/>
            <p:cNvSpPr>
              <a:spLocks noChangeShapeType="1"/>
            </p:cNvSpPr>
            <p:nvPr/>
          </p:nvSpPr>
          <p:spPr bwMode="auto">
            <a:xfrm>
              <a:off x="2670" y="4170"/>
              <a:ext cx="135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234" name="Line 18"/>
            <p:cNvSpPr>
              <a:spLocks noChangeShapeType="1"/>
            </p:cNvSpPr>
            <p:nvPr/>
          </p:nvSpPr>
          <p:spPr bwMode="auto">
            <a:xfrm>
              <a:off x="1320" y="4170"/>
              <a:ext cx="135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235" name="Freeform 19"/>
            <p:cNvSpPr>
              <a:spLocks/>
            </p:cNvSpPr>
            <p:nvPr/>
          </p:nvSpPr>
          <p:spPr bwMode="auto">
            <a:xfrm>
              <a:off x="4308" y="2976"/>
              <a:ext cx="386" cy="2398"/>
            </a:xfrm>
            <a:custGeom>
              <a:avLst/>
              <a:gdLst/>
              <a:ahLst/>
              <a:cxnLst>
                <a:cxn ang="0">
                  <a:pos x="527" y="0"/>
                </a:cxn>
                <a:cxn ang="0">
                  <a:pos x="0" y="1725"/>
                </a:cxn>
                <a:cxn ang="0">
                  <a:pos x="527" y="3266"/>
                </a:cxn>
              </a:cxnLst>
              <a:rect l="0" t="0" r="r" b="b"/>
              <a:pathLst>
                <a:path w="527" h="3266">
                  <a:moveTo>
                    <a:pt x="527" y="0"/>
                  </a:moveTo>
                  <a:cubicBezTo>
                    <a:pt x="439" y="287"/>
                    <a:pt x="0" y="1181"/>
                    <a:pt x="0" y="1725"/>
                  </a:cubicBezTo>
                  <a:cubicBezTo>
                    <a:pt x="0" y="2269"/>
                    <a:pt x="417" y="2945"/>
                    <a:pt x="527" y="3266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236" name="Freeform 20"/>
            <p:cNvSpPr>
              <a:spLocks/>
            </p:cNvSpPr>
            <p:nvPr/>
          </p:nvSpPr>
          <p:spPr bwMode="auto">
            <a:xfrm flipH="1">
              <a:off x="4488" y="2976"/>
              <a:ext cx="386" cy="2398"/>
            </a:xfrm>
            <a:custGeom>
              <a:avLst/>
              <a:gdLst/>
              <a:ahLst/>
              <a:cxnLst>
                <a:cxn ang="0">
                  <a:pos x="527" y="0"/>
                </a:cxn>
                <a:cxn ang="0">
                  <a:pos x="0" y="1725"/>
                </a:cxn>
                <a:cxn ang="0">
                  <a:pos x="527" y="3266"/>
                </a:cxn>
              </a:cxnLst>
              <a:rect l="0" t="0" r="r" b="b"/>
              <a:pathLst>
                <a:path w="527" h="3266">
                  <a:moveTo>
                    <a:pt x="527" y="0"/>
                  </a:moveTo>
                  <a:cubicBezTo>
                    <a:pt x="439" y="287"/>
                    <a:pt x="0" y="1181"/>
                    <a:pt x="0" y="1725"/>
                  </a:cubicBezTo>
                  <a:cubicBezTo>
                    <a:pt x="0" y="2269"/>
                    <a:pt x="417" y="2945"/>
                    <a:pt x="527" y="3266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237" name="Line 21"/>
            <p:cNvSpPr>
              <a:spLocks noChangeShapeType="1"/>
            </p:cNvSpPr>
            <p:nvPr/>
          </p:nvSpPr>
          <p:spPr bwMode="auto">
            <a:xfrm>
              <a:off x="4605" y="4620"/>
              <a:ext cx="0" cy="105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238" name="Line 22"/>
            <p:cNvSpPr>
              <a:spLocks noChangeShapeType="1"/>
            </p:cNvSpPr>
            <p:nvPr/>
          </p:nvSpPr>
          <p:spPr bwMode="auto">
            <a:xfrm>
              <a:off x="4620" y="5655"/>
              <a:ext cx="309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r>
              <a:rPr lang="ru-RU"/>
              <a:t>Цель продвижения</a:t>
            </a:r>
          </a:p>
        </p:txBody>
      </p:sp>
      <p:grpSp>
        <p:nvGrpSpPr>
          <p:cNvPr id="3096" name="Group 24"/>
          <p:cNvGrpSpPr>
            <a:grpSpLocks/>
          </p:cNvGrpSpPr>
          <p:nvPr/>
        </p:nvGrpSpPr>
        <p:grpSpPr bwMode="auto">
          <a:xfrm>
            <a:off x="684213" y="1700213"/>
            <a:ext cx="7848600" cy="4608512"/>
            <a:chOff x="1701" y="7204"/>
            <a:chExt cx="6120" cy="3600"/>
          </a:xfrm>
        </p:grpSpPr>
        <p:grpSp>
          <p:nvGrpSpPr>
            <p:cNvPr id="3097" name="Group 25"/>
            <p:cNvGrpSpPr>
              <a:grpSpLocks/>
            </p:cNvGrpSpPr>
            <p:nvPr/>
          </p:nvGrpSpPr>
          <p:grpSpPr bwMode="auto">
            <a:xfrm>
              <a:off x="2961" y="7564"/>
              <a:ext cx="2520" cy="2160"/>
              <a:chOff x="2961" y="7564"/>
              <a:chExt cx="2520" cy="2160"/>
            </a:xfrm>
          </p:grpSpPr>
          <p:sp>
            <p:nvSpPr>
              <p:cNvPr id="3098" name="Freeform 26"/>
              <p:cNvSpPr>
                <a:spLocks/>
              </p:cNvSpPr>
              <p:nvPr/>
            </p:nvSpPr>
            <p:spPr bwMode="auto">
              <a:xfrm>
                <a:off x="3141" y="7924"/>
                <a:ext cx="1980" cy="1800"/>
              </a:xfrm>
              <a:custGeom>
                <a:avLst/>
                <a:gdLst/>
                <a:ahLst/>
                <a:cxnLst>
                  <a:cxn ang="0">
                    <a:pos x="0" y="1800"/>
                  </a:cxn>
                  <a:cxn ang="0">
                    <a:pos x="540" y="1620"/>
                  </a:cxn>
                  <a:cxn ang="0">
                    <a:pos x="1080" y="1260"/>
                  </a:cxn>
                  <a:cxn ang="0">
                    <a:pos x="1440" y="900"/>
                  </a:cxn>
                  <a:cxn ang="0">
                    <a:pos x="1800" y="360"/>
                  </a:cxn>
                  <a:cxn ang="0">
                    <a:pos x="1980" y="0"/>
                  </a:cxn>
                </a:cxnLst>
                <a:rect l="0" t="0" r="r" b="b"/>
                <a:pathLst>
                  <a:path w="1980" h="1800">
                    <a:moveTo>
                      <a:pt x="0" y="1800"/>
                    </a:moveTo>
                    <a:cubicBezTo>
                      <a:pt x="180" y="1755"/>
                      <a:pt x="360" y="1710"/>
                      <a:pt x="540" y="1620"/>
                    </a:cubicBezTo>
                    <a:cubicBezTo>
                      <a:pt x="720" y="1530"/>
                      <a:pt x="930" y="1380"/>
                      <a:pt x="1080" y="1260"/>
                    </a:cubicBezTo>
                    <a:cubicBezTo>
                      <a:pt x="1230" y="1140"/>
                      <a:pt x="1320" y="1050"/>
                      <a:pt x="1440" y="900"/>
                    </a:cubicBezTo>
                    <a:cubicBezTo>
                      <a:pt x="1560" y="750"/>
                      <a:pt x="1710" y="510"/>
                      <a:pt x="1800" y="360"/>
                    </a:cubicBezTo>
                    <a:cubicBezTo>
                      <a:pt x="1890" y="210"/>
                      <a:pt x="1935" y="105"/>
                      <a:pt x="1980" y="0"/>
                    </a:cubicBezTo>
                  </a:path>
                </a:pathLst>
              </a:custGeom>
              <a:noFill/>
              <a:ln w="19050" cmpd="sng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99" name="Freeform 27"/>
              <p:cNvSpPr>
                <a:spLocks/>
              </p:cNvSpPr>
              <p:nvPr/>
            </p:nvSpPr>
            <p:spPr bwMode="auto">
              <a:xfrm rot="514709" flipH="1">
                <a:off x="2961" y="7744"/>
                <a:ext cx="1980" cy="1800"/>
              </a:xfrm>
              <a:custGeom>
                <a:avLst/>
                <a:gdLst/>
                <a:ahLst/>
                <a:cxnLst>
                  <a:cxn ang="0">
                    <a:pos x="0" y="1800"/>
                  </a:cxn>
                  <a:cxn ang="0">
                    <a:pos x="540" y="1620"/>
                  </a:cxn>
                  <a:cxn ang="0">
                    <a:pos x="1080" y="1260"/>
                  </a:cxn>
                  <a:cxn ang="0">
                    <a:pos x="1440" y="900"/>
                  </a:cxn>
                  <a:cxn ang="0">
                    <a:pos x="1800" y="360"/>
                  </a:cxn>
                  <a:cxn ang="0">
                    <a:pos x="1980" y="0"/>
                  </a:cxn>
                </a:cxnLst>
                <a:rect l="0" t="0" r="r" b="b"/>
                <a:pathLst>
                  <a:path w="1980" h="1800">
                    <a:moveTo>
                      <a:pt x="0" y="1800"/>
                    </a:moveTo>
                    <a:cubicBezTo>
                      <a:pt x="180" y="1755"/>
                      <a:pt x="360" y="1710"/>
                      <a:pt x="540" y="1620"/>
                    </a:cubicBezTo>
                    <a:cubicBezTo>
                      <a:pt x="720" y="1530"/>
                      <a:pt x="930" y="1380"/>
                      <a:pt x="1080" y="1260"/>
                    </a:cubicBezTo>
                    <a:cubicBezTo>
                      <a:pt x="1230" y="1140"/>
                      <a:pt x="1320" y="1050"/>
                      <a:pt x="1440" y="900"/>
                    </a:cubicBezTo>
                    <a:cubicBezTo>
                      <a:pt x="1560" y="750"/>
                      <a:pt x="1710" y="510"/>
                      <a:pt x="1800" y="360"/>
                    </a:cubicBezTo>
                    <a:cubicBezTo>
                      <a:pt x="1890" y="210"/>
                      <a:pt x="1935" y="105"/>
                      <a:pt x="1980" y="0"/>
                    </a:cubicBezTo>
                  </a:path>
                </a:pathLst>
              </a:custGeom>
              <a:noFill/>
              <a:ln w="19050" cmpd="sng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100" name="Freeform 28"/>
              <p:cNvSpPr>
                <a:spLocks/>
              </p:cNvSpPr>
              <p:nvPr/>
            </p:nvSpPr>
            <p:spPr bwMode="auto">
              <a:xfrm rot="514709" flipH="1">
                <a:off x="3501" y="7564"/>
                <a:ext cx="1980" cy="1800"/>
              </a:xfrm>
              <a:custGeom>
                <a:avLst/>
                <a:gdLst/>
                <a:ahLst/>
                <a:cxnLst>
                  <a:cxn ang="0">
                    <a:pos x="0" y="1800"/>
                  </a:cxn>
                  <a:cxn ang="0">
                    <a:pos x="540" y="1620"/>
                  </a:cxn>
                  <a:cxn ang="0">
                    <a:pos x="1080" y="1260"/>
                  </a:cxn>
                  <a:cxn ang="0">
                    <a:pos x="1440" y="900"/>
                  </a:cxn>
                  <a:cxn ang="0">
                    <a:pos x="1800" y="360"/>
                  </a:cxn>
                  <a:cxn ang="0">
                    <a:pos x="1980" y="0"/>
                  </a:cxn>
                </a:cxnLst>
                <a:rect l="0" t="0" r="r" b="b"/>
                <a:pathLst>
                  <a:path w="1980" h="1800">
                    <a:moveTo>
                      <a:pt x="0" y="1800"/>
                    </a:moveTo>
                    <a:cubicBezTo>
                      <a:pt x="180" y="1755"/>
                      <a:pt x="360" y="1710"/>
                      <a:pt x="540" y="1620"/>
                    </a:cubicBezTo>
                    <a:cubicBezTo>
                      <a:pt x="720" y="1530"/>
                      <a:pt x="930" y="1380"/>
                      <a:pt x="1080" y="1260"/>
                    </a:cubicBezTo>
                    <a:cubicBezTo>
                      <a:pt x="1230" y="1140"/>
                      <a:pt x="1320" y="1050"/>
                      <a:pt x="1440" y="900"/>
                    </a:cubicBezTo>
                    <a:cubicBezTo>
                      <a:pt x="1560" y="750"/>
                      <a:pt x="1710" y="510"/>
                      <a:pt x="1800" y="360"/>
                    </a:cubicBezTo>
                    <a:cubicBezTo>
                      <a:pt x="1890" y="210"/>
                      <a:pt x="1935" y="105"/>
                      <a:pt x="1980" y="0"/>
                    </a:cubicBezTo>
                  </a:path>
                </a:pathLst>
              </a:custGeom>
              <a:noFill/>
              <a:ln w="19050" cap="flat" cmpd="sng">
                <a:solidFill>
                  <a:srgbClr val="000000"/>
                </a:solidFill>
                <a:prstDash val="dash"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3101" name="Line 29"/>
            <p:cNvSpPr>
              <a:spLocks noChangeShapeType="1"/>
            </p:cNvSpPr>
            <p:nvPr/>
          </p:nvSpPr>
          <p:spPr bwMode="auto">
            <a:xfrm flipV="1">
              <a:off x="2961" y="7204"/>
              <a:ext cx="0" cy="27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102" name="Line 30"/>
            <p:cNvSpPr>
              <a:spLocks noChangeShapeType="1"/>
            </p:cNvSpPr>
            <p:nvPr/>
          </p:nvSpPr>
          <p:spPr bwMode="auto">
            <a:xfrm>
              <a:off x="2961" y="9904"/>
              <a:ext cx="360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103" name="Line 31"/>
            <p:cNvSpPr>
              <a:spLocks noChangeShapeType="1"/>
            </p:cNvSpPr>
            <p:nvPr/>
          </p:nvSpPr>
          <p:spPr bwMode="auto">
            <a:xfrm>
              <a:off x="2961" y="9259"/>
              <a:ext cx="1933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Dot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104" name="Line 32"/>
            <p:cNvSpPr>
              <a:spLocks noChangeShapeType="1"/>
            </p:cNvSpPr>
            <p:nvPr/>
          </p:nvSpPr>
          <p:spPr bwMode="auto">
            <a:xfrm>
              <a:off x="4111" y="9262"/>
              <a:ext cx="0" cy="63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Dot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105" name="Line 33"/>
            <p:cNvSpPr>
              <a:spLocks noChangeShapeType="1"/>
            </p:cNvSpPr>
            <p:nvPr/>
          </p:nvSpPr>
          <p:spPr bwMode="auto">
            <a:xfrm>
              <a:off x="4859" y="9262"/>
              <a:ext cx="0" cy="63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Dot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grpSp>
          <p:nvGrpSpPr>
            <p:cNvPr id="3106" name="Group 34"/>
            <p:cNvGrpSpPr>
              <a:grpSpLocks/>
            </p:cNvGrpSpPr>
            <p:nvPr/>
          </p:nvGrpSpPr>
          <p:grpSpPr bwMode="auto">
            <a:xfrm>
              <a:off x="1701" y="7204"/>
              <a:ext cx="6120" cy="3600"/>
              <a:chOff x="1701" y="7204"/>
              <a:chExt cx="6120" cy="3600"/>
            </a:xfrm>
          </p:grpSpPr>
          <p:sp>
            <p:nvSpPr>
              <p:cNvPr id="3107" name="Text Box 35"/>
              <p:cNvSpPr txBox="1">
                <a:spLocks noChangeArrowheads="1"/>
              </p:cNvSpPr>
              <p:nvPr/>
            </p:nvSpPr>
            <p:spPr bwMode="auto">
              <a:xfrm>
                <a:off x="2061" y="7204"/>
                <a:ext cx="72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FFFFFF"/>
                </a:solidFill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pPr algn="ctr"/>
                <a:r>
                  <a:rPr lang="ru-RU" sz="2000"/>
                  <a:t>Цена</a:t>
                </a:r>
              </a:p>
            </p:txBody>
          </p:sp>
          <p:sp>
            <p:nvSpPr>
              <p:cNvPr id="3108" name="Text Box 36"/>
              <p:cNvSpPr txBox="1">
                <a:spLocks noChangeArrowheads="1"/>
              </p:cNvSpPr>
              <p:nvPr/>
            </p:nvSpPr>
            <p:spPr bwMode="auto">
              <a:xfrm>
                <a:off x="4941" y="10084"/>
                <a:ext cx="144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FFFFFF"/>
                </a:solidFill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pPr algn="ctr"/>
                <a:r>
                  <a:rPr lang="ru-RU" sz="2000"/>
                  <a:t>Количество</a:t>
                </a:r>
              </a:p>
            </p:txBody>
          </p:sp>
          <p:sp>
            <p:nvSpPr>
              <p:cNvPr id="3109" name="Text Box 37"/>
              <p:cNvSpPr txBox="1">
                <a:spLocks noChangeArrowheads="1"/>
              </p:cNvSpPr>
              <p:nvPr/>
            </p:nvSpPr>
            <p:spPr bwMode="auto">
              <a:xfrm>
                <a:off x="5121" y="7924"/>
                <a:ext cx="323" cy="227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FFFFFF"/>
                </a:solidFill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pPr algn="ctr"/>
                <a:r>
                  <a:rPr lang="en-US" sz="2000" i="1"/>
                  <a:t>S</a:t>
                </a:r>
                <a:endParaRPr lang="ru-RU" sz="2000"/>
              </a:p>
            </p:txBody>
          </p:sp>
          <p:sp>
            <p:nvSpPr>
              <p:cNvPr id="3110" name="Text Box 38"/>
              <p:cNvSpPr txBox="1">
                <a:spLocks noChangeArrowheads="1"/>
              </p:cNvSpPr>
              <p:nvPr/>
            </p:nvSpPr>
            <p:spPr bwMode="auto">
              <a:xfrm>
                <a:off x="3498" y="9626"/>
                <a:ext cx="323" cy="227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FFFFFF"/>
                </a:solidFill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pPr algn="ctr"/>
                <a:r>
                  <a:rPr lang="en-US" sz="2000" i="1"/>
                  <a:t>S</a:t>
                </a:r>
                <a:endParaRPr lang="ru-RU" sz="2000"/>
              </a:p>
            </p:txBody>
          </p:sp>
          <p:sp>
            <p:nvSpPr>
              <p:cNvPr id="3111" name="Text Box 39"/>
              <p:cNvSpPr txBox="1">
                <a:spLocks noChangeArrowheads="1"/>
              </p:cNvSpPr>
              <p:nvPr/>
            </p:nvSpPr>
            <p:spPr bwMode="auto">
              <a:xfrm>
                <a:off x="3175" y="7532"/>
                <a:ext cx="323" cy="227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FFFFFF"/>
                </a:solidFill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pPr algn="ctr"/>
                <a:r>
                  <a:rPr lang="en-US" sz="2000" i="1"/>
                  <a:t>d</a:t>
                </a:r>
                <a:endParaRPr lang="ru-RU" sz="2000"/>
              </a:p>
            </p:txBody>
          </p:sp>
          <p:sp>
            <p:nvSpPr>
              <p:cNvPr id="3112" name="Text Box 40"/>
              <p:cNvSpPr txBox="1">
                <a:spLocks noChangeArrowheads="1"/>
              </p:cNvSpPr>
              <p:nvPr/>
            </p:nvSpPr>
            <p:spPr bwMode="auto">
              <a:xfrm>
                <a:off x="4941" y="9544"/>
                <a:ext cx="323" cy="227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FFFFFF"/>
                </a:solidFill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pPr algn="ctr"/>
                <a:r>
                  <a:rPr lang="en-US" sz="2000" i="1"/>
                  <a:t>d</a:t>
                </a:r>
                <a:endParaRPr lang="ru-RU" sz="2000"/>
              </a:p>
            </p:txBody>
          </p:sp>
          <p:sp>
            <p:nvSpPr>
              <p:cNvPr id="3113" name="Text Box 41"/>
              <p:cNvSpPr txBox="1">
                <a:spLocks noChangeArrowheads="1"/>
              </p:cNvSpPr>
              <p:nvPr/>
            </p:nvSpPr>
            <p:spPr bwMode="auto">
              <a:xfrm>
                <a:off x="5301" y="9184"/>
                <a:ext cx="323" cy="227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FFFFFF"/>
                </a:solidFill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pPr algn="ctr"/>
                <a:r>
                  <a:rPr lang="en-US" sz="2000" i="1"/>
                  <a:t>d’</a:t>
                </a:r>
                <a:endParaRPr lang="ru-RU" sz="2000"/>
              </a:p>
            </p:txBody>
          </p:sp>
          <p:sp>
            <p:nvSpPr>
              <p:cNvPr id="3114" name="Text Box 42"/>
              <p:cNvSpPr txBox="1">
                <a:spLocks noChangeArrowheads="1"/>
              </p:cNvSpPr>
              <p:nvPr/>
            </p:nvSpPr>
            <p:spPr bwMode="auto">
              <a:xfrm>
                <a:off x="3681" y="7204"/>
                <a:ext cx="323" cy="227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FFFFFF"/>
                </a:solidFill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pPr algn="ctr"/>
                <a:r>
                  <a:rPr lang="en-US" sz="2000" i="1"/>
                  <a:t>d’</a:t>
                </a:r>
                <a:endParaRPr lang="ru-RU" sz="2000"/>
              </a:p>
            </p:txBody>
          </p:sp>
          <p:sp>
            <p:nvSpPr>
              <p:cNvPr id="3115" name="Text Box 43"/>
              <p:cNvSpPr txBox="1">
                <a:spLocks noChangeArrowheads="1"/>
              </p:cNvSpPr>
              <p:nvPr/>
            </p:nvSpPr>
            <p:spPr bwMode="auto">
              <a:xfrm>
                <a:off x="1701" y="10444"/>
                <a:ext cx="612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FFFFFF"/>
                </a:solidFill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pPr algn="ctr"/>
                <a:r>
                  <a:rPr lang="ru-RU" sz="2000"/>
                  <a:t>Характер ожидаемого сдвига кривой спроса</a:t>
                </a:r>
              </a:p>
            </p:txBody>
          </p:sp>
        </p:grp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2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404813"/>
            <a:ext cx="8229600" cy="792162"/>
          </a:xfrm>
        </p:spPr>
        <p:txBody>
          <a:bodyPr/>
          <a:lstStyle/>
          <a:p>
            <a:r>
              <a:rPr lang="ru-RU" sz="2000" b="1"/>
              <a:t/>
            </a:r>
            <a:br>
              <a:rPr lang="ru-RU" sz="2000" b="1"/>
            </a:br>
            <a:r>
              <a:rPr lang="ru-RU" sz="2000" b="1"/>
              <a:t/>
            </a:r>
            <a:br>
              <a:rPr lang="ru-RU" sz="2000" b="1"/>
            </a:br>
            <a:r>
              <a:rPr lang="ru-RU" sz="2000" b="1"/>
              <a:t/>
            </a:r>
            <a:br>
              <a:rPr lang="ru-RU" sz="2000" b="1"/>
            </a:br>
            <a:r>
              <a:rPr lang="ru-RU" sz="2000" b="1"/>
              <a:t>ЗАДАЧИ И ФУНКЦИИ ПРОДВИЖЕНИЯ</a:t>
            </a:r>
            <a:br>
              <a:rPr lang="ru-RU" sz="2000" b="1"/>
            </a:br>
            <a:r>
              <a:rPr lang="ru-RU" sz="2000" b="1"/>
              <a:t/>
            </a:r>
            <a:br>
              <a:rPr lang="ru-RU" sz="2000" b="1"/>
            </a:br>
            <a:r>
              <a:rPr lang="ru-RU" sz="2000" b="1"/>
              <a:t/>
            </a:r>
            <a:br>
              <a:rPr lang="ru-RU" sz="2000" b="1"/>
            </a:br>
            <a:endParaRPr lang="ru-RU" sz="2000" b="1"/>
          </a:p>
        </p:txBody>
      </p:sp>
      <p:sp>
        <p:nvSpPr>
          <p:cNvPr id="58373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2000" b="1"/>
              <a:t>ЗАДАЧИ:</a:t>
            </a:r>
          </a:p>
          <a:p>
            <a:r>
              <a:rPr lang="ru-RU" sz="2000"/>
              <a:t>ПРИВЛЕЧЕНИЕ НОВЫХ ПОКУПАТЕЛЕЙ ИЛИ ПОЛЬЗОВАТЕЛЕЙ;</a:t>
            </a:r>
          </a:p>
          <a:p>
            <a:r>
              <a:rPr lang="ru-RU" sz="2000"/>
              <a:t>УВЕЛИЧЕНИЕ ПРОДАЖ СУЩЕСТВУЮЩИМ КЛИЕНТАМ;</a:t>
            </a:r>
          </a:p>
          <a:p>
            <a:r>
              <a:rPr lang="ru-RU" sz="2000"/>
              <a:t>ПРИВЛЕЧЕНИЕ ПОКУПАТЕЛЕЙ КОНКУРЕНТНЫХ ТОВАРОВ.</a:t>
            </a:r>
          </a:p>
          <a:p>
            <a:endParaRPr lang="ru-RU" sz="2000"/>
          </a:p>
          <a:p>
            <a:r>
              <a:rPr lang="ru-RU" sz="2000" b="1"/>
              <a:t>ФУНКЦИИ:</a:t>
            </a:r>
          </a:p>
          <a:p>
            <a:r>
              <a:rPr lang="ru-RU" sz="2000"/>
              <a:t>ИНФОРМИРОВАНИЕ;</a:t>
            </a:r>
          </a:p>
          <a:p>
            <a:r>
              <a:rPr lang="ru-RU" sz="2000"/>
              <a:t>УБЕЖДЕНИЕ;</a:t>
            </a:r>
          </a:p>
          <a:p>
            <a:r>
              <a:rPr lang="ru-RU" sz="2000"/>
              <a:t>УКРЕПЛЕНИЕ ДОВЕРИЯ К СВОЕЙ МАРКЕ;</a:t>
            </a:r>
          </a:p>
          <a:p>
            <a:r>
              <a:rPr lang="ru-RU" sz="2000"/>
              <a:t>НАПОМИНАНИЕ.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498600"/>
          </a:xfrm>
        </p:spPr>
        <p:txBody>
          <a:bodyPr/>
          <a:lstStyle/>
          <a:p>
            <a:r>
              <a:rPr lang="ru-RU" sz="2000" b="1"/>
              <a:t>РЕКЛАМА – любая платная форма неличного представления и продвижения идей, товаров или услуг, которую заказывает и финансирует определенный спонсор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00213"/>
            <a:ext cx="8229600" cy="4608512"/>
          </a:xfrm>
        </p:spPr>
        <p:txBody>
          <a:bodyPr/>
          <a:lstStyle/>
          <a:p>
            <a:pPr>
              <a:buFontTx/>
              <a:buNone/>
            </a:pPr>
            <a:r>
              <a:rPr lang="ru-RU" sz="2000"/>
              <a:t>Реклама призвана выполнять следующие функции:</a:t>
            </a:r>
          </a:p>
          <a:p>
            <a:pPr>
              <a:buFontTx/>
              <a:buNone/>
            </a:pPr>
            <a:endParaRPr lang="ru-RU" sz="2000"/>
          </a:p>
          <a:p>
            <a:r>
              <a:rPr lang="ru-RU" sz="2000"/>
              <a:t>1) обеспечивать желаемое восприятие потребителем продукта или услуги фирмы;</a:t>
            </a:r>
          </a:p>
          <a:p>
            <a:endParaRPr lang="ru-RU" sz="2000"/>
          </a:p>
          <a:p>
            <a:r>
              <a:rPr lang="ru-RU" sz="2000"/>
              <a:t>2) информировать потребителя о достоинствах продукта или услуги;</a:t>
            </a:r>
          </a:p>
          <a:p>
            <a:endParaRPr lang="ru-RU" sz="2000"/>
          </a:p>
          <a:p>
            <a:r>
              <a:rPr lang="ru-RU" sz="2000"/>
              <a:t>3) вызывать желание у потребителя  купить продукцию фирмы;</a:t>
            </a:r>
          </a:p>
          <a:p>
            <a:endParaRPr lang="ru-RU" sz="2000"/>
          </a:p>
          <a:p>
            <a:r>
              <a:rPr lang="ru-RU" sz="2000"/>
              <a:t>4) поддерживать известность товарной марки фирмы.</a:t>
            </a:r>
          </a:p>
          <a:p>
            <a:pPr>
              <a:buFontTx/>
              <a:buNone/>
            </a:pPr>
            <a:endParaRPr lang="ru-RU" sz="28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922337"/>
          </a:xfrm>
        </p:spPr>
        <p:txBody>
          <a:bodyPr/>
          <a:lstStyle/>
          <a:p>
            <a:r>
              <a:rPr lang="ru-RU" sz="2400" b="1"/>
              <a:t>ТИПЫ РЕКЛАМЫ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ru-RU" sz="2400"/>
              <a:t>В зависимости от стадии жизненного цикла товара выбирается тип рекламы:</a:t>
            </a:r>
          </a:p>
          <a:p>
            <a:r>
              <a:rPr lang="ru-RU" sz="2400"/>
              <a:t>1) реклама, формирующая первичный спрос;</a:t>
            </a:r>
          </a:p>
          <a:p>
            <a:endParaRPr lang="ru-RU" sz="2400"/>
          </a:p>
          <a:p>
            <a:r>
              <a:rPr lang="ru-RU" sz="2400"/>
              <a:t>2) реклама товарной марки с целью формирования селективного спроса;</a:t>
            </a:r>
          </a:p>
          <a:p>
            <a:endParaRPr lang="ru-RU" sz="2400"/>
          </a:p>
          <a:p>
            <a:r>
              <a:rPr lang="ru-RU" sz="2400"/>
              <a:t>3) корпоративная реклама;</a:t>
            </a:r>
          </a:p>
          <a:p>
            <a:endParaRPr lang="ru-RU" sz="2400"/>
          </a:p>
          <a:p>
            <a:r>
              <a:rPr lang="ru-RU" sz="2400"/>
              <a:t>4) кооперативная реклама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922337"/>
          </a:xfrm>
        </p:spPr>
        <p:txBody>
          <a:bodyPr/>
          <a:lstStyle/>
          <a:p>
            <a:r>
              <a:rPr lang="ru-RU" sz="2000" b="1"/>
              <a:t>ХАРАКТЕРНЫЕ ЧЕРТЫ ПРОДВИЖЕНИЯ ТОВАРА ЧЕРЕЗ РЕКЛАМУ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12875"/>
            <a:ext cx="8229600" cy="4895850"/>
          </a:xfrm>
        </p:spPr>
        <p:txBody>
          <a:bodyPr/>
          <a:lstStyle/>
          <a:p>
            <a:r>
              <a:rPr lang="ru-RU" sz="2400"/>
              <a:t>отсутствие непосредственного общения с потребителями;</a:t>
            </a:r>
          </a:p>
          <a:p>
            <a:endParaRPr lang="ru-RU" sz="2400"/>
          </a:p>
          <a:p>
            <a:r>
              <a:rPr lang="ru-RU" sz="2400"/>
              <a:t>широкий охват рынка;</a:t>
            </a:r>
          </a:p>
          <a:p>
            <a:endParaRPr lang="ru-RU" sz="2400"/>
          </a:p>
          <a:p>
            <a:r>
              <a:rPr lang="ru-RU" sz="2400"/>
              <a:t>одностороннее движение информации;</a:t>
            </a:r>
          </a:p>
          <a:p>
            <a:endParaRPr lang="ru-RU" sz="2400"/>
          </a:p>
          <a:p>
            <a:r>
              <a:rPr lang="ru-RU" sz="2400"/>
              <a:t>«жесткость» маркетингового предложения;</a:t>
            </a:r>
          </a:p>
          <a:p>
            <a:endParaRPr lang="ru-RU" sz="2400"/>
          </a:p>
          <a:p>
            <a:r>
              <a:rPr lang="ru-RU" sz="2400"/>
              <a:t>относительно меньшие затраты на информирование одного потребителя.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993775"/>
          </a:xfrm>
        </p:spPr>
        <p:txBody>
          <a:bodyPr/>
          <a:lstStyle/>
          <a:p>
            <a:r>
              <a:rPr lang="ru-RU" sz="2400" b="1"/>
              <a:t>ПРОЕКТИРОВАНИЕ РЕКЛАМНОЙ КОМПАНИИ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ru-RU" sz="2400" b="1"/>
              <a:t>Необходимо осуществить следующие мероприятия:</a:t>
            </a:r>
          </a:p>
          <a:p>
            <a:pPr>
              <a:lnSpc>
                <a:spcPct val="90000"/>
              </a:lnSpc>
              <a:buFontTx/>
              <a:buNone/>
            </a:pPr>
            <a:endParaRPr lang="ru-RU" sz="2400" b="1"/>
          </a:p>
          <a:p>
            <a:pPr>
              <a:lnSpc>
                <a:spcPct val="90000"/>
              </a:lnSpc>
            </a:pPr>
            <a:r>
              <a:rPr lang="ru-RU" sz="2400"/>
              <a:t>а) определить и проанализировать рекламные цели;</a:t>
            </a:r>
          </a:p>
          <a:p>
            <a:pPr>
              <a:lnSpc>
                <a:spcPct val="90000"/>
              </a:lnSpc>
            </a:pPr>
            <a:r>
              <a:rPr lang="ru-RU" sz="2400"/>
              <a:t>б) определить задачи рекламы;</a:t>
            </a:r>
          </a:p>
          <a:p>
            <a:pPr>
              <a:lnSpc>
                <a:spcPct val="90000"/>
              </a:lnSpc>
            </a:pPr>
            <a:r>
              <a:rPr lang="ru-RU" sz="2400"/>
              <a:t>в) сформулировать основы (платформу) рекламы;</a:t>
            </a:r>
          </a:p>
          <a:p>
            <a:pPr>
              <a:lnSpc>
                <a:spcPct val="90000"/>
              </a:lnSpc>
            </a:pPr>
            <a:r>
              <a:rPr lang="ru-RU" sz="2400"/>
              <a:t>г) определить размер ассигнований на рекламу;</a:t>
            </a:r>
          </a:p>
          <a:p>
            <a:pPr>
              <a:lnSpc>
                <a:spcPct val="90000"/>
              </a:lnSpc>
            </a:pPr>
            <a:r>
              <a:rPr lang="ru-RU" sz="2400"/>
              <a:t>д) разработать план проведения рекламной кампании (медиа-план);</a:t>
            </a:r>
          </a:p>
          <a:p>
            <a:pPr>
              <a:lnSpc>
                <a:spcPct val="90000"/>
              </a:lnSpc>
            </a:pPr>
            <a:r>
              <a:rPr lang="ru-RU" sz="2400"/>
              <a:t>е) сформулировать рекламное послание;</a:t>
            </a:r>
          </a:p>
          <a:p>
            <a:pPr>
              <a:lnSpc>
                <a:spcPct val="90000"/>
              </a:lnSpc>
            </a:pPr>
            <a:r>
              <a:rPr lang="ru-RU" sz="2400"/>
              <a:t>ж) оценить эффективность рекламных действий.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641475"/>
          </a:xfrm>
        </p:spPr>
        <p:txBody>
          <a:bodyPr/>
          <a:lstStyle/>
          <a:p>
            <a:r>
              <a:rPr lang="ru-RU" sz="2000" b="1"/>
              <a:t>ПАБЛИСИТИ- ЭТО ДЕЯТЕЛЬНОСТЬ, СВЯЗАННАЯ С РАСПРОСТРАНЕНИЕМ РАЗНООБРАЗНОЙ ИНФОРМАЦИИ О КОМПАНИИ ИЛИ ЕЕ ПРОДУКЦИИ В СРЕДСТВАХ МАССОВОЙ ИНФОРМАЦИИ, НЕ ОПЛАЧИВАЕМАЯ СПОНСОРОМ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750" y="1989138"/>
            <a:ext cx="8147050" cy="4392612"/>
          </a:xfrm>
        </p:spPr>
        <p:txBody>
          <a:bodyPr/>
          <a:lstStyle/>
          <a:p>
            <a:pPr>
              <a:buFontTx/>
              <a:buNone/>
            </a:pPr>
            <a:r>
              <a:rPr lang="ru-RU" sz="2400"/>
              <a:t>В задачи работы с общественностью входят:</a:t>
            </a:r>
          </a:p>
          <a:p>
            <a:r>
              <a:rPr lang="ru-RU" sz="2400"/>
              <a:t>налаживание связей с клиентами, представителями власти, с владельцами и работниками предприятия;</a:t>
            </a:r>
          </a:p>
          <a:p>
            <a:r>
              <a:rPr lang="ru-RU" sz="2400"/>
              <a:t>предупреждение негативного отношения к деятельности или продукции фирмы со стороны общества;</a:t>
            </a:r>
          </a:p>
          <a:p>
            <a:r>
              <a:rPr lang="ru-RU" sz="2400"/>
              <a:t>формирование благоприятного имиджа компании;</a:t>
            </a:r>
          </a:p>
          <a:p>
            <a:r>
              <a:rPr lang="ru-RU" sz="2400"/>
              <a:t>опровержение нежелательных слухов, историй или событий.</a:t>
            </a:r>
          </a:p>
          <a:p>
            <a:endParaRPr lang="ru-RU" sz="28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Процесс личной продажи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ru-RU" sz="2800"/>
              <a:t> Включает в себя:</a:t>
            </a:r>
          </a:p>
          <a:p>
            <a:pPr>
              <a:lnSpc>
                <a:spcPct val="90000"/>
              </a:lnSpc>
            </a:pPr>
            <a:r>
              <a:rPr lang="ru-RU" sz="2800"/>
              <a:t>поиск и оценку потенциальных покупателей;</a:t>
            </a:r>
          </a:p>
          <a:p>
            <a:pPr>
              <a:lnSpc>
                <a:spcPct val="90000"/>
              </a:lnSpc>
            </a:pPr>
            <a:r>
              <a:rPr lang="ru-RU" sz="2800"/>
              <a:t>подготовку первичного контакта с потенциальным покупателем и презентации продукта;</a:t>
            </a:r>
          </a:p>
          <a:p>
            <a:pPr>
              <a:lnSpc>
                <a:spcPct val="90000"/>
              </a:lnSpc>
            </a:pPr>
            <a:r>
              <a:rPr lang="ru-RU" sz="2800"/>
              <a:t>выбор подхода и осуществление первичного контакта с потенциальным покупателем;</a:t>
            </a:r>
          </a:p>
          <a:p>
            <a:pPr>
              <a:lnSpc>
                <a:spcPct val="90000"/>
              </a:lnSpc>
            </a:pPr>
            <a:r>
              <a:rPr lang="ru-RU" sz="2800"/>
              <a:t>презентация продукции;</a:t>
            </a:r>
          </a:p>
          <a:p>
            <a:pPr>
              <a:lnSpc>
                <a:spcPct val="90000"/>
              </a:lnSpc>
            </a:pPr>
            <a:r>
              <a:rPr lang="ru-RU" sz="2800"/>
              <a:t>продажа (получение результата);</a:t>
            </a:r>
          </a:p>
          <a:p>
            <a:pPr>
              <a:lnSpc>
                <a:spcPct val="90000"/>
              </a:lnSpc>
            </a:pPr>
            <a:r>
              <a:rPr lang="ru-RU" sz="2800"/>
              <a:t>послепродажные действия.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Презентация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ru-RU" sz="2400"/>
              <a:t>Различают три способа ведения презентаций:</a:t>
            </a:r>
          </a:p>
          <a:p>
            <a:pPr>
              <a:lnSpc>
                <a:spcPct val="80000"/>
              </a:lnSpc>
            </a:pPr>
            <a:r>
              <a:rPr lang="ru-RU" sz="2400"/>
              <a:t>1. Сценарный подход, характерной особенностью которого является регламентированное изменение роли продавца и покупателя в коммуникационном процессе.</a:t>
            </a:r>
          </a:p>
          <a:p>
            <a:pPr>
              <a:lnSpc>
                <a:spcPct val="80000"/>
              </a:lnSpc>
            </a:pPr>
            <a:r>
              <a:rPr lang="ru-RU" sz="2400"/>
              <a:t>2. Консультационный, когда вначале информация направлена от покупателя, а затем, на основе появившейся определенности в его ожиданиях, продавец сообщает о существующих возможностях удовлетворения его нужд.</a:t>
            </a:r>
          </a:p>
          <a:p>
            <a:pPr>
              <a:lnSpc>
                <a:spcPct val="80000"/>
              </a:lnSpc>
            </a:pPr>
            <a:r>
              <a:rPr lang="ru-RU" sz="2400"/>
              <a:t>3. Торговый или агрессивный, то есть информирование потенциального покупателя о товаре без учета его пожеланий, надеясь убедить его в полезности предложения.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b="1"/>
              <a:t>СТИМУЛИРОВАНИЕ СБЫТА – ЭТО КРАТКОВРЕМЕННОЕ ПОБУЖДЕНИЕ, ПООЩРЯЮЩЕЕ ПОКУПКУ ИЛИ ПРОДАЖУ ТОВАРА ИЛИ УСЛУГИ</a:t>
            </a:r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2000" b="1"/>
              <a:t>Включает в себя:</a:t>
            </a:r>
          </a:p>
          <a:p>
            <a:r>
              <a:rPr lang="ru-RU" sz="2000"/>
              <a:t>стимулирование потребителей, т.е. применение инструментария, поощряющего покупателя приобрести товар;</a:t>
            </a:r>
          </a:p>
          <a:p>
            <a:endParaRPr lang="ru-RU" sz="2000"/>
          </a:p>
          <a:p>
            <a:r>
              <a:rPr lang="ru-RU" sz="2000"/>
              <a:t>стимулирование оптовой и розничной торговли, т.е. применение инструментария, нацеленного на поддержку посреднической фирмы и повышение заинтересованности посредника;</a:t>
            </a:r>
          </a:p>
          <a:p>
            <a:endParaRPr lang="ru-RU" sz="2000"/>
          </a:p>
          <a:p>
            <a:r>
              <a:rPr lang="ru-RU" sz="2000"/>
              <a:t>стимулирование собственного торгового персонала, т.е. применение инструментария, нацеленного на усиление заинтересованности торговых работников и повышение эффективности их усилий. 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633412"/>
          </a:xfrm>
        </p:spPr>
        <p:txBody>
          <a:bodyPr/>
          <a:lstStyle/>
          <a:p>
            <a:r>
              <a:rPr lang="ru-RU" sz="2800" b="1"/>
              <a:t>Инструменты стимулирования продаж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981075"/>
            <a:ext cx="8229600" cy="532765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sz="2400"/>
              <a:t>конкурсы и соревнования;</a:t>
            </a:r>
          </a:p>
          <a:p>
            <a:pPr>
              <a:lnSpc>
                <a:spcPct val="80000"/>
              </a:lnSpc>
            </a:pPr>
            <a:r>
              <a:rPr lang="ru-RU" sz="2400"/>
              <a:t>купоны;</a:t>
            </a:r>
          </a:p>
          <a:p>
            <a:pPr>
              <a:lnSpc>
                <a:spcPct val="80000"/>
              </a:lnSpc>
            </a:pPr>
            <a:r>
              <a:rPr lang="ru-RU" sz="2400"/>
              <a:t>дисконтные карты;</a:t>
            </a:r>
          </a:p>
          <a:p>
            <a:pPr>
              <a:lnSpc>
                <a:spcPct val="80000"/>
              </a:lnSpc>
            </a:pPr>
            <a:r>
              <a:rPr lang="ru-RU" sz="2400"/>
              <a:t>бонусы;</a:t>
            </a:r>
          </a:p>
          <a:p>
            <a:pPr>
              <a:lnSpc>
                <a:spcPct val="80000"/>
              </a:lnSpc>
            </a:pPr>
            <a:r>
              <a:rPr lang="ru-RU" sz="2400"/>
              <a:t>подарки;</a:t>
            </a:r>
          </a:p>
          <a:p>
            <a:pPr>
              <a:lnSpc>
                <a:spcPct val="80000"/>
              </a:lnSpc>
            </a:pPr>
            <a:r>
              <a:rPr lang="ru-RU" sz="2400"/>
              <a:t>бесплатные образцы продуктов для пробы;</a:t>
            </a:r>
          </a:p>
          <a:p>
            <a:pPr>
              <a:lnSpc>
                <a:spcPct val="80000"/>
              </a:lnSpc>
            </a:pPr>
            <a:r>
              <a:rPr lang="ru-RU" sz="2400"/>
              <a:t>бесплатные каталоги предлагаемой продукции;</a:t>
            </a:r>
          </a:p>
          <a:p>
            <a:pPr>
              <a:lnSpc>
                <a:spcPct val="80000"/>
              </a:lnSpc>
            </a:pPr>
            <a:r>
              <a:rPr lang="ru-RU" sz="2400"/>
              <a:t>всевозможные скидки (сезонные, предпраздничные и т.д.);</a:t>
            </a:r>
          </a:p>
          <a:p>
            <a:pPr>
              <a:lnSpc>
                <a:spcPct val="80000"/>
              </a:lnSpc>
            </a:pPr>
            <a:r>
              <a:rPr lang="ru-RU" sz="2400"/>
              <a:t>спонсорское финансирование различных общественных мероприятий (образовательных программ, спортивных и других зрелищных мероприятий, больниц, детских домов, строительства храмов и другой общественно полезной деятельности).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b="1"/>
              <a:t>Стимулирование продаж, ориентированных на посредников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70852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sz="2800"/>
              <a:t>компенсация за товар, то есть выплаты производителями розничным торговцам для компенсации их расходов, например на оформление витрин и внутримагазинных указателей;</a:t>
            </a:r>
          </a:p>
          <a:p>
            <a:pPr>
              <a:lnSpc>
                <a:spcPct val="90000"/>
              </a:lnSpc>
            </a:pPr>
            <a:r>
              <a:rPr lang="ru-RU" sz="2800"/>
              <a:t>скидки за партии товара – это прямые скидки с цены, например в зависимости от объема закупки;</a:t>
            </a:r>
          </a:p>
          <a:p>
            <a:pPr>
              <a:lnSpc>
                <a:spcPct val="90000"/>
              </a:lnSpc>
            </a:pPr>
            <a:r>
              <a:rPr lang="ru-RU" sz="2800"/>
              <a:t>плата за место – это прямые выплаты магазинам за наличие у них соответствующего товара в ассортименте.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/>
              <a:t>Способы определения расходов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ru-RU" sz="2400" i="1"/>
              <a:t>Способы определения расходов</a:t>
            </a:r>
            <a:r>
              <a:rPr lang="ru-RU" sz="2400"/>
              <a:t> основываются:</a:t>
            </a:r>
          </a:p>
          <a:p>
            <a:pPr>
              <a:lnSpc>
                <a:spcPct val="90000"/>
              </a:lnSpc>
            </a:pPr>
            <a:r>
              <a:rPr lang="ru-RU" sz="2400"/>
              <a:t>1) на подходе с позиции предельного дохода (до тех пор, пока предельный доход &gt; предельных издержек на распределительную деятельность, бюджет на этот элемент маркетинга можно увеличивать);</a:t>
            </a:r>
          </a:p>
          <a:p>
            <a:pPr>
              <a:lnSpc>
                <a:spcPct val="90000"/>
              </a:lnSpc>
            </a:pPr>
            <a:r>
              <a:rPr lang="ru-RU" sz="2400"/>
              <a:t>2) на целевом подходе (ставятся задачи, и для их выполнения определяют денежный эквивалент);</a:t>
            </a:r>
          </a:p>
          <a:p>
            <a:pPr>
              <a:lnSpc>
                <a:spcPct val="90000"/>
              </a:lnSpc>
            </a:pPr>
            <a:r>
              <a:rPr lang="ru-RU" sz="2400"/>
              <a:t>3) на расчете определенного процента от объема продаж;</a:t>
            </a:r>
          </a:p>
          <a:p>
            <a:pPr>
              <a:lnSpc>
                <a:spcPct val="90000"/>
              </a:lnSpc>
            </a:pPr>
            <a:r>
              <a:rPr lang="ru-RU" sz="2400"/>
              <a:t>4) на основе паритета с конкурентами.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365</TotalTime>
  <Words>807</Words>
  <Application>Microsoft Office PowerPoint</Application>
  <PresentationFormat>Экран (4:3)</PresentationFormat>
  <Paragraphs>147</Paragraphs>
  <Slides>15</Slides>
  <Notes>12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7" baseType="lpstr">
      <vt:lpstr>Arial</vt:lpstr>
      <vt:lpstr>Оформление по умолчанию</vt:lpstr>
      <vt:lpstr>        РАЗРАБОТКА МАРКЕТИНГОВЫХ РЕШЕНИЙ ПО ПРОДВИЖЕНИЮ ТОВАРА НА РЫНОК                          КОМПЛЕКС ПРОДВИЖЕНИЯ – ЭТО СПЕЦИФИЧЕСКОЕ СОЧЕТАНИЕ   РЕКЛАМЫ,  ОРГАНИЗАЦИИ СВЯЗЕЙ С ОБЩЕСТВЕННОСТЬЮ,  ЛИЧНОЙ ПРОДАЖИ,   МЕРОПРИЯТИЙ ПО СТИМУЛИРОВАНИЮ СБЫТА  ИСПОЛЬЗУЕМЫХ КОМПАНИЕЙ ДЛЯ ДОСТИЖЕНИЯ РЕКЛАМНЫХ И МАРКЕТИНГОВЫХ ЦЕЛЕЙ </vt:lpstr>
      <vt:lpstr>Общий процесс коммуникации</vt:lpstr>
      <vt:lpstr>Цель продвижения</vt:lpstr>
      <vt:lpstr>   ЗАДАЧИ И ФУНКЦИИ ПРОДВИЖЕНИЯ   </vt:lpstr>
      <vt:lpstr>РЕКЛАМА – любая платная форма неличного представления и продвижения идей, товаров или услуг, которую заказывает и финансирует определенный спонсор</vt:lpstr>
      <vt:lpstr>ТИПЫ РЕКЛАМЫ</vt:lpstr>
      <vt:lpstr>ХАРАКТЕРНЫЕ ЧЕРТЫ ПРОДВИЖЕНИЯ ТОВАРА ЧЕРЕЗ РЕКЛАМУ</vt:lpstr>
      <vt:lpstr>ПРОЕКТИРОВАНИЕ РЕКЛАМНОЙ КОМПАНИИ</vt:lpstr>
      <vt:lpstr>ПАБЛИСИТИ- ЭТО ДЕЯТЕЛЬНОСТЬ, СВЯЗАННАЯ С РАСПРОСТРАНЕНИЕМ РАЗНООБРАЗНОЙ ИНФОРМАЦИИ О КОМПАНИИ ИЛИ ЕЕ ПРОДУКЦИИ В СРЕДСТВАХ МАССОВОЙ ИНФОРМАЦИИ, НЕ ОПЛАЧИВАЕМАЯ СПОНСОРОМ</vt:lpstr>
      <vt:lpstr>Процесс личной продажи</vt:lpstr>
      <vt:lpstr>Презентация</vt:lpstr>
      <vt:lpstr>СТИМУЛИРОВАНИЕ СБЫТА – ЭТО КРАТКОВРЕМЕННОЕ ПОБУЖДЕНИЕ, ПООЩРЯЮЩЕЕ ПОКУПКУ ИЛИ ПРОДАЖУ ТОВАРА ИЛИ УСЛУГИ</vt:lpstr>
      <vt:lpstr>Инструменты стимулирования продаж</vt:lpstr>
      <vt:lpstr>Стимулирование продаж, ориентированных на посредников</vt:lpstr>
      <vt:lpstr>Способы определения расходов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vasily</dc:creator>
  <cp:lastModifiedBy>Антон</cp:lastModifiedBy>
  <cp:revision>19</cp:revision>
  <dcterms:created xsi:type="dcterms:W3CDTF">2007-06-13T08:51:25Z</dcterms:created>
  <dcterms:modified xsi:type="dcterms:W3CDTF">2015-04-09T10:28:07Z</dcterms:modified>
</cp:coreProperties>
</file>