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009900"/>
    <a:srgbClr val="666699"/>
    <a:srgbClr val="9900FF"/>
    <a:srgbClr val="990099"/>
    <a:srgbClr val="000099"/>
    <a:srgbClr val="000066"/>
    <a:srgbClr val="99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737" autoAdjust="0"/>
    <p:restoredTop sz="94660"/>
  </p:normalViewPr>
  <p:slideViewPr>
    <p:cSldViewPr>
      <p:cViewPr varScale="1">
        <p:scale>
          <a:sx n="69" d="100"/>
          <a:sy n="69" d="100"/>
        </p:scale>
        <p:origin x="-169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2227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2228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52229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52230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52231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52232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52233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52234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52235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52236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52237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52238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52239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52240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2241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2242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5F45831-7E92-4B27-B3FF-A1ABE263998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224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24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4663995-311B-40A5-ABCD-BAF6969B9D6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BBD69DB-9167-4B6D-8FD6-9ABB277D01E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3725B9E-2A26-4E2B-A587-438EA99FA3D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2A7987D-15AB-44C3-B699-823665FCD23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972A8F3-A9FC-40BA-BD35-F89493A2AD0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89BD1F5-EE89-4F20-9064-AC326D50F40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63C7E7B-3891-41F4-9442-861561C01A0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5D1CAA8-075B-4FB2-8371-6F68ACE816C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9ED0C83-8124-4223-B8C2-4CD9C1F7E16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BA3960E-2061-4ADD-9D84-DE98949827F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E88F34E-DCB3-48B5-A7E2-923A23ADFB1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fld id="{A3AC2FEB-DBDF-45A6-8768-F51EC1403267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51204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5120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1206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1207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51208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51209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51210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51211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1212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51213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</p:grpSp>
      <p:sp>
        <p:nvSpPr>
          <p:cNvPr id="51214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1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121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1457325"/>
          </a:xfrm>
        </p:spPr>
        <p:txBody>
          <a:bodyPr/>
          <a:lstStyle/>
          <a:p>
            <a:r>
              <a:rPr lang="ru-RU" sz="4400"/>
              <a:t>Занятие № 4</a:t>
            </a:r>
            <a:br>
              <a:rPr lang="ru-RU" sz="4400"/>
            </a:br>
            <a:endParaRPr lang="ru-RU" sz="44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9850" y="2781300"/>
            <a:ext cx="7804150" cy="1752600"/>
          </a:xfrm>
        </p:spPr>
        <p:txBody>
          <a:bodyPr/>
          <a:lstStyle/>
          <a:p>
            <a:pPr algn="r"/>
            <a:r>
              <a:rPr lang="ru-RU" b="1">
                <a:solidFill>
                  <a:schemeClr val="bg1"/>
                </a:solidFill>
              </a:rPr>
              <a:t>«Функциональные стили языка.</a:t>
            </a:r>
          </a:p>
          <a:p>
            <a:pPr algn="r"/>
            <a:r>
              <a:rPr lang="ru-RU" b="1">
                <a:solidFill>
                  <a:schemeClr val="bg1"/>
                </a:solidFill>
              </a:rPr>
              <a:t>Почему их важно различать?»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995988"/>
          </a:xfrm>
        </p:spPr>
        <p:txBody>
          <a:bodyPr/>
          <a:lstStyle/>
          <a:p>
            <a:pPr algn="ctr"/>
            <a:r>
              <a:rPr lang="ru-RU" b="1">
                <a:solidFill>
                  <a:srgbClr val="800080"/>
                </a:solidFill>
              </a:rPr>
              <a:t>В зависимости от целей и задач, которые ставятся и решаются в процессе общения, происходит отбор различных языковых средств.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620713"/>
            <a:ext cx="8713788" cy="576103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/>
              <a:t>   </a:t>
            </a:r>
            <a:r>
              <a:rPr lang="ru-RU" sz="4400"/>
              <a:t>Разновидности единого литературного языка, называются </a:t>
            </a:r>
            <a:r>
              <a:rPr lang="ru-RU" sz="4400" b="1"/>
              <a:t>функциональными стилями.</a:t>
            </a:r>
          </a:p>
          <a:p>
            <a:pPr>
              <a:buFont typeface="Wingdings" pitchFamily="2" charset="2"/>
              <a:buNone/>
            </a:pPr>
            <a:endParaRPr lang="ru-RU" sz="4400"/>
          </a:p>
          <a:p>
            <a:pPr algn="ctr">
              <a:buFont typeface="Wingdings" pitchFamily="2" charset="2"/>
              <a:buNone/>
            </a:pPr>
            <a:r>
              <a:rPr lang="ru-RU"/>
              <a:t> </a:t>
            </a:r>
            <a:r>
              <a:rPr lang="ru-RU" sz="4000" b="1">
                <a:solidFill>
                  <a:srgbClr val="000099"/>
                </a:solidFill>
              </a:rPr>
              <a:t>разновидности = стили</a:t>
            </a:r>
          </a:p>
          <a:p>
            <a:pPr algn="ctr">
              <a:buFont typeface="Wingdings" pitchFamily="2" charset="2"/>
              <a:buNone/>
            </a:pPr>
            <a:r>
              <a:rPr lang="ru-RU" sz="4000" b="1">
                <a:solidFill>
                  <a:srgbClr val="000099"/>
                </a:solidFill>
              </a:rPr>
              <a:t> функция = роль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229600" cy="5761037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4400" b="1" i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Стили языка: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 </a:t>
            </a:r>
            <a:r>
              <a:rPr lang="ru-RU" sz="4800">
                <a:solidFill>
                  <a:schemeClr val="hlink"/>
                </a:solidFill>
              </a:rPr>
              <a:t>научный,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4800">
                <a:solidFill>
                  <a:schemeClr val="hlink"/>
                </a:solidFill>
              </a:rPr>
              <a:t>официально-деловой,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4800">
                <a:solidFill>
                  <a:schemeClr val="hlink"/>
                </a:solidFill>
              </a:rPr>
              <a:t>публицистический,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4800">
                <a:solidFill>
                  <a:schemeClr val="hlink"/>
                </a:solidFill>
              </a:rPr>
              <a:t>разговорно-обиходный,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4800">
                <a:solidFill>
                  <a:schemeClr val="hlink"/>
                </a:solidFill>
              </a:rPr>
              <a:t>т.е. книжный и разговорный.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881063"/>
            <a:ext cx="8229600" cy="5976937"/>
          </a:xfrm>
        </p:spPr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ru-RU" sz="4800" b="1">
                <a:solidFill>
                  <a:srgbClr val="CC0066"/>
                </a:solidFill>
              </a:rPr>
              <a:t>Задания.</a:t>
            </a:r>
            <a:endParaRPr lang="ru-RU" sz="4400" b="1">
              <a:solidFill>
                <a:srgbClr val="CC0066"/>
              </a:solidFill>
            </a:endParaRP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4400" i="1"/>
              <a:t>Сопоставьте слова:</a:t>
            </a:r>
          </a:p>
          <a:p>
            <a:pPr marL="609600" indent="-609600" algn="ctr">
              <a:buFont typeface="Wingdings" pitchFamily="2" charset="2"/>
              <a:buNone/>
            </a:pPr>
            <a:r>
              <a:rPr lang="ru-RU" sz="4400" b="1"/>
              <a:t>    </a:t>
            </a:r>
            <a:r>
              <a:rPr lang="ru-RU" sz="4400" b="1" i="1">
                <a:solidFill>
                  <a:srgbClr val="9900FF"/>
                </a:solidFill>
              </a:rPr>
              <a:t>брат, братец, братан, братик.</a:t>
            </a:r>
            <a:r>
              <a:rPr lang="ru-RU" sz="4400" b="1">
                <a:solidFill>
                  <a:srgbClr val="9900FF"/>
                </a:solidFill>
              </a:rPr>
              <a:t> 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sz="4400" b="1"/>
              <a:t>   </a:t>
            </a:r>
            <a:r>
              <a:rPr lang="ru-RU" sz="4400" i="1"/>
              <a:t>В каких речевых ситуациях уместны данные слов?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333375"/>
            <a:ext cx="8075612" cy="6119813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/>
              <a:t> </a:t>
            </a:r>
            <a:r>
              <a:rPr lang="ru-RU" sz="3600" b="1" i="1"/>
              <a:t>2.</a:t>
            </a:r>
            <a:r>
              <a:rPr lang="ru-RU" sz="3600" b="1"/>
              <a:t> </a:t>
            </a:r>
            <a:r>
              <a:rPr lang="ru-RU" sz="4000" i="1"/>
              <a:t>Сопоставьте синонимичные слова на предмет их не только смыслового, но и стилистического различия: книжные/разговорные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/>
              <a:t>              </a:t>
            </a:r>
            <a:r>
              <a:rPr lang="ru-RU" sz="3600" b="1">
                <a:solidFill>
                  <a:schemeClr val="accent2"/>
                </a:solidFill>
              </a:rPr>
              <a:t>Нехватка-дефицит, </a:t>
            </a:r>
          </a:p>
          <a:p>
            <a:pPr marL="609600" indent="-609600"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>
                <a:solidFill>
                  <a:schemeClr val="accent2"/>
                </a:solidFill>
              </a:rPr>
              <a:t>обличье-облик,</a:t>
            </a:r>
          </a:p>
          <a:p>
            <a:pPr marL="609600" indent="-609600"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>
                <a:solidFill>
                  <a:schemeClr val="accent2"/>
                </a:solidFill>
              </a:rPr>
              <a:t> напасть-злоключение, </a:t>
            </a:r>
          </a:p>
          <a:p>
            <a:pPr marL="609600" indent="-609600"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>
                <a:solidFill>
                  <a:schemeClr val="accent2"/>
                </a:solidFill>
              </a:rPr>
              <a:t>потеха-развлечение,</a:t>
            </a:r>
          </a:p>
          <a:p>
            <a:pPr marL="609600" indent="-609600"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>
                <a:solidFill>
                  <a:schemeClr val="accent2"/>
                </a:solidFill>
              </a:rPr>
              <a:t>переделка-преобразование.</a:t>
            </a:r>
          </a:p>
          <a:p>
            <a:pPr marL="609600" indent="-609600" algn="ctr">
              <a:lnSpc>
                <a:spcPct val="90000"/>
              </a:lnSpc>
              <a:buFont typeface="Wingdings" pitchFamily="2" charset="2"/>
              <a:buNone/>
            </a:pPr>
            <a:endParaRPr lang="ru-RU" sz="200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229600" cy="58324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i="1"/>
              <a:t>3.</a:t>
            </a:r>
            <a:r>
              <a:rPr lang="ru-RU"/>
              <a:t> </a:t>
            </a:r>
            <a:r>
              <a:rPr lang="ru-RU" i="1"/>
              <a:t>Подберите стилистические синонимы по образцу: </a:t>
            </a:r>
          </a:p>
          <a:p>
            <a:pPr>
              <a:buFont typeface="Wingdings" pitchFamily="2" charset="2"/>
              <a:buNone/>
            </a:pPr>
            <a:r>
              <a:rPr lang="ru-RU"/>
              <a:t>               </a:t>
            </a:r>
            <a:r>
              <a:rPr lang="ru-RU" sz="4000">
                <a:solidFill>
                  <a:srgbClr val="CC00CC"/>
                </a:solidFill>
              </a:rPr>
              <a:t>вояка - …,</a:t>
            </a:r>
          </a:p>
          <a:p>
            <a:pPr>
              <a:buFont typeface="Wingdings" pitchFamily="2" charset="2"/>
              <a:buNone/>
            </a:pPr>
            <a:r>
              <a:rPr lang="ru-RU" sz="4000">
                <a:solidFill>
                  <a:srgbClr val="CC00CC"/>
                </a:solidFill>
              </a:rPr>
              <a:t>            глазник - …, </a:t>
            </a:r>
          </a:p>
          <a:p>
            <a:pPr>
              <a:buFont typeface="Wingdings" pitchFamily="2" charset="2"/>
              <a:buNone/>
            </a:pPr>
            <a:r>
              <a:rPr lang="ru-RU" sz="4000">
                <a:solidFill>
                  <a:srgbClr val="CC00CC"/>
                </a:solidFill>
              </a:rPr>
              <a:t>            врун - …,</a:t>
            </a:r>
          </a:p>
          <a:p>
            <a:pPr>
              <a:buFont typeface="Wingdings" pitchFamily="2" charset="2"/>
              <a:buNone/>
            </a:pPr>
            <a:r>
              <a:rPr lang="ru-RU" sz="4000">
                <a:solidFill>
                  <a:srgbClr val="CC00CC"/>
                </a:solidFill>
              </a:rPr>
              <a:t>            большущий - …,</a:t>
            </a:r>
          </a:p>
          <a:p>
            <a:pPr algn="ctr">
              <a:buFont typeface="Wingdings" pitchFamily="2" charset="2"/>
              <a:buNone/>
            </a:pPr>
            <a:r>
              <a:rPr lang="ru-RU" sz="4000">
                <a:solidFill>
                  <a:srgbClr val="CC00CC"/>
                </a:solidFill>
              </a:rPr>
              <a:t>                     … - расточить, </a:t>
            </a:r>
          </a:p>
          <a:p>
            <a:pPr algn="ctr">
              <a:buFont typeface="Wingdings" pitchFamily="2" charset="2"/>
              <a:buNone/>
            </a:pPr>
            <a:r>
              <a:rPr lang="ru-RU" sz="4000">
                <a:solidFill>
                  <a:srgbClr val="CC00CC"/>
                </a:solidFill>
              </a:rPr>
              <a:t>                    … - сетовать.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419725"/>
          </a:xfrm>
        </p:spPr>
        <p:txBody>
          <a:bodyPr/>
          <a:lstStyle/>
          <a:p>
            <a:pPr algn="ctr"/>
            <a:r>
              <a:rPr lang="ru-RU" b="1">
                <a:solidFill>
                  <a:srgbClr val="666699"/>
                </a:solidFill>
              </a:rPr>
              <a:t>Помимо смысла и стилистической окраски слово способно выражать чувства, а также оценку различных явлений реальной действительности.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36" name="Rectangle 20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25538"/>
            <a:ext cx="8435975" cy="47418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000" b="1">
                <a:solidFill>
                  <a:srgbClr val="000099"/>
                </a:solidFill>
              </a:rPr>
              <a:t>                                                    </a:t>
            </a:r>
            <a:r>
              <a:rPr lang="ru-RU" sz="2400" b="1">
                <a:solidFill>
                  <a:srgbClr val="000099"/>
                </a:solidFill>
              </a:rPr>
              <a:t>Слова</a:t>
            </a:r>
          </a:p>
        </p:txBody>
      </p:sp>
      <p:graphicFrame>
        <p:nvGraphicFramePr>
          <p:cNvPr id="60466" name="Group 50"/>
          <p:cNvGraphicFramePr>
            <a:graphicFrameLocks noGrp="1"/>
          </p:cNvGraphicFramePr>
          <p:nvPr>
            <p:ph idx="4294967295"/>
          </p:nvPr>
        </p:nvGraphicFramePr>
        <p:xfrm>
          <a:off x="323850" y="1557338"/>
          <a:ext cx="8640763" cy="2776537"/>
        </p:xfrm>
        <a:graphic>
          <a:graphicData uri="http://schemas.openxmlformats.org/drawingml/2006/table">
            <a:tbl>
              <a:tblPr/>
              <a:tblGrid>
                <a:gridCol w="4392613"/>
                <a:gridCol w="4248150"/>
              </a:tblGrid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pitchFamily="34" charset="0"/>
                        </a:rPr>
                        <a:t>С положительной оценкой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pitchFamily="34" charset="0"/>
                        </a:rPr>
                        <a:t>С отрицательной оценкой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Отличный, прекрасный, превосходный, чудесный, изумительный, потрясающий, великолепный, роскошный (вид на море)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Скверный, гадкий, отвратительный, безобразный, наглый, противоправный (поступок)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0484" name="Group 68"/>
          <p:cNvGraphicFramePr>
            <a:graphicFrameLocks noGrp="1"/>
          </p:cNvGraphicFramePr>
          <p:nvPr>
            <p:ph sz="half" idx="2"/>
          </p:nvPr>
        </p:nvGraphicFramePr>
        <p:xfrm>
          <a:off x="323850" y="4913313"/>
          <a:ext cx="8640763" cy="1684337"/>
        </p:xfrm>
        <a:graphic>
          <a:graphicData uri="http://schemas.openxmlformats.org/drawingml/2006/table">
            <a:tbl>
              <a:tblPr/>
              <a:tblGrid>
                <a:gridCol w="4471988"/>
                <a:gridCol w="4168775"/>
              </a:tblGrid>
              <a:tr h="595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pitchFamily="34" charset="0"/>
                        </a:rPr>
                        <a:t>С положительной оценкой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pitchFamily="34" charset="0"/>
                        </a:rPr>
                        <a:t>С отрицательной оценкой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9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Умница, герой, богатырь, орел, мастер, работяга.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Ворона, осел, глупец, пигмей, нахал, гадина.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80" name="Text Box 64"/>
          <p:cNvSpPr txBox="1">
            <a:spLocks noChangeArrowheads="1"/>
          </p:cNvSpPr>
          <p:nvPr/>
        </p:nvSpPr>
        <p:spPr bwMode="auto">
          <a:xfrm>
            <a:off x="2339975" y="4508500"/>
            <a:ext cx="4032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000099"/>
                </a:solidFill>
              </a:rPr>
              <a:t>      Человек</a:t>
            </a:r>
          </a:p>
        </p:txBody>
      </p:sp>
      <p:sp>
        <p:nvSpPr>
          <p:cNvPr id="60486" name="Text Box 70"/>
          <p:cNvSpPr txBox="1">
            <a:spLocks noChangeArrowheads="1"/>
          </p:cNvSpPr>
          <p:nvPr/>
        </p:nvSpPr>
        <p:spPr bwMode="auto">
          <a:xfrm>
            <a:off x="250825" y="333375"/>
            <a:ext cx="87137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D60093"/>
                </a:solidFill>
              </a:rPr>
              <a:t>Выделяются две группы эмоционально-экспрессивной лексики: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11213"/>
          </a:xfrm>
        </p:spPr>
        <p:txBody>
          <a:bodyPr/>
          <a:lstStyle/>
          <a:p>
            <a:r>
              <a:rPr lang="ru-RU" b="1" i="1">
                <a:solidFill>
                  <a:srgbClr val="990033"/>
                </a:solidFill>
              </a:rPr>
              <a:t>Разговорные слова.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511175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3600" b="1">
                <a:solidFill>
                  <a:srgbClr val="000066"/>
                </a:solidFill>
              </a:rPr>
              <a:t>В обиходно-бытовом общении, характерном для устной речи, употребляется преимущественно разговорная лексика. Она не нарушает общепринятых норм литературного язык, однако ей свойственна известная свобода.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>
                <a:solidFill>
                  <a:srgbClr val="990033"/>
                </a:solidFill>
              </a:rPr>
              <a:t>Книжные слова.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16718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3600" b="1">
                <a:solidFill>
                  <a:srgbClr val="000066"/>
                </a:solidFill>
              </a:rPr>
              <a:t>Разговорные слова противопоставлены книжной лексике. К ней относятся слова научного, технического, газетно-публицистического и официально-делового стилей, представленных обычно в письменной речи.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>
                <a:solidFill>
                  <a:srgbClr val="990033"/>
                </a:solidFill>
              </a:rPr>
              <a:t>Просторечие.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b="1">
                <a:solidFill>
                  <a:srgbClr val="000066"/>
                </a:solidFill>
              </a:rPr>
              <a:t>Находится за пределами стилей литературного языка. Просторечие употребляется обычно в целях сниженной, грубоватой характеристики явлений и предметов реальной действительности.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27113"/>
          </a:xfrm>
        </p:spPr>
        <p:txBody>
          <a:bodyPr/>
          <a:lstStyle/>
          <a:p>
            <a:r>
              <a:rPr lang="ru-RU" b="1" i="1">
                <a:solidFill>
                  <a:srgbClr val="990033"/>
                </a:solidFill>
              </a:rPr>
              <a:t>Нейтральные слова.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897437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>
                <a:solidFill>
                  <a:srgbClr val="000066"/>
                </a:solidFill>
              </a:rPr>
              <a:t>Не все слова языка распространены между различными стилями речи. В русском языке есть большая группа слов, употребляемых во всех без исключения стилях и характерных как для устного, так и для письменного общения. Это нейтральные слова.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20725"/>
          </a:xfrm>
          <a:solidFill>
            <a:schemeClr val="bg1"/>
          </a:solidFill>
        </p:spPr>
        <p:txBody>
          <a:bodyPr/>
          <a:lstStyle/>
          <a:p>
            <a:r>
              <a:rPr lang="ru-RU" sz="4000" b="1">
                <a:solidFill>
                  <a:srgbClr val="D60093"/>
                </a:solidFill>
              </a:rPr>
              <a:t>Задание.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5435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b="1" i="1"/>
              <a:t>Сопоставьте приведенные в таблице нейтральные слова с их стилистическими книжными и разговорными. Продолжите таблицу 2-3 примерами.</a:t>
            </a:r>
          </a:p>
        </p:txBody>
      </p:sp>
      <p:graphicFrame>
        <p:nvGraphicFramePr>
          <p:cNvPr id="67617" name="Group 33"/>
          <p:cNvGraphicFramePr>
            <a:graphicFrameLocks noGrp="1"/>
          </p:cNvGraphicFramePr>
          <p:nvPr/>
        </p:nvGraphicFramePr>
        <p:xfrm>
          <a:off x="323850" y="2636838"/>
          <a:ext cx="8424863" cy="3754437"/>
        </p:xfrm>
        <a:graphic>
          <a:graphicData uri="http://schemas.openxmlformats.org/drawingml/2006/table">
            <a:tbl>
              <a:tblPr/>
              <a:tblGrid>
                <a:gridCol w="2808288"/>
                <a:gridCol w="2808287"/>
                <a:gridCol w="2808288"/>
              </a:tblGrid>
              <a:tr h="1152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itchFamily="34" charset="0"/>
                        </a:rPr>
                        <a:t>Разговорная лексика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itchFamily="34" charset="0"/>
                        </a:rPr>
                        <a:t>Стилистически нейтральная лексика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itchFamily="34" charset="0"/>
                        </a:rPr>
                        <a:t>Книжная лексика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82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Брести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Уйма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Морда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Гляделки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…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Идти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Много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Лицо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Глаза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Шествовать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Множество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Лик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Очи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…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990099"/>
                </a:solidFill>
              </a:rPr>
              <a:t>Рефлексия.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916113"/>
            <a:ext cx="8229600" cy="3886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4000" b="1" i="1"/>
              <a:t>- Зачем нужно            ориентироваться в стилях речи человеку, болеющему за культуру речи?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Пиксел 9">
      <a:dk1>
        <a:srgbClr val="000000"/>
      </a:dk1>
      <a:lt1>
        <a:srgbClr val="FFFFFF"/>
      </a:lt1>
      <a:dk2>
        <a:srgbClr val="000000"/>
      </a:dk2>
      <a:lt2>
        <a:srgbClr val="440044"/>
      </a:lt2>
      <a:accent1>
        <a:srgbClr val="FFCCCC"/>
      </a:accent1>
      <a:accent2>
        <a:srgbClr val="790571"/>
      </a:accent2>
      <a:accent3>
        <a:srgbClr val="FFFFFF"/>
      </a:accent3>
      <a:accent4>
        <a:srgbClr val="000000"/>
      </a:accent4>
      <a:accent5>
        <a:srgbClr val="FFE2E2"/>
      </a:accent5>
      <a:accent6>
        <a:srgbClr val="6D0466"/>
      </a:accent6>
      <a:hlink>
        <a:srgbClr val="993366"/>
      </a:hlink>
      <a:folHlink>
        <a:srgbClr val="9F839F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207</TotalTime>
  <Words>440</Words>
  <Application>Microsoft Office PowerPoint</Application>
  <PresentationFormat>Экран (4:3)</PresentationFormat>
  <Paragraphs>73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Times New Roman</vt:lpstr>
      <vt:lpstr>Wingdings</vt:lpstr>
      <vt:lpstr>Arial Black</vt:lpstr>
      <vt:lpstr>Пиксел</vt:lpstr>
      <vt:lpstr>Занятие № 4 </vt:lpstr>
      <vt:lpstr>В зависимости от целей и задач, которые ставятся и решаются в процессе общения, происходит отбор различных языковых средств.</vt:lpstr>
      <vt:lpstr>Слайд 3</vt:lpstr>
      <vt:lpstr>Слайд 4</vt:lpstr>
      <vt:lpstr>Слайд 5</vt:lpstr>
      <vt:lpstr>Слайд 6</vt:lpstr>
      <vt:lpstr>Слайд 7</vt:lpstr>
      <vt:lpstr>Помимо смысла и стилистической окраски слово способно выражать чувства, а также оценку различных явлений реальной действительности. </vt:lpstr>
      <vt:lpstr>Слайд 9</vt:lpstr>
      <vt:lpstr>Разговорные слова.</vt:lpstr>
      <vt:lpstr>Книжные слова.</vt:lpstr>
      <vt:lpstr>Просторечие.</vt:lpstr>
      <vt:lpstr>Нейтральные слова.</vt:lpstr>
      <vt:lpstr>Задание.</vt:lpstr>
      <vt:lpstr>Рефлексия.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Антон</cp:lastModifiedBy>
  <cp:revision>10</cp:revision>
  <dcterms:created xsi:type="dcterms:W3CDTF">2000-12-31T21:28:32Z</dcterms:created>
  <dcterms:modified xsi:type="dcterms:W3CDTF">2015-04-09T10:57:28Z</dcterms:modified>
</cp:coreProperties>
</file>