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9" r:id="rId4"/>
    <p:sldId id="267" r:id="rId5"/>
    <p:sldId id="258" r:id="rId6"/>
    <p:sldId id="261" r:id="rId7"/>
    <p:sldId id="262" r:id="rId8"/>
    <p:sldId id="272" r:id="rId9"/>
    <p:sldId id="265" r:id="rId10"/>
    <p:sldId id="274" r:id="rId11"/>
    <p:sldId id="275" r:id="rId12"/>
    <p:sldId id="268" r:id="rId13"/>
    <p:sldId id="263" r:id="rId14"/>
    <p:sldId id="264" r:id="rId15"/>
    <p:sldId id="269" r:id="rId16"/>
    <p:sldId id="260" r:id="rId17"/>
    <p:sldId id="266" r:id="rId18"/>
    <p:sldId id="270" r:id="rId19"/>
    <p:sldId id="271" r:id="rId20"/>
    <p:sldId id="273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  <a:srgbClr val="0000FF"/>
    <a:srgbClr val="168EAA"/>
    <a:srgbClr val="B5B50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452" autoAdjust="0"/>
    <p:restoredTop sz="94660"/>
  </p:normalViewPr>
  <p:slideViewPr>
    <p:cSldViewPr>
      <p:cViewPr varScale="1">
        <p:scale>
          <a:sx n="40" d="100"/>
          <a:sy n="40" d="100"/>
        </p:scale>
        <p:origin x="-12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57DD0-BE6E-425B-8329-4C1C99CDA649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B0671-FD1D-4CD8-9F69-120308316A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0225C-534F-4373-99CA-31B16689D81A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6AA79-BAC0-47B3-AB35-E8B9D0A2B6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06C48-CFAB-47D2-881E-F2F666DFE2F8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C4920-7B7D-4ABA-BA44-F24D301139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D96F9-BEB9-4924-81A3-571CFED3CAE6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64E1F-9B17-4BC0-AA90-7940ECCB20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FE430-0114-46B5-B0B7-0E6510B979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9290C-D11B-4275-9CDA-BB25D118474C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7E702-2E8B-4F62-9605-CC55A1747EAF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CA24E-D397-4DAC-898A-B443EC5066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F1857-D8E1-4F22-A0C8-6E9A032BA033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477B1-EBC2-4D8C-8D8F-EF01FEA7A7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CC23B-AED8-4ECE-A1BB-B63B844C4233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C43D5-0377-40CE-9964-B527568123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7F202-482D-4AB4-8A20-D40332C62246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17F55-776E-43B9-8920-6DE49A414E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2ACCE-145C-43C5-9FB0-C748C29D8504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78A59-47F8-4B7C-BE6A-A6DAADCE52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3F9F6-DEDF-4147-B6BC-2FD79A9EACD2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E4535-F5A4-4383-8822-FD9A89EDB2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81AEC15E-B810-4B17-94EA-FED2AB2C7C77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B49D5BEE-2D6B-47F9-BEBB-E4A5487D45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9" r:id="rId1"/>
    <p:sldLayoutId id="2147483713" r:id="rId2"/>
    <p:sldLayoutId id="2147483720" r:id="rId3"/>
    <p:sldLayoutId id="2147483714" r:id="rId4"/>
    <p:sldLayoutId id="2147483721" r:id="rId5"/>
    <p:sldLayoutId id="2147483715" r:id="rId6"/>
    <p:sldLayoutId id="2147483716" r:id="rId7"/>
    <p:sldLayoutId id="2147483722" r:id="rId8"/>
    <p:sldLayoutId id="2147483723" r:id="rId9"/>
    <p:sldLayoutId id="2147483717" r:id="rId10"/>
    <p:sldLayoutId id="2147483718" r:id="rId11"/>
  </p:sldLayoutIdLst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build="p">
        <p:tmplLst>
          <p:tmpl lvl="1">
            <p:tnLst>
              <p:par>
                <p:cTn presetID="53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/>
    </p:bldLst>
  </p:timing>
  <p:txStyles>
    <p:titleStyle>
      <a:lvl1pPr algn="l" rtl="0" fontAlgn="base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300"/>
        </a:spcBef>
        <a:spcAft>
          <a:spcPct val="0"/>
        </a:spcAft>
        <a:buClr>
          <a:srgbClr val="CE116B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ts val="300"/>
        </a:spcBef>
        <a:spcAft>
          <a:spcPct val="0"/>
        </a:spcAft>
        <a:buClr>
          <a:srgbClr val="AC0C58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ts val="300"/>
        </a:spcBef>
        <a:spcAft>
          <a:spcPct val="0"/>
        </a:spcAft>
        <a:buClr>
          <a:srgbClr val="CE116B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ts val="338"/>
        </a:spcBef>
        <a:spcAft>
          <a:spcPct val="0"/>
        </a:spcAft>
        <a:buClr>
          <a:srgbClr val="CE116B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G:\&#1053;&#1080;&#1085;&#1072;%20&#1056;&#1086;&#1090;&#1072;%20-%20&#1056;&#1086;&#1084;&#1077;&#1086;%20&#1080;%20&#1044;&#1078;&#1091;&#1083;&#1100;&#1077;&#1090;&#1072;.mp3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ru.wikipedia.org/wiki/%D0%98%D0%B7%D0%BE%D0%B1%D1%80%D0%B0%D0%B6%D0%B5%D0%BD%D0%B8%D0%B5:Edmund_blair_leighton_accolade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://www.radikal.ru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625" y="4500563"/>
            <a:ext cx="8305800" cy="1143000"/>
          </a:xfrm>
        </p:spPr>
        <p:txBody>
          <a:bodyPr/>
          <a:lstStyle/>
          <a:p>
            <a:r>
              <a:rPr lang="ru-RU" sz="2400" b="1" smtClean="0">
                <a:solidFill>
                  <a:schemeClr val="accent2"/>
                </a:solidFill>
              </a:rPr>
              <a:t>«История средних веков» 6 класс</a:t>
            </a:r>
          </a:p>
          <a:p>
            <a:r>
              <a:rPr lang="ru-RU" sz="2400" b="1" smtClean="0">
                <a:solidFill>
                  <a:schemeClr val="accent2"/>
                </a:solidFill>
              </a:rPr>
              <a:t>Учитель: Белянова Татьяна Николаевна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1500174"/>
            <a:ext cx="8478707" cy="1754326"/>
          </a:xfrm>
          <a:prstGeom prst="rect">
            <a:avLst/>
          </a:prstGeom>
          <a:noFill/>
          <a:ln>
            <a:noFill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anchor="ctr">
            <a:spAutoFit/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0"/>
                <a:solidFill>
                  <a:srgbClr val="0000FF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«</a:t>
            </a:r>
            <a:r>
              <a:rPr lang="ru-RU" sz="5400" b="1" cap="all" dirty="0">
                <a:ln w="0"/>
                <a:solidFill>
                  <a:srgbClr val="0000FF"/>
                </a:solidFill>
                <a:effectLst>
                  <a:reflection blurRad="12700" stA="50000" endPos="50000" dist="5000" dir="5400000" sy="-100000" rotWithShape="0"/>
                </a:effectLst>
                <a:latin typeface="Monotype Corsiva" pitchFamily="66" charset="0"/>
              </a:rPr>
              <a:t>Одежда средневековья</a:t>
            </a:r>
            <a:endParaRPr lang="ru-RU" sz="5400" b="1" cap="all" dirty="0">
              <a:ln w="0"/>
              <a:solidFill>
                <a:srgbClr val="0000FF"/>
              </a:soli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pic>
        <p:nvPicPr>
          <p:cNvPr id="7173" name="Нина Рота - Ромео и Джульета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95288" y="616585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6" dur="1" fill="hold"/>
                                        <p:tgtEl>
                                          <p:spTgt spid="71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0" showWhenStopped="0">
                <p:cTn id="7" repeatCount="10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7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8147050" cy="5715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Clr>
                <a:srgbClr val="0000FF"/>
              </a:buClr>
              <a:buSzPct val="90000"/>
              <a:buFont typeface="Wingdings" pitchFamily="2" charset="2"/>
              <a:buChar char="v"/>
            </a:pPr>
            <a:r>
              <a:rPr lang="ru-RU" sz="2400" b="1" smtClean="0">
                <a:solidFill>
                  <a:srgbClr val="0000FF"/>
                </a:solidFill>
                <a:latin typeface="Calibri" pitchFamily="34" charset="0"/>
              </a:rPr>
              <a:t>В эпоху Средневековья задачей моды впервые становится “стилизация” тела с помощью одежды – подчеркивание тех или иных линий фигуры путем изменения силуэта.</a:t>
            </a:r>
          </a:p>
          <a:p>
            <a:pPr>
              <a:lnSpc>
                <a:spcPct val="80000"/>
              </a:lnSpc>
              <a:buClr>
                <a:srgbClr val="0000FF"/>
              </a:buClr>
              <a:buFont typeface="Wingdings" pitchFamily="2" charset="2"/>
              <a:buChar char="v"/>
            </a:pPr>
            <a:r>
              <a:rPr lang="ru-RU" sz="2400" b="1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ru-RU" sz="2400" b="1" smtClean="0">
                <a:solidFill>
                  <a:srgbClr val="0000FF"/>
                </a:solidFill>
                <a:latin typeface="Calibri" pitchFamily="34" charset="0"/>
              </a:rPr>
              <a:t>В костюме этого периода наблюдаются две противоречивые тенденции: с одной стороны – закрыть тело, нивелировать его формы и обтянуть фигуру узким кроеным костюмом, с другой – подчеркнуть естественную красоту человеческой фигуры.</a:t>
            </a:r>
          </a:p>
          <a:p>
            <a:pPr>
              <a:lnSpc>
                <a:spcPct val="80000"/>
              </a:lnSpc>
              <a:buClr>
                <a:srgbClr val="0000FF"/>
              </a:buClr>
              <a:buFont typeface="Wingdings" pitchFamily="2" charset="2"/>
              <a:buChar char="v"/>
            </a:pPr>
            <a:r>
              <a:rPr lang="ru-RU" sz="2400" b="1" smtClean="0">
                <a:solidFill>
                  <a:srgbClr val="0000FF"/>
                </a:solidFill>
                <a:latin typeface="Calibri" pitchFamily="34" charset="0"/>
              </a:rPr>
              <a:t>Такие противоречия связаны с эстетическими идеалами человека данной эпохи – это аскет, отрекшийся от радостей земной жизни, но и рыцарь, физически выносливый воин с подчеркнуто широкими плечами, сильными стройными ногами, волевым решительным лицом. </a:t>
            </a:r>
          </a:p>
          <a:p>
            <a:pPr>
              <a:lnSpc>
                <a:spcPct val="80000"/>
              </a:lnSpc>
              <a:buClr>
                <a:srgbClr val="0000FF"/>
              </a:buClr>
              <a:buFont typeface="Wingdings" pitchFamily="2" charset="2"/>
              <a:buChar char="v"/>
            </a:pPr>
            <a:r>
              <a:rPr lang="ru-RU" sz="2400" b="1" smtClean="0">
                <a:solidFill>
                  <a:srgbClr val="0000FF"/>
                </a:solidFill>
                <a:latin typeface="Calibri" pitchFamily="34" charset="0"/>
              </a:rPr>
              <a:t>Впервые в эстетических взглядах европейского общества мужественность как основная черта мужской красоты начинает противопоставляться женственности, воплощающей идеал женской красоты. </a:t>
            </a:r>
            <a:br>
              <a:rPr lang="ru-RU" sz="2400" b="1" smtClean="0">
                <a:solidFill>
                  <a:srgbClr val="0000FF"/>
                </a:solidFill>
                <a:latin typeface="Calibri" pitchFamily="34" charset="0"/>
              </a:rPr>
            </a:br>
            <a:endParaRPr lang="ru-RU" sz="2400" smtClean="0">
              <a:solidFill>
                <a:srgbClr val="0000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238" cy="4572000"/>
          </a:xfrm>
        </p:spPr>
        <p:txBody>
          <a:bodyPr/>
          <a:lstStyle/>
          <a:p>
            <a:r>
              <a:rPr lang="ru-RU" sz="2200" b="1" smtClean="0">
                <a:solidFill>
                  <a:srgbClr val="0000FF"/>
                </a:solidFill>
              </a:rPr>
              <a:t>Мужской костюм состоял из короткой туники с рукавами, подпоясанной на талии, коротких штанов, чулок из ткани, кожаных башмаков и шерстяной накидки, застегнутой на правом плече. </a:t>
            </a:r>
          </a:p>
          <a:p>
            <a:r>
              <a:rPr lang="ru-RU" sz="2200" b="1" smtClean="0">
                <a:solidFill>
                  <a:srgbClr val="0000FF"/>
                </a:solidFill>
              </a:rPr>
              <a:t>На голову надевали небольшую конусообразную шапку.</a:t>
            </a:r>
            <a:r>
              <a:rPr lang="ru-RU" sz="2200" smtClean="0">
                <a:solidFill>
                  <a:srgbClr val="0000FF"/>
                </a:solidFill>
              </a:rPr>
              <a:t> </a:t>
            </a:r>
          </a:p>
        </p:txBody>
      </p:sp>
      <p:pic>
        <p:nvPicPr>
          <p:cNvPr id="10247" name="Picture 7" descr="images 4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4888" y="1989138"/>
            <a:ext cx="2232025" cy="3671887"/>
          </a:xfrm>
          <a:prstGeom prst="rect">
            <a:avLst/>
          </a:prstGeom>
          <a:noFill/>
        </p:spPr>
      </p:pic>
      <p:sp>
        <p:nvSpPr>
          <p:cNvPr id="10250" name="WordArt 10"/>
          <p:cNvSpPr>
            <a:spLocks noChangeArrowheads="1" noChangeShapeType="1" noTextEdit="1"/>
          </p:cNvSpPr>
          <p:nvPr/>
        </p:nvSpPr>
        <p:spPr bwMode="auto">
          <a:xfrm>
            <a:off x="1403350" y="620713"/>
            <a:ext cx="5184775" cy="72072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Мужской костюм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447800"/>
            <a:ext cx="4038600" cy="46783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000" b="1" smtClean="0">
                <a:solidFill>
                  <a:srgbClr val="0000FF"/>
                </a:solidFill>
              </a:rPr>
              <a:t>Котт</a:t>
            </a:r>
            <a:r>
              <a:rPr lang="ru-RU" sz="2000" smtClean="0">
                <a:solidFill>
                  <a:srgbClr val="0000FF"/>
                </a:solidFill>
              </a:rPr>
              <a:t>  у мужчин - нижняя рубаха, у женщин - нижнее платье. Как правило, узкое одеяние с короткими или длинными рукавами.</a:t>
            </a:r>
            <a:r>
              <a:rPr lang="ru-RU" sz="2000" smtClean="0"/>
              <a:t> </a:t>
            </a:r>
          </a:p>
          <a:p>
            <a:pPr>
              <a:lnSpc>
                <a:spcPct val="90000"/>
              </a:lnSpc>
            </a:pPr>
            <a:r>
              <a:rPr lang="ru-RU" sz="2000" smtClean="0">
                <a:solidFill>
                  <a:srgbClr val="0000FF"/>
                </a:solidFill>
              </a:rPr>
              <a:t>Положение линии талии в котт резко занижено, грудь затянута полотняным корсетом.</a:t>
            </a:r>
          </a:p>
          <a:p>
            <a:pPr>
              <a:lnSpc>
                <a:spcPct val="90000"/>
              </a:lnSpc>
            </a:pPr>
            <a:r>
              <a:rPr lang="ru-RU" sz="2000" smtClean="0">
                <a:solidFill>
                  <a:srgbClr val="0000FF"/>
                </a:solidFill>
              </a:rPr>
              <a:t> Цветовое решение такого ансамбля яркое, контрастное: золотисто-желтое котт, красное, затканное золотом сюрко, ярко-синий на меховой подкладке плащ, жемчужные украшения.</a:t>
            </a:r>
          </a:p>
        </p:txBody>
      </p:sp>
      <p:pic>
        <p:nvPicPr>
          <p:cNvPr id="40965" name="Picture 5" descr="images 4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1412875"/>
            <a:ext cx="1800225" cy="2736850"/>
          </a:xfrm>
          <a:prstGeom prst="rect">
            <a:avLst/>
          </a:prstGeom>
          <a:noFill/>
        </p:spPr>
      </p:pic>
      <p:pic>
        <p:nvPicPr>
          <p:cNvPr id="40967" name="Picture 7" descr="3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5963" y="4365625"/>
            <a:ext cx="1871662" cy="1871663"/>
          </a:xfrm>
          <a:prstGeom prst="rect">
            <a:avLst/>
          </a:prstGeom>
          <a:noFill/>
        </p:spPr>
      </p:pic>
      <p:sp>
        <p:nvSpPr>
          <p:cNvPr id="40968" name="WordArt 8"/>
          <p:cNvSpPr>
            <a:spLocks noChangeArrowheads="1" noChangeShapeType="1" noTextEdit="1"/>
          </p:cNvSpPr>
          <p:nvPr/>
        </p:nvSpPr>
        <p:spPr bwMode="auto">
          <a:xfrm>
            <a:off x="2124075" y="549275"/>
            <a:ext cx="4392613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9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1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1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Arial"/>
                <a:cs typeface="Arial"/>
              </a:rPr>
              <a:t>Котт. </a:t>
            </a:r>
            <a:r>
              <a:rPr lang="en-US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1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1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Arial"/>
                <a:cs typeface="Arial"/>
              </a:rPr>
              <a:t>XIII </a:t>
            </a:r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1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1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Arial"/>
                <a:cs typeface="Arial"/>
              </a:rPr>
              <a:t>век.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1268413"/>
            <a:ext cx="5327650" cy="504031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200" b="1" smtClean="0">
                <a:solidFill>
                  <a:srgbClr val="0000FF"/>
                </a:solidFill>
                <a:latin typeface="Calibri" pitchFamily="34" charset="0"/>
              </a:rPr>
              <a:t>Сюрко  - одежда, надеваемая поверх котт, различной длины, с разнообразными рукавами и отделкой.</a:t>
            </a:r>
          </a:p>
          <a:p>
            <a:pPr>
              <a:lnSpc>
                <a:spcPct val="80000"/>
              </a:lnSpc>
            </a:pPr>
            <a:r>
              <a:rPr lang="ru-RU" sz="2200" b="1" smtClean="0">
                <a:solidFill>
                  <a:srgbClr val="0000FF"/>
                </a:solidFill>
                <a:latin typeface="Calibri" pitchFamily="34" charset="0"/>
              </a:rPr>
              <a:t> У женщин - длинное верхнее платье.</a:t>
            </a:r>
            <a:r>
              <a:rPr lang="ru-RU" sz="2200" smtClean="0">
                <a:solidFill>
                  <a:srgbClr val="0000FF"/>
                </a:solidFill>
                <a:latin typeface="Calibri" pitchFamily="34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ru-RU" sz="2000" b="1" smtClean="0">
                <a:solidFill>
                  <a:srgbClr val="0000FF"/>
                </a:solidFill>
                <a:latin typeface="Calibri" pitchFamily="34" charset="0"/>
              </a:rPr>
              <a:t>Сюрко</a:t>
            </a:r>
            <a:r>
              <a:rPr lang="ru-RU" sz="2000" smtClean="0">
                <a:solidFill>
                  <a:srgbClr val="0000FF"/>
                </a:solidFill>
                <a:latin typeface="Calibri" pitchFamily="34" charset="0"/>
              </a:rPr>
              <a:t> — </a:t>
            </a:r>
            <a:r>
              <a:rPr lang="ru-RU" sz="2000" b="1" smtClean="0">
                <a:solidFill>
                  <a:srgbClr val="0000FF"/>
                </a:solidFill>
                <a:latin typeface="Calibri" pitchFamily="34" charset="0"/>
              </a:rPr>
              <a:t>в  </a:t>
            </a:r>
            <a:r>
              <a:rPr lang="en-US" sz="2000" b="1" smtClean="0">
                <a:solidFill>
                  <a:srgbClr val="0000FF"/>
                </a:solidFill>
                <a:latin typeface="Calibri" pitchFamily="34" charset="0"/>
              </a:rPr>
              <a:t>XII</a:t>
            </a:r>
            <a:r>
              <a:rPr lang="ru-RU" sz="2000" b="1" smtClean="0">
                <a:solidFill>
                  <a:srgbClr val="0000FF"/>
                </a:solidFill>
                <a:latin typeface="Calibri" pitchFamily="34" charset="0"/>
              </a:rPr>
              <a:t> в. длинный и просторный плащ-нарамник, Обычно сюрко был длиной чуть ниже колена, имел разрезы в передней и задней части, без рукавов.</a:t>
            </a:r>
          </a:p>
          <a:p>
            <a:pPr>
              <a:lnSpc>
                <a:spcPct val="80000"/>
              </a:lnSpc>
            </a:pPr>
            <a:r>
              <a:rPr lang="ru-RU" sz="2000" b="1" smtClean="0">
                <a:solidFill>
                  <a:srgbClr val="0000FF"/>
                </a:solidFill>
                <a:latin typeface="Calibri" pitchFamily="34" charset="0"/>
              </a:rPr>
              <a:t>Этот плащ рыцари носили для защиты кольчуги от нагрева солнцем. Сюрко также служило во время плохой погоды, защищая легко разъедаемые ржавчиной кольца от дождя и грязи, а также от крови во время сражения.</a:t>
            </a:r>
          </a:p>
          <a:p>
            <a:pPr>
              <a:lnSpc>
                <a:spcPct val="80000"/>
              </a:lnSpc>
            </a:pPr>
            <a:r>
              <a:rPr lang="ru-RU" sz="2000" b="1" smtClean="0">
                <a:solidFill>
                  <a:srgbClr val="0000FF"/>
                </a:solidFill>
                <a:latin typeface="Calibri" pitchFamily="34" charset="0"/>
              </a:rPr>
              <a:t> Сюрко с капюшоном носили и монахи.</a:t>
            </a:r>
          </a:p>
          <a:p>
            <a:pPr>
              <a:lnSpc>
                <a:spcPct val="80000"/>
              </a:lnSpc>
            </a:pPr>
            <a:endParaRPr lang="ru-RU" sz="2000" b="1" smtClean="0">
              <a:solidFill>
                <a:srgbClr val="0000FF"/>
              </a:solidFill>
              <a:latin typeface="Calibri" pitchFamily="34" charset="0"/>
            </a:endParaRPr>
          </a:p>
        </p:txBody>
      </p:sp>
      <p:pic>
        <p:nvPicPr>
          <p:cNvPr id="9220" name="Содержимое 4" descr="http://upload.wikimedia.org/wikipedia/commons/thumb/9/9a/Edmund_blair_leighton_accolade.jpg/180px-Edmund_blair_leighton_accolade.jpg">
            <a:hlinkClick r:id="rId2" tooltip="&quot;Сюрко, надетое поверх кольчуги&quot;"/>
          </p:cNvPr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7019925" y="188913"/>
            <a:ext cx="1785938" cy="2357437"/>
          </a:xfrm>
        </p:spPr>
      </p:pic>
      <p:pic>
        <p:nvPicPr>
          <p:cNvPr id="9221" name="Picture 2" descr="d:\Мои документы\Белянова Т.Н\Средние века\CASV27SH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24750" y="2708275"/>
            <a:ext cx="1071563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9" descr="сюрко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5963" y="1628775"/>
            <a:ext cx="1152525" cy="2087563"/>
          </a:xfrm>
          <a:prstGeom prst="rect">
            <a:avLst/>
          </a:prstGeom>
          <a:noFill/>
        </p:spPr>
      </p:pic>
      <p:pic>
        <p:nvPicPr>
          <p:cNvPr id="9227" name="Picture 11" descr="surcotte0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40425" y="4292600"/>
            <a:ext cx="1076325" cy="2085975"/>
          </a:xfrm>
          <a:prstGeom prst="rect">
            <a:avLst/>
          </a:prstGeom>
          <a:noFill/>
        </p:spPr>
      </p:pic>
      <p:sp>
        <p:nvSpPr>
          <p:cNvPr id="9228" name="WordArt 12"/>
          <p:cNvSpPr>
            <a:spLocks noChangeArrowheads="1" noChangeShapeType="1" noTextEdit="1"/>
          </p:cNvSpPr>
          <p:nvPr/>
        </p:nvSpPr>
        <p:spPr bwMode="auto">
          <a:xfrm>
            <a:off x="2627313" y="404813"/>
            <a:ext cx="2736850" cy="7620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kern="10">
                <a:ln w="9525" cap="rnd">
                  <a:solidFill>
                    <a:srgbClr val="800080"/>
                  </a:solidFill>
                  <a:prstDash val="sysDot"/>
                  <a:round/>
                  <a:headEnd/>
                  <a:tailEnd/>
                </a:ln>
                <a:solidFill>
                  <a:srgbClr val="800080"/>
                </a:solidFill>
                <a:latin typeface="Impact"/>
              </a:rPr>
              <a:t>Сюрко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447800"/>
            <a:ext cx="4762500" cy="50053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b="1" smtClean="0">
                <a:solidFill>
                  <a:srgbClr val="0000FF"/>
                </a:solidFill>
              </a:rPr>
              <a:t>Блио - мужская и женская верхняя одежда. </a:t>
            </a:r>
          </a:p>
          <a:p>
            <a:pPr>
              <a:lnSpc>
                <a:spcPct val="80000"/>
              </a:lnSpc>
            </a:pPr>
            <a:r>
              <a:rPr lang="ru-RU" sz="2000" b="1" smtClean="0">
                <a:solidFill>
                  <a:srgbClr val="0000FF"/>
                </a:solidFill>
              </a:rPr>
              <a:t>Мужское блио было узким, без рукавов или с короткими рукавами.</a:t>
            </a:r>
          </a:p>
          <a:p>
            <a:pPr>
              <a:lnSpc>
                <a:spcPct val="80000"/>
              </a:lnSpc>
            </a:pPr>
            <a:r>
              <a:rPr lang="ru-RU" sz="2000" b="1" smtClean="0">
                <a:solidFill>
                  <a:srgbClr val="0000FF"/>
                </a:solidFill>
              </a:rPr>
              <a:t>Женское с рукавами разнообразных форм и размеров, украшалось поясом.</a:t>
            </a:r>
            <a:r>
              <a:rPr lang="ru-RU" sz="2000" smtClean="0">
                <a:solidFill>
                  <a:srgbClr val="0000FF"/>
                </a:solidFill>
              </a:rPr>
              <a:t> </a:t>
            </a:r>
          </a:p>
          <a:p>
            <a:pPr>
              <a:lnSpc>
                <a:spcPct val="80000"/>
              </a:lnSpc>
            </a:pPr>
            <a:r>
              <a:rPr lang="ru-RU" sz="2000" b="1" smtClean="0">
                <a:solidFill>
                  <a:srgbClr val="0000FF"/>
                </a:solidFill>
              </a:rPr>
              <a:t>Блио</a:t>
            </a:r>
            <a:r>
              <a:rPr lang="ru-RU" sz="2000" smtClean="0">
                <a:solidFill>
                  <a:srgbClr val="0000FF"/>
                </a:solidFill>
              </a:rPr>
              <a:t> — глухая накладная одежда с низкой отрезной линией талии. Верхняя часть прилегает по линии плеч, груди, талии, расширяется к линии бедер. </a:t>
            </a:r>
          </a:p>
          <a:p>
            <a:pPr>
              <a:lnSpc>
                <a:spcPct val="80000"/>
              </a:lnSpc>
            </a:pPr>
            <a:r>
              <a:rPr lang="ru-RU" sz="2000" smtClean="0">
                <a:solidFill>
                  <a:srgbClr val="0000FF"/>
                </a:solidFill>
              </a:rPr>
              <a:t>Через боковые разрезы нижней части просматривается длинная нижняя туника яркая и контрастная по цвету</a:t>
            </a:r>
          </a:p>
        </p:txBody>
      </p:sp>
      <p:pic>
        <p:nvPicPr>
          <p:cNvPr id="29701" name="Рисунок 1" descr="http://tmn.fio.ru/works/80x/311/mod43_1_4.jpg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7019925" y="549275"/>
            <a:ext cx="1762125" cy="3171825"/>
          </a:xfrm>
          <a:noFill/>
          <a:ln/>
        </p:spPr>
      </p:pic>
      <p:pic>
        <p:nvPicPr>
          <p:cNvPr id="29702" name="Рисунок 8" descr="Котта и Сюрко с пуговицами. Статуя 1360 г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3933825"/>
            <a:ext cx="190500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3" name="WordArt 7"/>
          <p:cNvSpPr>
            <a:spLocks noChangeArrowheads="1" noChangeShapeType="1" noTextEdit="1"/>
          </p:cNvSpPr>
          <p:nvPr/>
        </p:nvSpPr>
        <p:spPr bwMode="auto">
          <a:xfrm>
            <a:off x="3059113" y="549275"/>
            <a:ext cx="324167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Блио.</a:t>
            </a:r>
            <a:r>
              <a:rPr lang="en-US" sz="3600" kern="1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XII </a:t>
            </a:r>
            <a:r>
              <a:rPr lang="ru-RU" sz="3600" kern="1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в.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447800"/>
            <a:ext cx="4038600" cy="4678363"/>
          </a:xfrm>
        </p:spPr>
        <p:txBody>
          <a:bodyPr/>
          <a:lstStyle/>
          <a:p>
            <a:r>
              <a:rPr lang="ru-RU" sz="2200" smtClean="0">
                <a:solidFill>
                  <a:srgbClr val="0000FF"/>
                </a:solidFill>
              </a:rPr>
              <a:t>Шоссы — узкие облегающие штаны-чулки из эластичного сукна. Вверху они прикреплялись шнурком к поясу плечевой одежды. До ХV в. штанины не сшивались между собой, позднее их соединили с помощью переднего и заднего клиньев.</a:t>
            </a:r>
          </a:p>
        </p:txBody>
      </p:sp>
      <p:pic>
        <p:nvPicPr>
          <p:cNvPr id="30725" name="Picture 5" descr="3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59563" y="549275"/>
            <a:ext cx="2089150" cy="2736850"/>
          </a:xfrm>
          <a:prstGeom prst="rect">
            <a:avLst/>
          </a:prstGeom>
          <a:noFill/>
        </p:spPr>
      </p:pic>
      <p:pic>
        <p:nvPicPr>
          <p:cNvPr id="30726" name="Picture 6" descr="2str1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2565400"/>
            <a:ext cx="346075" cy="719138"/>
          </a:xfrm>
          <a:prstGeom prst="rect">
            <a:avLst/>
          </a:prstGeom>
          <a:noFill/>
        </p:spPr>
      </p:pic>
      <p:pic>
        <p:nvPicPr>
          <p:cNvPr id="30727" name="Picture 7" descr="3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1989138"/>
            <a:ext cx="1727200" cy="1943100"/>
          </a:xfrm>
          <a:prstGeom prst="rect">
            <a:avLst/>
          </a:prstGeom>
          <a:noFill/>
        </p:spPr>
      </p:pic>
      <p:pic>
        <p:nvPicPr>
          <p:cNvPr id="30728" name="Picture 8" descr="photo_small_hose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5963" y="4292600"/>
            <a:ext cx="3048000" cy="2286000"/>
          </a:xfrm>
          <a:prstGeom prst="rect">
            <a:avLst/>
          </a:prstGeom>
          <a:noFill/>
        </p:spPr>
      </p:pic>
      <p:sp>
        <p:nvSpPr>
          <p:cNvPr id="30730" name="WordArt 10"/>
          <p:cNvSpPr>
            <a:spLocks noChangeArrowheads="1" noChangeShapeType="1" noTextEdit="1"/>
          </p:cNvSpPr>
          <p:nvPr/>
        </p:nvSpPr>
        <p:spPr bwMode="auto">
          <a:xfrm>
            <a:off x="3276600" y="908050"/>
            <a:ext cx="2590800" cy="604838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CC0066"/>
                  </a:solidFill>
                  <a:round/>
                  <a:headEnd/>
                  <a:tailEnd/>
                </a:ln>
                <a:solidFill>
                  <a:srgbClr val="CC0066"/>
                </a:solidFill>
                <a:latin typeface="Arial"/>
                <a:cs typeface="Arial"/>
              </a:rPr>
              <a:t>Шоссы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447800"/>
            <a:ext cx="4038600" cy="4678363"/>
          </a:xfrm>
        </p:spPr>
        <p:txBody>
          <a:bodyPr/>
          <a:lstStyle/>
          <a:p>
            <a:endParaRPr lang="ru-RU" sz="2200" b="1" smtClean="0">
              <a:solidFill>
                <a:srgbClr val="0000FF"/>
              </a:solidFill>
            </a:endParaRPr>
          </a:p>
          <a:p>
            <a:endParaRPr lang="ru-RU" sz="2200" b="1" smtClean="0">
              <a:solidFill>
                <a:srgbClr val="0000FF"/>
              </a:solidFill>
            </a:endParaRPr>
          </a:p>
          <a:p>
            <a:endParaRPr lang="ru-RU" sz="2200" b="1" smtClean="0">
              <a:solidFill>
                <a:srgbClr val="0000FF"/>
              </a:solidFill>
            </a:endParaRPr>
          </a:p>
          <a:p>
            <a:r>
              <a:rPr lang="ru-RU" sz="2200" b="1" smtClean="0">
                <a:solidFill>
                  <a:srgbClr val="0000FF"/>
                </a:solidFill>
              </a:rPr>
              <a:t>Дублет</a:t>
            </a:r>
            <a:r>
              <a:rPr lang="ru-RU" sz="2200" smtClean="0">
                <a:solidFill>
                  <a:srgbClr val="0000FF"/>
                </a:solidFill>
              </a:rPr>
              <a:t> </a:t>
            </a:r>
            <a:r>
              <a:rPr lang="ru-RU" sz="2200" i="1" smtClean="0">
                <a:solidFill>
                  <a:srgbClr val="0000FF"/>
                </a:solidFill>
              </a:rPr>
              <a:t>(Средневековье - Англия)</a:t>
            </a:r>
            <a:r>
              <a:rPr lang="ru-RU" sz="2200" smtClean="0">
                <a:solidFill>
                  <a:srgbClr val="0000FF"/>
                </a:solidFill>
              </a:rPr>
              <a:t> - одежда на подкладке, носимая поверх рубашки. </a:t>
            </a:r>
          </a:p>
        </p:txBody>
      </p:sp>
      <p:pic>
        <p:nvPicPr>
          <p:cNvPr id="52229" name="Picture 5" descr="doublet1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0425" y="765175"/>
            <a:ext cx="1903413" cy="2303463"/>
          </a:xfrm>
          <a:prstGeom prst="rect">
            <a:avLst/>
          </a:prstGeom>
          <a:noFill/>
        </p:spPr>
      </p:pic>
      <p:pic>
        <p:nvPicPr>
          <p:cNvPr id="52230" name="Picture 6" descr="doublet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4888" y="3284538"/>
            <a:ext cx="1944687" cy="3240087"/>
          </a:xfrm>
          <a:prstGeom prst="rect">
            <a:avLst/>
          </a:prstGeom>
          <a:noFill/>
        </p:spPr>
      </p:pic>
      <p:sp>
        <p:nvSpPr>
          <p:cNvPr id="52232" name="WordArt 8" descr="Белый мрамор"/>
          <p:cNvSpPr>
            <a:spLocks noChangeArrowheads="1" noChangeShapeType="1" noTextEdit="1"/>
          </p:cNvSpPr>
          <p:nvPr/>
        </p:nvSpPr>
        <p:spPr bwMode="auto">
          <a:xfrm>
            <a:off x="1042988" y="981075"/>
            <a:ext cx="2735262" cy="9350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blipFill dpi="0" rotWithShape="0">
                  <a:blip r:embed="rId4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Дублет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447800"/>
            <a:ext cx="4038600" cy="4678363"/>
          </a:xfrm>
        </p:spPr>
        <p:txBody>
          <a:bodyPr/>
          <a:lstStyle/>
          <a:p>
            <a:r>
              <a:rPr lang="ru-RU" sz="2000" b="1" smtClean="0">
                <a:solidFill>
                  <a:srgbClr val="0000FF"/>
                </a:solidFill>
              </a:rPr>
              <a:t>Пигаш – это остроносая обувь</a:t>
            </a:r>
            <a:r>
              <a:rPr lang="ru-RU" sz="2000" smtClean="0">
                <a:solidFill>
                  <a:srgbClr val="0000FF"/>
                </a:solidFill>
              </a:rPr>
              <a:t>, носочная часть которой с XIV в. становится очень длинной (до 70 см), что зависит от общественного положения ее владельца. </a:t>
            </a:r>
          </a:p>
          <a:p>
            <a:r>
              <a:rPr lang="ru-RU" sz="2000" smtClean="0">
                <a:solidFill>
                  <a:srgbClr val="0000FF"/>
                </a:solidFill>
              </a:rPr>
              <a:t>Цвет обуви тщательно подбирали к нарядной одежде: белый, пурпурный, из золоченой кожи с драгоценностями. </a:t>
            </a:r>
          </a:p>
          <a:p>
            <a:r>
              <a:rPr lang="ru-RU" sz="2000" smtClean="0">
                <a:solidFill>
                  <a:srgbClr val="0000FF"/>
                </a:solidFill>
              </a:rPr>
              <a:t>По форме обувь была одинаковой для правой и левой ноги. </a:t>
            </a:r>
          </a:p>
        </p:txBody>
      </p:sp>
      <p:pic>
        <p:nvPicPr>
          <p:cNvPr id="36869" name="Picture 5" descr="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2565400"/>
            <a:ext cx="1800225" cy="1655763"/>
          </a:xfrm>
          <a:prstGeom prst="rect">
            <a:avLst/>
          </a:prstGeom>
          <a:noFill/>
        </p:spPr>
      </p:pic>
      <p:pic>
        <p:nvPicPr>
          <p:cNvPr id="36870" name="Рисунок 4" descr="http://tmn.fio.ru/works/80x/311/mod43_1_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04025" y="3284538"/>
            <a:ext cx="1943100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7" descr="2str1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04025" y="5445125"/>
            <a:ext cx="419100" cy="828675"/>
          </a:xfrm>
          <a:prstGeom prst="rect">
            <a:avLst/>
          </a:prstGeom>
          <a:noFill/>
        </p:spPr>
      </p:pic>
      <p:pic>
        <p:nvPicPr>
          <p:cNvPr id="36872" name="Picture 8" descr="poulains0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563" y="4868863"/>
            <a:ext cx="1620837" cy="1343025"/>
          </a:xfrm>
          <a:prstGeom prst="rect">
            <a:avLst/>
          </a:prstGeom>
          <a:noFill/>
        </p:spPr>
      </p:pic>
      <p:pic>
        <p:nvPicPr>
          <p:cNvPr id="36873" name="Picture 9" descr="photo_small_poulaine0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95963" y="188913"/>
            <a:ext cx="3048000" cy="2286000"/>
          </a:xfrm>
          <a:prstGeom prst="rect">
            <a:avLst/>
          </a:prstGeom>
          <a:noFill/>
        </p:spPr>
      </p:pic>
      <p:sp>
        <p:nvSpPr>
          <p:cNvPr id="36874" name="WordArt 10"/>
          <p:cNvSpPr>
            <a:spLocks noChangeArrowheads="1" noChangeShapeType="1" noTextEdit="1"/>
          </p:cNvSpPr>
          <p:nvPr/>
        </p:nvSpPr>
        <p:spPr bwMode="auto">
          <a:xfrm rot="385898">
            <a:off x="1036638" y="423863"/>
            <a:ext cx="2881312" cy="87471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014102" scaled="1"/>
                </a:gradFill>
                <a:latin typeface="Impact"/>
              </a:rPr>
              <a:t>Пигаш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0" name="Picture 4" descr="photo_small_purse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484313"/>
            <a:ext cx="3492500" cy="2616200"/>
          </a:xfrm>
          <a:prstGeom prst="rect">
            <a:avLst/>
          </a:prstGeom>
          <a:noFill/>
        </p:spPr>
      </p:pic>
      <p:pic>
        <p:nvPicPr>
          <p:cNvPr id="55304" name="Picture 8" descr="photo_small_houppelande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8125" y="1052513"/>
            <a:ext cx="2286000" cy="3048000"/>
          </a:xfrm>
          <a:prstGeom prst="rect">
            <a:avLst/>
          </a:prstGeom>
          <a:noFill/>
        </p:spPr>
      </p:pic>
      <p:pic>
        <p:nvPicPr>
          <p:cNvPr id="55305" name="Picture 9" descr="photo_small_cottehardie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8400" y="3357563"/>
            <a:ext cx="3175000" cy="3111500"/>
          </a:xfrm>
          <a:prstGeom prst="rect">
            <a:avLst/>
          </a:prstGeom>
          <a:noFill/>
        </p:spPr>
      </p:pic>
      <p:pic>
        <p:nvPicPr>
          <p:cNvPr id="55307" name="Picture 11" descr="CAQA2ZY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4663" y="1268413"/>
            <a:ext cx="1800225" cy="1800225"/>
          </a:xfrm>
          <a:prstGeom prst="rect">
            <a:avLst/>
          </a:prstGeom>
          <a:noFill/>
        </p:spPr>
      </p:pic>
      <p:sp>
        <p:nvSpPr>
          <p:cNvPr id="55308" name="WordArt 12"/>
          <p:cNvSpPr>
            <a:spLocks noChangeArrowheads="1" noChangeShapeType="1" noTextEdit="1"/>
          </p:cNvSpPr>
          <p:nvPr/>
        </p:nvSpPr>
        <p:spPr bwMode="auto">
          <a:xfrm>
            <a:off x="684213" y="620713"/>
            <a:ext cx="20161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Пояса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2" name="Picture 4" descr="photo_small_chaper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625" y="1125538"/>
            <a:ext cx="3175000" cy="1562100"/>
          </a:xfrm>
          <a:prstGeom prst="rect">
            <a:avLst/>
          </a:prstGeom>
          <a:noFill/>
        </p:spPr>
      </p:pic>
      <p:pic>
        <p:nvPicPr>
          <p:cNvPr id="58373" name="Picture 5" descr="photo_small_co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700213"/>
            <a:ext cx="2590800" cy="3454400"/>
          </a:xfrm>
          <a:prstGeom prst="rect">
            <a:avLst/>
          </a:prstGeom>
          <a:noFill/>
        </p:spPr>
      </p:pic>
      <p:pic>
        <p:nvPicPr>
          <p:cNvPr id="58374" name="Picture 6" descr="photo_small_hood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16238" y="3141663"/>
            <a:ext cx="3251200" cy="2794000"/>
          </a:xfrm>
          <a:prstGeom prst="rect">
            <a:avLst/>
          </a:prstGeom>
          <a:noFill/>
        </p:spPr>
      </p:pic>
      <p:pic>
        <p:nvPicPr>
          <p:cNvPr id="58375" name="Picture 7" descr="photo_small_hood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2225" y="3357563"/>
            <a:ext cx="2336800" cy="2971800"/>
          </a:xfrm>
          <a:prstGeom prst="rect">
            <a:avLst/>
          </a:prstGeom>
          <a:noFill/>
        </p:spPr>
      </p:pic>
      <p:sp>
        <p:nvSpPr>
          <p:cNvPr id="58377" name="WordArt 9"/>
          <p:cNvSpPr>
            <a:spLocks noChangeArrowheads="1" noChangeShapeType="1" noTextEdit="1"/>
          </p:cNvSpPr>
          <p:nvPr/>
        </p:nvSpPr>
        <p:spPr bwMode="auto">
          <a:xfrm>
            <a:off x="6877050" y="2636838"/>
            <a:ext cx="1819275" cy="2873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Шаперон</a:t>
            </a:r>
          </a:p>
        </p:txBody>
      </p:sp>
      <p:sp>
        <p:nvSpPr>
          <p:cNvPr id="58379" name="WordArt 11"/>
          <p:cNvSpPr>
            <a:spLocks noChangeArrowheads="1" noChangeShapeType="1" noTextEdit="1"/>
          </p:cNvSpPr>
          <p:nvPr/>
        </p:nvSpPr>
        <p:spPr bwMode="auto">
          <a:xfrm>
            <a:off x="5508625" y="5734050"/>
            <a:ext cx="1511300" cy="358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Худ</a:t>
            </a:r>
          </a:p>
        </p:txBody>
      </p:sp>
      <p:sp>
        <p:nvSpPr>
          <p:cNvPr id="58380" name="WordArt 12"/>
          <p:cNvSpPr>
            <a:spLocks noChangeArrowheads="1" noChangeShapeType="1" noTextEdit="1"/>
          </p:cNvSpPr>
          <p:nvPr/>
        </p:nvSpPr>
        <p:spPr bwMode="auto">
          <a:xfrm>
            <a:off x="395288" y="333375"/>
            <a:ext cx="5057775" cy="9080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Головные уборы мужчин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/>
          </p:cNvSpPr>
          <p:nvPr>
            <p:ph type="body" idx="4294967295"/>
          </p:nvPr>
        </p:nvSpPr>
        <p:spPr>
          <a:xfrm>
            <a:off x="468313" y="692150"/>
            <a:ext cx="7761287" cy="5434013"/>
          </a:xfrm>
        </p:spPr>
        <p:txBody>
          <a:bodyPr/>
          <a:lstStyle/>
          <a:p>
            <a:r>
              <a:rPr lang="ru-RU" b="1" smtClean="0">
                <a:solidFill>
                  <a:srgbClr val="0000FF"/>
                </a:solidFill>
              </a:rPr>
              <a:t>Огромное внимание уделяется ювелирным украшениям – пояса, цепи, ожерелья, пряжки, бубенчики. </a:t>
            </a:r>
          </a:p>
          <a:p>
            <a:r>
              <a:rPr lang="ru-RU" b="1" smtClean="0">
                <a:solidFill>
                  <a:srgbClr val="0000FF"/>
                </a:solidFill>
              </a:rPr>
              <a:t>Но самое большое значение приобретают формы головных уборов. Женщины носят вилообразный или двурогий чепец с ниспадающим покрывалом или широким свисающим краем. </a:t>
            </a:r>
          </a:p>
          <a:p>
            <a:r>
              <a:rPr lang="ru-RU" b="1" smtClean="0">
                <a:solidFill>
                  <a:srgbClr val="0000FF"/>
                </a:solidFill>
              </a:rPr>
              <a:t>Обувь – чрезвычайно удлиненная. Чтобы облегчить ходьбу и сохранить обувь, носили деревянные башмаки – сабо c низкими каблуками, державшиеся на ремнях.</a:t>
            </a:r>
          </a:p>
        </p:txBody>
      </p:sp>
      <p:pic>
        <p:nvPicPr>
          <p:cNvPr id="43018" name="Picture 10" descr="1b6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0288" y="5300663"/>
            <a:ext cx="1323975" cy="10287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Рисунок 1" descr="http://i015.radikal.ru/0806/30/72c9aa59b692.jpg">
            <a:hlinkClick r:id="rId2"/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23850" y="260350"/>
            <a:ext cx="8569325" cy="6192838"/>
          </a:xfrm>
          <a:noFill/>
          <a:ln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447800"/>
            <a:ext cx="4038600" cy="4678363"/>
          </a:xfrm>
        </p:spPr>
        <p:txBody>
          <a:bodyPr/>
          <a:lstStyle/>
          <a:p>
            <a:endParaRPr lang="ru-RU" sz="2200" b="1" smtClean="0">
              <a:solidFill>
                <a:srgbClr val="0000FF"/>
              </a:solidFill>
            </a:endParaRPr>
          </a:p>
          <a:p>
            <a:r>
              <a:rPr lang="ru-RU" sz="2200" b="1" smtClean="0">
                <a:solidFill>
                  <a:srgbClr val="0000FF"/>
                </a:solidFill>
              </a:rPr>
              <a:t>Женщины в раннем средневековье носили одновременно две туники: нижнюю, длинную и широкую, с длинными узкими рукавами, и верхнюю, более короткую, с короткими широкими рукавами. </a:t>
            </a:r>
            <a:br>
              <a:rPr lang="ru-RU" sz="2200" b="1" smtClean="0">
                <a:solidFill>
                  <a:srgbClr val="0000FF"/>
                </a:solidFill>
              </a:rPr>
            </a:br>
            <a:r>
              <a:rPr lang="ru-RU" sz="2200" b="1" smtClean="0">
                <a:solidFill>
                  <a:srgbClr val="0000FF"/>
                </a:solidFill>
              </a:rPr>
              <a:t/>
            </a:r>
            <a:br>
              <a:rPr lang="ru-RU" sz="2200" b="1" smtClean="0">
                <a:solidFill>
                  <a:srgbClr val="0000FF"/>
                </a:solidFill>
              </a:rPr>
            </a:br>
            <a:endParaRPr lang="ru-RU" sz="2200" b="1" smtClean="0">
              <a:solidFill>
                <a:srgbClr val="0000FF"/>
              </a:solidFill>
            </a:endParaRPr>
          </a:p>
        </p:txBody>
      </p:sp>
      <p:pic>
        <p:nvPicPr>
          <p:cNvPr id="32775" name="Рисунок 5" descr="http://tmn.fio.ru/works/80x/311/mod43_1_11.jpg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580063" y="1844675"/>
            <a:ext cx="2879725" cy="3960813"/>
          </a:xfrm>
          <a:noFill/>
          <a:ln/>
        </p:spPr>
      </p:pic>
      <p:sp>
        <p:nvSpPr>
          <p:cNvPr id="32777" name="WordArt 9"/>
          <p:cNvSpPr>
            <a:spLocks noChangeArrowheads="1" noChangeShapeType="1" noTextEdit="1"/>
          </p:cNvSpPr>
          <p:nvPr/>
        </p:nvSpPr>
        <p:spPr bwMode="auto">
          <a:xfrm>
            <a:off x="755650" y="692150"/>
            <a:ext cx="5184775" cy="792163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Женский костюм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ru-RU" b="1" smtClean="0">
                <a:solidFill>
                  <a:srgbClr val="0000FF"/>
                </a:solidFill>
              </a:rPr>
              <a:t>Период готики (XIV–ХV вв.) был временем активного конструирования и моделирования одежды, что связано с развитием архитектуры.</a:t>
            </a:r>
          </a:p>
          <a:p>
            <a:r>
              <a:rPr lang="ru-RU" b="1" smtClean="0">
                <a:solidFill>
                  <a:srgbClr val="0000FF"/>
                </a:solidFill>
              </a:rPr>
              <a:t> Основной принцип стиля – удлиненные и заостренные формы. </a:t>
            </a:r>
          </a:p>
          <a:p>
            <a:r>
              <a:rPr lang="ru-RU" b="1" smtClean="0">
                <a:solidFill>
                  <a:srgbClr val="0000FF"/>
                </a:solidFill>
              </a:rPr>
              <a:t>Готическая одежда гармонировала с остроконечными крышами домов и богатым орнаментом зданий. </a:t>
            </a:r>
            <a:br>
              <a:rPr lang="ru-RU" b="1" smtClean="0">
                <a:solidFill>
                  <a:srgbClr val="0000FF"/>
                </a:solidFill>
              </a:rPr>
            </a:br>
            <a:r>
              <a:rPr lang="ru-RU" b="1" smtClean="0">
                <a:solidFill>
                  <a:srgbClr val="0000FF"/>
                </a:solidFill>
              </a:rPr>
              <a:t/>
            </a:r>
            <a:br>
              <a:rPr lang="ru-RU" b="1" smtClean="0">
                <a:solidFill>
                  <a:srgbClr val="0000FF"/>
                </a:solidFill>
              </a:rPr>
            </a:br>
            <a:endParaRPr lang="ru-RU" b="1" smtClean="0">
              <a:solidFill>
                <a:srgbClr val="0000FF"/>
              </a:solidFill>
            </a:endParaRPr>
          </a:p>
        </p:txBody>
      </p:sp>
      <p:pic>
        <p:nvPicPr>
          <p:cNvPr id="46084" name="Picture 4" descr="1bм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5300663"/>
            <a:ext cx="923925" cy="800100"/>
          </a:xfrm>
          <a:prstGeom prst="rect">
            <a:avLst/>
          </a:prstGeom>
          <a:noFill/>
        </p:spPr>
      </p:pic>
      <p:sp>
        <p:nvSpPr>
          <p:cNvPr id="46085" name="WordArt 5"/>
          <p:cNvSpPr>
            <a:spLocks noChangeArrowheads="1" noChangeShapeType="1" noTextEdit="1"/>
          </p:cNvSpPr>
          <p:nvPr/>
        </p:nvSpPr>
        <p:spPr bwMode="auto">
          <a:xfrm>
            <a:off x="1979613" y="260350"/>
            <a:ext cx="5184775" cy="9144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Позднее средневековье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238" cy="4572000"/>
          </a:xfrm>
        </p:spPr>
        <p:txBody>
          <a:bodyPr/>
          <a:lstStyle/>
          <a:p>
            <a:r>
              <a:rPr lang="ru-RU" sz="2200" b="1" i="1" smtClean="0">
                <a:solidFill>
                  <a:srgbClr val="0000FF"/>
                </a:solidFill>
              </a:rPr>
              <a:t>Атур</a:t>
            </a:r>
            <a:r>
              <a:rPr lang="ru-RU" sz="2200" smtClean="0">
                <a:solidFill>
                  <a:srgbClr val="0000FF"/>
                </a:solidFill>
              </a:rPr>
              <a:t>,  часто называемый </a:t>
            </a:r>
            <a:r>
              <a:rPr lang="ru-RU" sz="2200" b="1" smtClean="0">
                <a:solidFill>
                  <a:srgbClr val="0000FF"/>
                </a:solidFill>
              </a:rPr>
              <a:t>энне́н</a:t>
            </a:r>
            <a:r>
              <a:rPr lang="ru-RU" sz="2200" smtClean="0">
                <a:solidFill>
                  <a:srgbClr val="0000FF"/>
                </a:solidFill>
              </a:rPr>
              <a:t>   — сложный женский головной убор на каркасе из китового уса или металла, либо накрахмаленного полотна. </a:t>
            </a:r>
          </a:p>
          <a:p>
            <a:r>
              <a:rPr lang="ru-RU" sz="2200" smtClean="0">
                <a:solidFill>
                  <a:srgbClr val="0000FF"/>
                </a:solidFill>
              </a:rPr>
              <a:t>Наиболее распространённые варианты атура, обычно называемые энненами, исполнялись в виде конуса, усечённого конуса или трубы, а также раздвоенные атуры. </a:t>
            </a:r>
          </a:p>
        </p:txBody>
      </p:sp>
      <p:pic>
        <p:nvPicPr>
          <p:cNvPr id="11270" name="Picture 6" descr="hennin1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196975"/>
            <a:ext cx="1871662" cy="3095625"/>
          </a:xfrm>
          <a:prstGeom prst="rect">
            <a:avLst/>
          </a:prstGeom>
          <a:noFill/>
        </p:spPr>
      </p:pic>
      <p:pic>
        <p:nvPicPr>
          <p:cNvPr id="11271" name="Picture 7" descr="images8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27313" y="4005263"/>
            <a:ext cx="1368425" cy="2592387"/>
          </a:xfrm>
          <a:prstGeom prst="rect">
            <a:avLst/>
          </a:prstGeom>
          <a:noFill/>
        </p:spPr>
      </p:pic>
      <p:pic>
        <p:nvPicPr>
          <p:cNvPr id="11273" name="Picture 9" descr="енне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32138" y="1557338"/>
            <a:ext cx="935037" cy="1943100"/>
          </a:xfrm>
          <a:prstGeom prst="rect">
            <a:avLst/>
          </a:prstGeom>
          <a:noFill/>
        </p:spPr>
      </p:pic>
      <p:pic>
        <p:nvPicPr>
          <p:cNvPr id="11274" name="Picture 10" descr="атур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0113" y="4437063"/>
            <a:ext cx="1295400" cy="2016125"/>
          </a:xfrm>
          <a:prstGeom prst="rect">
            <a:avLst/>
          </a:prstGeom>
          <a:noFill/>
        </p:spPr>
      </p:pic>
      <p:sp>
        <p:nvSpPr>
          <p:cNvPr id="11275" name="WordArt 11"/>
          <p:cNvSpPr>
            <a:spLocks noChangeArrowheads="1" noChangeShapeType="1" noTextEdit="1"/>
          </p:cNvSpPr>
          <p:nvPr/>
        </p:nvSpPr>
        <p:spPr bwMode="auto">
          <a:xfrm>
            <a:off x="4427538" y="333375"/>
            <a:ext cx="1944687" cy="12858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Атур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447800"/>
            <a:ext cx="4906963" cy="4678363"/>
          </a:xfrm>
        </p:spPr>
        <p:txBody>
          <a:bodyPr/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000" b="1" smtClean="0">
                <a:solidFill>
                  <a:srgbClr val="0000FF"/>
                </a:solidFill>
              </a:rPr>
              <a:t>Прилегающий силуэт в женской одежде подчеркивал покатые узкие плечи, хрупкость, красоту молодой девушки. От талии книзу силуэт расширялся, длина и ширина нижней части одежды значительно увеличивались за счет юбки-клеш. </a:t>
            </a:r>
          </a:p>
          <a:p>
            <a:pPr>
              <a:lnSpc>
                <a:spcPct val="80000"/>
              </a:lnSpc>
            </a:pPr>
            <a:r>
              <a:rPr lang="ru-RU" sz="2000" b="1" smtClean="0">
                <a:solidFill>
                  <a:srgbClr val="0000FF"/>
                </a:solidFill>
              </a:rPr>
              <a:t>Юбка сзади удлинялась шлейфом, длина которого иногда достигала пяти метров. Спереди сюрко стало укорачиваться, что позволяло видеть украшенный подол котта и создавало определенную постановку фигуры – животом вперед, в соответствии с представлениями о красоте женщины. </a:t>
            </a:r>
            <a:br>
              <a:rPr lang="ru-RU" sz="2000" b="1" smtClean="0">
                <a:solidFill>
                  <a:srgbClr val="0000FF"/>
                </a:solidFill>
              </a:rPr>
            </a:br>
            <a:r>
              <a:rPr lang="ru-RU" sz="2000" b="1" smtClean="0">
                <a:solidFill>
                  <a:srgbClr val="0000FF"/>
                </a:solidFill>
              </a:rPr>
              <a:t/>
            </a:r>
            <a:br>
              <a:rPr lang="ru-RU" sz="2000" b="1" smtClean="0">
                <a:solidFill>
                  <a:srgbClr val="0000FF"/>
                </a:solidFill>
              </a:rPr>
            </a:br>
            <a:endParaRPr lang="ru-RU" sz="2000" b="1" smtClean="0">
              <a:solidFill>
                <a:srgbClr val="0000FF"/>
              </a:solidFill>
            </a:endParaRPr>
          </a:p>
        </p:txBody>
      </p:sp>
      <p:pic>
        <p:nvPicPr>
          <p:cNvPr id="38918" name="Рисунок 6" descr="http://tmn.fio.ru/works/80x/311/mod43_1_10.jpg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000750" y="1773238"/>
            <a:ext cx="2100263" cy="4392612"/>
          </a:xfrm>
          <a:noFill/>
          <a:ln/>
        </p:spPr>
      </p:pic>
      <p:sp>
        <p:nvSpPr>
          <p:cNvPr id="38919" name="WordArt 7"/>
          <p:cNvSpPr>
            <a:spLocks noChangeArrowheads="1" noChangeShapeType="1" noTextEdit="1"/>
          </p:cNvSpPr>
          <p:nvPr/>
        </p:nvSpPr>
        <p:spPr bwMode="auto">
          <a:xfrm>
            <a:off x="900113" y="620713"/>
            <a:ext cx="72675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spc="720">
                <a:ln w="952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CC0066"/>
                </a:solidFill>
                <a:effectLst>
                  <a:outerShdw dist="45791" dir="3378596" algn="ctr" rotWithShape="0">
                    <a:srgbClr val="4D4D4D">
                      <a:alpha val="80000"/>
                    </a:srgbClr>
                  </a:outerShdw>
                </a:effectLst>
                <a:latin typeface="Arial"/>
                <a:cs typeface="Arial"/>
              </a:rPr>
              <a:t>Позднее средневековье - </a:t>
            </a:r>
            <a:r>
              <a:rPr lang="en-US" sz="3600" kern="10" spc="720">
                <a:ln w="952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CC0066"/>
                </a:solidFill>
                <a:effectLst>
                  <a:outerShdw dist="45791" dir="3378596" algn="ctr" rotWithShape="0">
                    <a:srgbClr val="4D4D4D">
                      <a:alpha val="80000"/>
                    </a:srgbClr>
                  </a:outerShdw>
                </a:effectLst>
                <a:latin typeface="Arial"/>
                <a:cs typeface="Arial"/>
              </a:rPr>
              <a:t>XV </a:t>
            </a:r>
            <a:r>
              <a:rPr lang="ru-RU" sz="3600" kern="10" spc="720">
                <a:ln w="952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CC0066"/>
                </a:solidFill>
                <a:effectLst>
                  <a:outerShdw dist="45791" dir="3378596" algn="ctr" rotWithShape="0">
                    <a:srgbClr val="4D4D4D">
                      <a:alpha val="80000"/>
                    </a:srgbClr>
                  </a:outerShdw>
                </a:effectLst>
                <a:latin typeface="Arial"/>
                <a:cs typeface="Arial"/>
              </a:rPr>
              <a:t>век.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9" name="Rectangle 5"/>
          <p:cNvSpPr>
            <a:spLocks noGrp="1"/>
          </p:cNvSpPr>
          <p:nvPr>
            <p:ph type="body" sz="half" idx="1"/>
          </p:nvPr>
        </p:nvSpPr>
        <p:spPr>
          <a:xfrm>
            <a:off x="457200" y="1447800"/>
            <a:ext cx="4038600" cy="4678363"/>
          </a:xfrm>
        </p:spPr>
        <p:txBody>
          <a:bodyPr/>
          <a:lstStyle/>
          <a:p>
            <a:endParaRPr lang="ru-RU" sz="2200" b="1" smtClean="0">
              <a:solidFill>
                <a:srgbClr val="0000FF"/>
              </a:solidFill>
            </a:endParaRPr>
          </a:p>
          <a:p>
            <a:endParaRPr lang="ru-RU" sz="2200" b="1" smtClean="0">
              <a:solidFill>
                <a:srgbClr val="0000FF"/>
              </a:solidFill>
            </a:endParaRPr>
          </a:p>
          <a:p>
            <a:r>
              <a:rPr lang="ru-RU" sz="2200" b="1" smtClean="0">
                <a:solidFill>
                  <a:srgbClr val="0000FF"/>
                </a:solidFill>
              </a:rPr>
              <a:t>В свободном силуэте решались верхние платья покроя </a:t>
            </a:r>
            <a:r>
              <a:rPr lang="ru-RU" sz="2200" b="1" u="sng" smtClean="0">
                <a:solidFill>
                  <a:srgbClr val="0000FF"/>
                </a:solidFill>
              </a:rPr>
              <a:t>упелянд </a:t>
            </a:r>
            <a:r>
              <a:rPr lang="ru-RU" sz="2200" b="1" smtClean="0">
                <a:solidFill>
                  <a:srgbClr val="0000FF"/>
                </a:solidFill>
              </a:rPr>
              <a:t>– открытая широкая одежда с рукавами, узкий застегивающийся лиф с короткой юбкой. </a:t>
            </a:r>
            <a:br>
              <a:rPr lang="ru-RU" sz="2200" b="1" smtClean="0">
                <a:solidFill>
                  <a:srgbClr val="0000FF"/>
                </a:solidFill>
              </a:rPr>
            </a:br>
            <a:endParaRPr lang="ru-RU" sz="2200" b="1" smtClean="0">
              <a:solidFill>
                <a:srgbClr val="0000FF"/>
              </a:solidFill>
            </a:endParaRPr>
          </a:p>
        </p:txBody>
      </p:sp>
      <p:pic>
        <p:nvPicPr>
          <p:cNvPr id="47111" name="Picture 7" descr="houpeland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7763" y="1557338"/>
            <a:ext cx="2447925" cy="3887787"/>
          </a:xfrm>
          <a:prstGeom prst="rect">
            <a:avLst/>
          </a:prstGeom>
          <a:noFill/>
        </p:spPr>
      </p:pic>
      <p:sp>
        <p:nvSpPr>
          <p:cNvPr id="47113" name="WordArt 9"/>
          <p:cNvSpPr>
            <a:spLocks noChangeArrowheads="1" noChangeShapeType="1" noTextEdit="1"/>
          </p:cNvSpPr>
          <p:nvPr/>
        </p:nvSpPr>
        <p:spPr bwMode="auto">
          <a:xfrm>
            <a:off x="2771775" y="476250"/>
            <a:ext cx="3816350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99"/>
                  </a:solidFill>
                  <a:prstDash val="sysDot"/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Упелянд</a:t>
            </a:r>
          </a:p>
        </p:txBody>
      </p:sp>
      <p:pic>
        <p:nvPicPr>
          <p:cNvPr id="47114" name="Picture 10" descr="cc99b784313dc30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4005263"/>
            <a:ext cx="1439863" cy="2447925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8" name="Rectangle 6"/>
          <p:cNvSpPr>
            <a:spLocks noGrp="1"/>
          </p:cNvSpPr>
          <p:nvPr>
            <p:ph type="body" sz="half" idx="2"/>
          </p:nvPr>
        </p:nvSpPr>
        <p:spPr>
          <a:xfrm>
            <a:off x="4648200" y="1447800"/>
            <a:ext cx="4038600" cy="4678363"/>
          </a:xfrm>
        </p:spPr>
        <p:txBody>
          <a:bodyPr/>
          <a:lstStyle/>
          <a:p>
            <a:endParaRPr lang="ru-RU" sz="2200" b="1" smtClean="0">
              <a:solidFill>
                <a:srgbClr val="0000FF"/>
              </a:solidFill>
            </a:endParaRPr>
          </a:p>
          <a:p>
            <a:endParaRPr lang="ru-RU" sz="2200" b="1" smtClean="0">
              <a:solidFill>
                <a:srgbClr val="0000FF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ru-RU" sz="2200" b="1" smtClean="0">
                <a:solidFill>
                  <a:srgbClr val="0000FF"/>
                </a:solidFill>
              </a:rPr>
              <a:t>Котарди</a:t>
            </a:r>
            <a:r>
              <a:rPr lang="ru-RU" sz="2200" smtClean="0">
                <a:solidFill>
                  <a:srgbClr val="0000FF"/>
                </a:solidFill>
              </a:rPr>
              <a:t> - готическая парадная одежда; у мужчин - узкая, с центральной застежкой и низко расположенным поясом, у женщин - узкое до бедер и расширяющееся к низу, иногда заканчивающееся шлейфом. </a:t>
            </a:r>
          </a:p>
        </p:txBody>
      </p:sp>
      <p:pic>
        <p:nvPicPr>
          <p:cNvPr id="49159" name="Picture 7" descr="cotardi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1844675"/>
            <a:ext cx="2232025" cy="3671888"/>
          </a:xfrm>
          <a:prstGeom prst="rect">
            <a:avLst/>
          </a:prstGeom>
          <a:noFill/>
        </p:spPr>
      </p:pic>
      <p:sp>
        <p:nvSpPr>
          <p:cNvPr id="49161" name="WordArt 9"/>
          <p:cNvSpPr>
            <a:spLocks noChangeArrowheads="1" noChangeShapeType="1" noTextEdit="1"/>
          </p:cNvSpPr>
          <p:nvPr/>
        </p:nvSpPr>
        <p:spPr bwMode="auto">
          <a:xfrm>
            <a:off x="4356100" y="692150"/>
            <a:ext cx="2808288" cy="12858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Котарди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/>
          </p:cNvSpPr>
          <p:nvPr>
            <p:ph type="body" idx="4294967295"/>
          </p:nvPr>
        </p:nvSpPr>
        <p:spPr>
          <a:xfrm>
            <a:off x="468313" y="620713"/>
            <a:ext cx="7761287" cy="5903912"/>
          </a:xfrm>
        </p:spPr>
        <p:txBody>
          <a:bodyPr/>
          <a:lstStyle/>
          <a:p>
            <a:r>
              <a:rPr lang="ru-RU" sz="2400" smtClean="0">
                <a:solidFill>
                  <a:srgbClr val="0000FF"/>
                </a:solidFill>
              </a:rPr>
              <a:t>Учитывая широкое распостранение религии,  каждый должен был носить платье, соответствующее его положению и ни в коем случае не оскорбляющее общественную нравственность. </a:t>
            </a:r>
          </a:p>
          <a:p>
            <a:r>
              <a:rPr lang="ru-RU" sz="2400" smtClean="0">
                <a:solidFill>
                  <a:srgbClr val="0000FF"/>
                </a:solidFill>
              </a:rPr>
              <a:t>  Из этих строк также следует, что костюм определял принадлежность человека как к классу и сословию, так и к социальной группе. </a:t>
            </a:r>
          </a:p>
          <a:p>
            <a:r>
              <a:rPr lang="ru-RU" sz="2400" smtClean="0">
                <a:solidFill>
                  <a:srgbClr val="0000FF"/>
                </a:solidFill>
              </a:rPr>
              <a:t>Свои особенности в одежде имели университетские , цеховые корпорации, городской патрициат, представители свободных профессий (врачи, например, носили замшевые перчатки и береты), монахи и рыцари (отличающий признак последних – шпоры). </a:t>
            </a:r>
            <a:br>
              <a:rPr lang="ru-RU" sz="2400" smtClean="0">
                <a:solidFill>
                  <a:srgbClr val="0000FF"/>
                </a:solidFill>
              </a:rPr>
            </a:br>
            <a:r>
              <a:rPr lang="ru-RU" sz="2400" smtClean="0"/>
              <a:t/>
            </a:r>
            <a:br>
              <a:rPr lang="ru-RU" sz="2400" smtClean="0"/>
            </a:br>
            <a:endParaRPr lang="ru-RU" sz="240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204</TotalTime>
  <Words>852</Words>
  <PresentationFormat>Экран (4:3)</PresentationFormat>
  <Paragraphs>68</Paragraphs>
  <Slides>20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Constantia</vt:lpstr>
      <vt:lpstr>Arial</vt:lpstr>
      <vt:lpstr>Wingdings 2</vt:lpstr>
      <vt:lpstr>Calibri</vt:lpstr>
      <vt:lpstr>Wingdings</vt:lpstr>
      <vt:lpstr>Бумажная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Антон</cp:lastModifiedBy>
  <cp:revision>11</cp:revision>
  <dcterms:modified xsi:type="dcterms:W3CDTF">2015-04-09T17:08:39Z</dcterms:modified>
</cp:coreProperties>
</file>