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7" r:id="rId1"/>
  </p:sldMasterIdLst>
  <p:sldIdLst>
    <p:sldId id="256" r:id="rId2"/>
    <p:sldId id="257" r:id="rId3"/>
    <p:sldId id="268" r:id="rId4"/>
    <p:sldId id="266" r:id="rId5"/>
    <p:sldId id="267" r:id="rId6"/>
    <p:sldId id="269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70" r:id="rId16"/>
    <p:sldId id="271" r:id="rId17"/>
    <p:sldId id="272" r:id="rId18"/>
    <p:sldId id="273" r:id="rId19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D9017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562" name="Group 2"/>
          <p:cNvGrpSpPr>
            <a:grpSpLocks/>
          </p:cNvGrpSpPr>
          <p:nvPr/>
        </p:nvGrpSpPr>
        <p:grpSpPr bwMode="auto">
          <a:xfrm>
            <a:off x="0" y="2438400"/>
            <a:ext cx="9009063" cy="1052513"/>
            <a:chOff x="0" y="1536"/>
            <a:chExt cx="5675" cy="663"/>
          </a:xfrm>
        </p:grpSpPr>
        <p:grpSp>
          <p:nvGrpSpPr>
            <p:cNvPr id="66563" name="Group 3"/>
            <p:cNvGrpSpPr>
              <a:grpSpLocks/>
            </p:cNvGrpSpPr>
            <p:nvPr/>
          </p:nvGrpSpPr>
          <p:grpSpPr bwMode="auto">
            <a:xfrm>
              <a:off x="183" y="1604"/>
              <a:ext cx="448" cy="299"/>
              <a:chOff x="720" y="336"/>
              <a:chExt cx="624" cy="432"/>
            </a:xfrm>
          </p:grpSpPr>
          <p:sp>
            <p:nvSpPr>
              <p:cNvPr id="66564" name="Rectangle 4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6565" name="Rectangle 5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66566" name="Group 6"/>
            <p:cNvGrpSpPr>
              <a:grpSpLocks/>
            </p:cNvGrpSpPr>
            <p:nvPr/>
          </p:nvGrpSpPr>
          <p:grpSpPr bwMode="auto">
            <a:xfrm>
              <a:off x="261" y="1870"/>
              <a:ext cx="465" cy="299"/>
              <a:chOff x="912" y="2640"/>
              <a:chExt cx="672" cy="432"/>
            </a:xfrm>
          </p:grpSpPr>
          <p:sp>
            <p:nvSpPr>
              <p:cNvPr id="66567" name="Rectangle 7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6568" name="Rectangle 8"/>
              <p:cNvSpPr>
                <a:spLocks noChangeArrowheads="1"/>
              </p:cNvSpPr>
              <p:nvPr/>
            </p:nvSpPr>
            <p:spPr bwMode="auto">
              <a:xfrm>
                <a:off x="1248" y="2640"/>
                <a:ext cx="336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66569" name="Rectangle 9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6570" name="Rectangle 10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6571" name="Rectangle 11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66572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990600" y="1676400"/>
            <a:ext cx="7772400" cy="1462088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66573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66574" name="Rectangle 14"/>
          <p:cNvSpPr>
            <a:spLocks noGrp="1" noChangeArrowheads="1"/>
          </p:cNvSpPr>
          <p:nvPr>
            <p:ph type="dt" sz="half" idx="2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ru-RU"/>
          </a:p>
        </p:txBody>
      </p:sp>
      <p:sp>
        <p:nvSpPr>
          <p:cNvPr id="66575" name="Rectangle 15"/>
          <p:cNvSpPr>
            <a:spLocks noGrp="1" noChangeArrowheads="1"/>
          </p:cNvSpPr>
          <p:nvPr>
            <p:ph type="ftr" sz="quarter" idx="3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ru-RU"/>
          </a:p>
        </p:txBody>
      </p:sp>
      <p:sp>
        <p:nvSpPr>
          <p:cNvPr id="66576" name="Rectangle 1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E50086D4-0BDA-4701-A5DA-893104228AE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92B5092-B802-4052-9A7E-32623314CF8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95DB406-8377-4B29-ADC8-AB45A0AB762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3667E65-1801-467E-8E18-65E47D82909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2FA5BED-FB46-42DA-A563-741210C9DCB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3879D9-28BD-4FCA-B608-CA9B96F10A9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E533852-2221-436D-827A-35CF289C1C3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CDCAD6-2BAC-4257-94F4-4CBFBDEAB46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3B7062F-33B6-4FE8-A275-E0AFE373A5B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568C59-0680-4526-9778-8F82C41F3E0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004050" y="214313"/>
            <a:ext cx="1951038" cy="5918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50938" y="214313"/>
            <a:ext cx="5700712" cy="5918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DDD8DA-1736-4431-9607-14489527822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ChangeArrowheads="1"/>
          </p:cNvSpPr>
          <p:nvPr/>
        </p:nvSpPr>
        <p:spPr bwMode="ltGray">
          <a:xfrm>
            <a:off x="417513" y="1098550"/>
            <a:ext cx="438150" cy="474663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kumimoji="1" lang="ru-RU" sz="2400"/>
          </a:p>
        </p:txBody>
      </p:sp>
      <p:sp>
        <p:nvSpPr>
          <p:cNvPr id="65539" name="Rectangle 3"/>
          <p:cNvSpPr>
            <a:spLocks noChangeArrowheads="1"/>
          </p:cNvSpPr>
          <p:nvPr/>
        </p:nvSpPr>
        <p:spPr bwMode="ltGray">
          <a:xfrm>
            <a:off x="800100" y="1098550"/>
            <a:ext cx="328613" cy="474663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kumimoji="1" lang="ru-RU" sz="2400"/>
          </a:p>
        </p:txBody>
      </p:sp>
      <p:sp>
        <p:nvSpPr>
          <p:cNvPr id="65540" name="Rectangle 4"/>
          <p:cNvSpPr>
            <a:spLocks noChangeArrowheads="1"/>
          </p:cNvSpPr>
          <p:nvPr/>
        </p:nvSpPr>
        <p:spPr bwMode="ltGray">
          <a:xfrm>
            <a:off x="541338" y="1520825"/>
            <a:ext cx="422275" cy="474663"/>
          </a:xfrm>
          <a:prstGeom prst="rect">
            <a:avLst/>
          </a:prstGeom>
          <a:solidFill>
            <a:schemeClr val="folHlink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kumimoji="1" lang="ru-RU" sz="2400"/>
          </a:p>
        </p:txBody>
      </p:sp>
      <p:sp>
        <p:nvSpPr>
          <p:cNvPr id="65541" name="Rectangle 5"/>
          <p:cNvSpPr>
            <a:spLocks noChangeArrowheads="1"/>
          </p:cNvSpPr>
          <p:nvPr/>
        </p:nvSpPr>
        <p:spPr bwMode="ltGray">
          <a:xfrm>
            <a:off x="911225" y="1520825"/>
            <a:ext cx="368300" cy="474663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kumimoji="1" lang="ru-RU" sz="2400"/>
          </a:p>
        </p:txBody>
      </p:sp>
      <p:sp>
        <p:nvSpPr>
          <p:cNvPr id="65542" name="Rectangle 6"/>
          <p:cNvSpPr>
            <a:spLocks noChangeArrowheads="1"/>
          </p:cNvSpPr>
          <p:nvPr/>
        </p:nvSpPr>
        <p:spPr bwMode="ltGray">
          <a:xfrm>
            <a:off x="127000" y="1447800"/>
            <a:ext cx="560388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kumimoji="1" lang="ru-RU" sz="2400"/>
          </a:p>
        </p:txBody>
      </p:sp>
      <p:sp>
        <p:nvSpPr>
          <p:cNvPr id="65543" name="Rectangle 7"/>
          <p:cNvSpPr>
            <a:spLocks noChangeArrowheads="1"/>
          </p:cNvSpPr>
          <p:nvPr/>
        </p:nvSpPr>
        <p:spPr bwMode="gray">
          <a:xfrm>
            <a:off x="762000" y="990600"/>
            <a:ext cx="31750" cy="1052513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kumimoji="1" lang="ru-RU" sz="2400"/>
          </a:p>
        </p:txBody>
      </p:sp>
      <p:sp>
        <p:nvSpPr>
          <p:cNvPr id="65544" name="Rectangle 8"/>
          <p:cNvSpPr>
            <a:spLocks noChangeArrowheads="1"/>
          </p:cNvSpPr>
          <p:nvPr/>
        </p:nvSpPr>
        <p:spPr bwMode="gray">
          <a:xfrm>
            <a:off x="442913" y="1781175"/>
            <a:ext cx="8226425" cy="31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kumimoji="1" lang="ru-RU" sz="2400"/>
          </a:p>
        </p:txBody>
      </p:sp>
      <p:sp>
        <p:nvSpPr>
          <p:cNvPr id="65545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150938" y="214313"/>
            <a:ext cx="7793037" cy="1462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65546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82688" y="2017713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65547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620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ru-RU"/>
          </a:p>
        </p:txBody>
      </p:sp>
      <p:sp>
        <p:nvSpPr>
          <p:cNvPr id="65548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57600" y="6243638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65549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421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F31E09A-1668-4F3F-B1DA-D88C5E1870BA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17.xml"/><Relationship Id="rId2" Type="http://schemas.openxmlformats.org/officeDocument/2006/relationships/slide" Target="slide16.xml"/><Relationship Id="rId1" Type="http://schemas.openxmlformats.org/officeDocument/2006/relationships/slideLayout" Target="../slideLayouts/slideLayout2.xml"/><Relationship Id="rId4" Type="http://schemas.openxmlformats.org/officeDocument/2006/relationships/slide" Target="slide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5" name="WordArt 7"/>
          <p:cNvSpPr>
            <a:spLocks noChangeArrowheads="1" noChangeShapeType="1" noTextEdit="1"/>
          </p:cNvSpPr>
          <p:nvPr/>
        </p:nvSpPr>
        <p:spPr bwMode="auto">
          <a:xfrm>
            <a:off x="1042988" y="908050"/>
            <a:ext cx="6842125" cy="28797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sz="3600" kern="10">
              <a:ln w="12700">
                <a:solidFill>
                  <a:srgbClr val="3333CC"/>
                </a:solidFill>
                <a:round/>
                <a:headEnd/>
                <a:tailEnd/>
              </a:ln>
              <a:solidFill>
                <a:srgbClr val="B2B2B2">
                  <a:alpha val="50000"/>
                </a:srgbClr>
              </a:solidFill>
              <a:effectLst>
                <a:outerShdw dist="45791" dir="2021404" algn="ctr" rotWithShape="0">
                  <a:srgbClr val="9999FF"/>
                </a:outerShdw>
              </a:effectLst>
              <a:latin typeface="Arial"/>
              <a:cs typeface="Arial"/>
            </a:endParaRPr>
          </a:p>
          <a:p>
            <a:pPr algn="ctr"/>
            <a:r>
              <a:rPr lang="ru-RU" sz="3600" kern="1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000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"/>
                <a:cs typeface="Arial"/>
              </a:rPr>
              <a:t>"СОВРЕМЕННЫЙ УРОК - </a:t>
            </a:r>
          </a:p>
          <a:p>
            <a:pPr algn="ctr"/>
            <a:r>
              <a:rPr lang="ru-RU" sz="3600" kern="1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000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"/>
                <a:cs typeface="Arial"/>
              </a:rPr>
              <a:t>ОСНОВНАЯ ФОРМА</a:t>
            </a:r>
          </a:p>
          <a:p>
            <a:pPr algn="ctr"/>
            <a:r>
              <a:rPr lang="ru-RU" sz="3600" kern="1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000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"/>
                <a:cs typeface="Arial"/>
              </a:rPr>
              <a:t>ПРОЦЕССА ОБУЧЕНИЯ"</a:t>
            </a:r>
          </a:p>
        </p:txBody>
      </p:sp>
      <p:sp>
        <p:nvSpPr>
          <p:cNvPr id="2056" name="Text Box 8"/>
          <p:cNvSpPr txBox="1">
            <a:spLocks noChangeArrowheads="1"/>
          </p:cNvSpPr>
          <p:nvPr/>
        </p:nvSpPr>
        <p:spPr bwMode="auto">
          <a:xfrm>
            <a:off x="4716463" y="4600575"/>
            <a:ext cx="48958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ru-RU" sz="2000" b="1">
              <a:latin typeface="Arial" pitchFamily="34" charset="0"/>
            </a:endParaRPr>
          </a:p>
        </p:txBody>
      </p:sp>
    </p:spTree>
  </p:cSld>
  <p:clrMapOvr>
    <a:masterClrMapping/>
  </p:clrMapOvr>
  <p:transition>
    <p:whee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7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3"/>
                                    </p:cond>
                                  </p:end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5" dur="8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6" dur="8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8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animBg="1"/>
      <p:bldP spid="205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Text Box 5"/>
          <p:cNvSpPr txBox="1">
            <a:spLocks noChangeArrowheads="1"/>
          </p:cNvSpPr>
          <p:nvPr/>
        </p:nvSpPr>
        <p:spPr bwMode="auto">
          <a:xfrm>
            <a:off x="827088" y="476250"/>
            <a:ext cx="8066087" cy="4965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3200" b="1">
                <a:latin typeface="Arial" pitchFamily="34" charset="0"/>
              </a:rPr>
              <a:t>УРОК </a:t>
            </a:r>
            <a:r>
              <a:rPr lang="ru-RU" sz="2400">
                <a:latin typeface="Arial" pitchFamily="34" charset="0"/>
              </a:rPr>
              <a:t>– </a:t>
            </a:r>
            <a:r>
              <a:rPr lang="ru-RU" sz="3200">
                <a:latin typeface="Arial" pitchFamily="34" charset="0"/>
              </a:rPr>
              <a:t>это логически законченный, целостный, ограниченный определёнными рамками отрезок</a:t>
            </a:r>
          </a:p>
          <a:p>
            <a:r>
              <a:rPr lang="ru-RU" sz="3200">
                <a:latin typeface="Arial" pitchFamily="34" charset="0"/>
              </a:rPr>
              <a:t>учебно – воспитательного процесса.</a:t>
            </a:r>
          </a:p>
          <a:p>
            <a:r>
              <a:rPr lang="ru-RU" sz="3200">
                <a:latin typeface="Arial" pitchFamily="34" charset="0"/>
              </a:rPr>
              <a:t>В нём в сложном взаимодействии находятся основные элементы учебного процесса: цели, задачи, содержание, формы, методы, средства, взаимосвязанная деятельность </a:t>
            </a:r>
          </a:p>
          <a:p>
            <a:r>
              <a:rPr lang="ru-RU" sz="3200">
                <a:latin typeface="Arial" pitchFamily="34" charset="0"/>
              </a:rPr>
              <a:t>учителя и учащихся</a:t>
            </a:r>
            <a:r>
              <a:rPr lang="ru-RU" sz="2400">
                <a:latin typeface="Arial" pitchFamily="34" charset="0"/>
              </a:rPr>
              <a:t>.</a:t>
            </a:r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Общие подходы к организации урока.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ru-RU"/>
              <a:t>Усиление социальной направленности</a:t>
            </a:r>
          </a:p>
          <a:p>
            <a:pPr>
              <a:lnSpc>
                <a:spcPct val="90000"/>
              </a:lnSpc>
            </a:pPr>
            <a:r>
              <a:rPr lang="ru-RU"/>
              <a:t>Практико-ориентированность образования</a:t>
            </a:r>
          </a:p>
          <a:p>
            <a:pPr>
              <a:lnSpc>
                <a:spcPct val="90000"/>
              </a:lnSpc>
            </a:pPr>
            <a:r>
              <a:rPr lang="ru-RU"/>
              <a:t>Направленность на развитие мышления. практических навыков</a:t>
            </a:r>
          </a:p>
          <a:p>
            <a:pPr>
              <a:lnSpc>
                <a:spcPct val="90000"/>
              </a:lnSpc>
            </a:pPr>
            <a:r>
              <a:rPr lang="ru-RU"/>
              <a:t>Дифференциация образовательного процесса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Признаки современного урока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ru-RU" sz="2800"/>
              <a:t>1. Урок направлен на выполнение социального заказа общества.</a:t>
            </a:r>
          </a:p>
          <a:p>
            <a:pPr>
              <a:lnSpc>
                <a:spcPct val="90000"/>
              </a:lnSpc>
            </a:pPr>
            <a:r>
              <a:rPr lang="ru-RU" sz="2800"/>
              <a:t>2.Деятельность осуществляется с учётом новейших достижений психологии и педагогики.</a:t>
            </a:r>
          </a:p>
          <a:p>
            <a:pPr>
              <a:lnSpc>
                <a:spcPct val="90000"/>
              </a:lnSpc>
            </a:pPr>
            <a:r>
              <a:rPr lang="ru-RU" sz="2800"/>
              <a:t>3. Деятельностный подход в обучении.</a:t>
            </a:r>
          </a:p>
          <a:p>
            <a:pPr>
              <a:lnSpc>
                <a:spcPct val="90000"/>
              </a:lnSpc>
            </a:pPr>
            <a:r>
              <a:rPr lang="ru-RU" sz="2800"/>
              <a:t>4. Оптимизация содержания обучения.</a:t>
            </a:r>
          </a:p>
          <a:p>
            <a:pPr>
              <a:lnSpc>
                <a:spcPct val="90000"/>
              </a:lnSpc>
            </a:pPr>
            <a:r>
              <a:rPr lang="ru-RU" sz="2800"/>
              <a:t>5. Комплексный подход к организации учебного процесса.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ru-RU" sz="2800"/>
              <a:t>6.Совершенная структура урока.</a:t>
            </a:r>
          </a:p>
          <a:p>
            <a:pPr>
              <a:lnSpc>
                <a:spcPct val="90000"/>
              </a:lnSpc>
            </a:pPr>
            <a:r>
              <a:rPr lang="ru-RU" sz="2800"/>
              <a:t>7. Соотношение рационального и эмоционального.</a:t>
            </a:r>
          </a:p>
          <a:p>
            <a:pPr>
              <a:lnSpc>
                <a:spcPct val="90000"/>
              </a:lnSpc>
            </a:pPr>
            <a:r>
              <a:rPr lang="ru-RU" sz="2800"/>
              <a:t>8. Формирование УУД</a:t>
            </a:r>
          </a:p>
          <a:p>
            <a:pPr>
              <a:lnSpc>
                <a:spcPct val="90000"/>
              </a:lnSpc>
            </a:pPr>
            <a:r>
              <a:rPr lang="ru-RU" sz="2800"/>
              <a:t>9.Создание разнообразных учебных ситуаций</a:t>
            </a:r>
          </a:p>
          <a:p>
            <a:pPr>
              <a:lnSpc>
                <a:spcPct val="90000"/>
              </a:lnSpc>
            </a:pPr>
            <a:r>
              <a:rPr lang="ru-RU" sz="2800"/>
              <a:t>10. Эмоциональный подъём</a:t>
            </a:r>
          </a:p>
          <a:p>
            <a:pPr>
              <a:lnSpc>
                <a:spcPct val="90000"/>
              </a:lnSpc>
            </a:pPr>
            <a:r>
              <a:rPr lang="ru-RU" sz="2800"/>
              <a:t>11. Наличие НОТ учителя и ученика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Модели дидактических систем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>
                <a:hlinkClick r:id="rId2" action="ppaction://hlinksldjump"/>
              </a:rPr>
              <a:t>Традиционная</a:t>
            </a:r>
            <a:endParaRPr lang="ru-RU"/>
          </a:p>
          <a:p>
            <a:r>
              <a:rPr lang="ru-RU">
                <a:hlinkClick r:id="rId3" action="ppaction://hlinksldjump"/>
              </a:rPr>
              <a:t>Технологическая</a:t>
            </a:r>
            <a:endParaRPr lang="ru-RU"/>
          </a:p>
          <a:p>
            <a:r>
              <a:rPr lang="ru-RU">
                <a:hlinkClick r:id="rId4" action="ppaction://hlinksldjump"/>
              </a:rPr>
              <a:t>Компетентностная</a:t>
            </a:r>
            <a:endParaRPr lang="ru-RU"/>
          </a:p>
        </p:txBody>
      </p:sp>
      <p:sp>
        <p:nvSpPr>
          <p:cNvPr id="51204" name="AutoShape 4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5364163" y="2276475"/>
            <a:ext cx="71437" cy="73025"/>
          </a:xfrm>
          <a:prstGeom prst="actionButtonBackPreviou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WordArt 4"/>
          <p:cNvSpPr>
            <a:spLocks noChangeArrowheads="1" noChangeShapeType="1" noTextEdit="1"/>
          </p:cNvSpPr>
          <p:nvPr/>
        </p:nvSpPr>
        <p:spPr bwMode="auto">
          <a:xfrm>
            <a:off x="900113" y="0"/>
            <a:ext cx="7620000" cy="18319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sz="3600" kern="10">
              <a:ln w="12700">
                <a:solidFill>
                  <a:srgbClr val="3333CC"/>
                </a:solidFill>
                <a:round/>
                <a:headEnd/>
                <a:tailEnd/>
              </a:ln>
              <a:solidFill>
                <a:srgbClr val="B2B2B2">
                  <a:alpha val="50000"/>
                </a:srgbClr>
              </a:solidFill>
              <a:effectLst>
                <a:outerShdw dist="45791" dir="2021404" algn="ctr" rotWithShape="0">
                  <a:srgbClr val="9999FF"/>
                </a:outerShdw>
              </a:effectLst>
              <a:latin typeface="Arial"/>
              <a:cs typeface="Arial"/>
            </a:endParaRPr>
          </a:p>
          <a:p>
            <a:pPr algn="ctr"/>
            <a:r>
              <a:rPr lang="ru-RU" sz="3600" kern="1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000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"/>
                <a:cs typeface="Arial"/>
              </a:rPr>
              <a:t>ТРЕБОВАНИЯ К СОВРЕМЕННОМУ</a:t>
            </a:r>
          </a:p>
          <a:p>
            <a:pPr algn="ctr"/>
            <a:r>
              <a:rPr lang="ru-RU" sz="3600" kern="1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000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"/>
                <a:cs typeface="Arial"/>
              </a:rPr>
              <a:t>УРОКУ</a:t>
            </a:r>
          </a:p>
        </p:txBody>
      </p:sp>
      <p:sp>
        <p:nvSpPr>
          <p:cNvPr id="4105" name="WordArt 9"/>
          <p:cNvSpPr>
            <a:spLocks noChangeArrowheads="1" noChangeShapeType="1" noTextEdit="1"/>
          </p:cNvSpPr>
          <p:nvPr/>
        </p:nvSpPr>
        <p:spPr bwMode="auto">
          <a:xfrm>
            <a:off x="468313" y="4005263"/>
            <a:ext cx="6286500" cy="8191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2800" i="1" kern="10">
                <a:ln w="9525">
                  <a:solidFill>
                    <a:srgbClr val="FF9900"/>
                  </a:solidFill>
                  <a:round/>
                  <a:headEnd/>
                  <a:tailEnd/>
                </a:ln>
                <a:solidFill>
                  <a:srgbClr val="FFFFFF"/>
                </a:solidFill>
                <a:effectLst>
                  <a:outerShdw dist="35921" dir="2700000" algn="ctr" rotWithShape="0">
                    <a:srgbClr val="808080">
                      <a:alpha val="80000"/>
                    </a:srgbClr>
                  </a:outerShdw>
                </a:effectLst>
                <a:latin typeface="Arial"/>
                <a:cs typeface="Arial"/>
              </a:rPr>
              <a:t>3. Гигиенические требования к уроку</a:t>
            </a:r>
          </a:p>
        </p:txBody>
      </p:sp>
      <p:sp>
        <p:nvSpPr>
          <p:cNvPr id="4106" name="WordArt 10"/>
          <p:cNvSpPr>
            <a:spLocks noChangeArrowheads="1" noChangeShapeType="1" noTextEdit="1"/>
          </p:cNvSpPr>
          <p:nvPr/>
        </p:nvSpPr>
        <p:spPr bwMode="auto">
          <a:xfrm>
            <a:off x="539750" y="2997200"/>
            <a:ext cx="6724650" cy="8191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2800" i="1" kern="10">
                <a:ln w="9525">
                  <a:solidFill>
                    <a:srgbClr val="FF9900"/>
                  </a:solidFill>
                  <a:round/>
                  <a:headEnd/>
                  <a:tailEnd/>
                </a:ln>
                <a:solidFill>
                  <a:srgbClr val="FFFFFF"/>
                </a:solidFill>
                <a:effectLst>
                  <a:outerShdw dist="35921" dir="2700000" algn="ctr" rotWithShape="0">
                    <a:srgbClr val="808080">
                      <a:alpha val="80000"/>
                    </a:srgbClr>
                  </a:outerShdw>
                </a:effectLst>
                <a:latin typeface="Arial"/>
                <a:cs typeface="Arial"/>
              </a:rPr>
              <a:t>2. Психологические требования к уроку</a:t>
            </a:r>
          </a:p>
        </p:txBody>
      </p:sp>
      <p:sp>
        <p:nvSpPr>
          <p:cNvPr id="4107" name="WordArt 11"/>
          <p:cNvSpPr>
            <a:spLocks noChangeArrowheads="1" noChangeShapeType="1" noTextEdit="1"/>
          </p:cNvSpPr>
          <p:nvPr/>
        </p:nvSpPr>
        <p:spPr bwMode="auto">
          <a:xfrm>
            <a:off x="684213" y="1844675"/>
            <a:ext cx="6419850" cy="8191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2800" i="1" kern="10">
                <a:ln w="9525">
                  <a:solidFill>
                    <a:srgbClr val="FF9900"/>
                  </a:solidFill>
                  <a:round/>
                  <a:headEnd/>
                  <a:tailEnd/>
                </a:ln>
                <a:solidFill>
                  <a:srgbClr val="FFFFFF"/>
                </a:solidFill>
                <a:effectLst>
                  <a:outerShdw dist="35921" dir="2700000" algn="ctr" rotWithShape="0">
                    <a:srgbClr val="808080">
                      <a:alpha val="80000"/>
                    </a:srgbClr>
                  </a:outerShdw>
                </a:effectLst>
                <a:latin typeface="Arial"/>
                <a:cs typeface="Arial"/>
              </a:rPr>
              <a:t>1. Дидактические требования к уроку</a:t>
            </a:r>
          </a:p>
        </p:txBody>
      </p:sp>
      <p:sp>
        <p:nvSpPr>
          <p:cNvPr id="4109" name="WordArt 13"/>
          <p:cNvSpPr>
            <a:spLocks noChangeArrowheads="1" noChangeShapeType="1" noTextEdit="1"/>
          </p:cNvSpPr>
          <p:nvPr/>
        </p:nvSpPr>
        <p:spPr bwMode="auto">
          <a:xfrm>
            <a:off x="323850" y="4868863"/>
            <a:ext cx="8372475" cy="952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200" i="1" kern="10">
                <a:ln w="9525">
                  <a:solidFill>
                    <a:srgbClr val="FF9900"/>
                  </a:solidFill>
                  <a:round/>
                  <a:headEnd/>
                  <a:tailEnd/>
                </a:ln>
                <a:solidFill>
                  <a:srgbClr val="FFFFFF"/>
                </a:solidFill>
                <a:effectLst>
                  <a:outerShdw dist="35921" dir="2700000" algn="ctr" rotWithShape="0">
                    <a:srgbClr val="808080">
                      <a:alpha val="80000"/>
                    </a:srgbClr>
                  </a:outerShdw>
                </a:effectLst>
                <a:latin typeface="Arial"/>
                <a:cs typeface="Arial"/>
              </a:rPr>
              <a:t>4. Требования к технике проведения урока</a:t>
            </a:r>
          </a:p>
        </p:txBody>
      </p:sp>
    </p:spTree>
  </p:cSld>
  <p:clrMapOvr>
    <a:masterClrMapping/>
  </p:clrMapOvr>
  <p:transition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10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10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10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0" grpId="0" animBg="1"/>
      <p:bldP spid="4105" grpId="0" animBg="1"/>
      <p:bldP spid="4106" grpId="0" animBg="1"/>
      <p:bldP spid="4107" grpId="0" animBg="1"/>
      <p:bldP spid="410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9" name="WordArt 9"/>
          <p:cNvSpPr>
            <a:spLocks noChangeArrowheads="1" noChangeShapeType="1" noTextEdit="1"/>
          </p:cNvSpPr>
          <p:nvPr/>
        </p:nvSpPr>
        <p:spPr bwMode="auto">
          <a:xfrm>
            <a:off x="1042988" y="1125538"/>
            <a:ext cx="7345362" cy="29511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sz="3600" kern="10">
              <a:ln w="12700">
                <a:solidFill>
                  <a:srgbClr val="3333CC"/>
                </a:solidFill>
                <a:round/>
                <a:headEnd/>
                <a:tailEnd/>
              </a:ln>
              <a:solidFill>
                <a:srgbClr val="B2B2B2">
                  <a:alpha val="50000"/>
                </a:srgbClr>
              </a:solidFill>
              <a:effectLst>
                <a:outerShdw dist="45791" dir="2021404" algn="ctr" rotWithShape="0">
                  <a:srgbClr val="9999FF"/>
                </a:outerShdw>
              </a:effectLst>
              <a:latin typeface="Arial"/>
              <a:cs typeface="Arial"/>
            </a:endParaRPr>
          </a:p>
          <a:p>
            <a:pPr algn="ctr"/>
            <a:r>
              <a:rPr lang="ru-RU" sz="3600" kern="1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000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"/>
                <a:cs typeface="Arial"/>
              </a:rPr>
              <a:t>ТИПОЛОГИЯ УРОКА</a:t>
            </a:r>
          </a:p>
          <a:p>
            <a:pPr algn="ctr"/>
            <a:r>
              <a:rPr lang="ru-RU" sz="3600" kern="1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000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"/>
                <a:cs typeface="Arial"/>
              </a:rPr>
              <a:t>В СОВРЕМЕННОЙ ШКОЛЕ</a:t>
            </a: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Rectangle 4"/>
          <p:cNvSpPr>
            <a:spLocks noChangeArrowheads="1"/>
          </p:cNvSpPr>
          <p:nvPr/>
        </p:nvSpPr>
        <p:spPr bwMode="auto">
          <a:xfrm>
            <a:off x="611188" y="260350"/>
            <a:ext cx="273685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b="1" i="1">
                <a:latin typeface="Arial" pitchFamily="34" charset="0"/>
              </a:rPr>
              <a:t>Классические типы</a:t>
            </a:r>
          </a:p>
        </p:txBody>
      </p:sp>
      <p:sp>
        <p:nvSpPr>
          <p:cNvPr id="7175" name="Rectangle 7"/>
          <p:cNvSpPr>
            <a:spLocks noChangeArrowheads="1"/>
          </p:cNvSpPr>
          <p:nvPr/>
        </p:nvSpPr>
        <p:spPr bwMode="auto">
          <a:xfrm>
            <a:off x="5651500" y="260350"/>
            <a:ext cx="3024188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b="1" i="1">
                <a:latin typeface="Arial" pitchFamily="34" charset="0"/>
              </a:rPr>
              <a:t>Нетрадиционные типы</a:t>
            </a:r>
          </a:p>
        </p:txBody>
      </p:sp>
      <p:sp>
        <p:nvSpPr>
          <p:cNvPr id="7178" name="Text Box 10"/>
          <p:cNvSpPr txBox="1">
            <a:spLocks noChangeArrowheads="1"/>
          </p:cNvSpPr>
          <p:nvPr/>
        </p:nvSpPr>
        <p:spPr bwMode="auto">
          <a:xfrm>
            <a:off x="592138" y="857250"/>
            <a:ext cx="4324350" cy="3113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ru-RU" sz="1400">
                <a:latin typeface="Arial" pitchFamily="34" charset="0"/>
              </a:rPr>
              <a:t> </a:t>
            </a:r>
            <a:r>
              <a:rPr lang="ru-RU" b="1">
                <a:latin typeface="Arial" pitchFamily="34" charset="0"/>
              </a:rPr>
              <a:t>Вводный урок</a:t>
            </a:r>
          </a:p>
          <a:p>
            <a:pPr>
              <a:buFontTx/>
              <a:buChar char="•"/>
            </a:pPr>
            <a:r>
              <a:rPr lang="ru-RU" b="1">
                <a:latin typeface="Arial" pitchFamily="34" charset="0"/>
              </a:rPr>
              <a:t> Тренировочный урок</a:t>
            </a:r>
          </a:p>
          <a:p>
            <a:pPr>
              <a:buFontTx/>
              <a:buChar char="•"/>
            </a:pPr>
            <a:r>
              <a:rPr lang="ru-RU" b="1">
                <a:latin typeface="Arial" pitchFamily="34" charset="0"/>
              </a:rPr>
              <a:t> Контрольный урок</a:t>
            </a:r>
          </a:p>
          <a:p>
            <a:pPr>
              <a:buFontTx/>
              <a:buChar char="•"/>
            </a:pPr>
            <a:r>
              <a:rPr lang="ru-RU" b="1">
                <a:latin typeface="Arial" pitchFamily="34" charset="0"/>
              </a:rPr>
              <a:t> Урок закрепления знаний, </a:t>
            </a:r>
          </a:p>
          <a:p>
            <a:r>
              <a:rPr lang="ru-RU" b="1">
                <a:latin typeface="Arial" pitchFamily="34" charset="0"/>
              </a:rPr>
              <a:t>  умений, навыков</a:t>
            </a:r>
          </a:p>
          <a:p>
            <a:pPr>
              <a:buFontTx/>
              <a:buChar char="•"/>
            </a:pPr>
            <a:r>
              <a:rPr lang="ru-RU" b="1">
                <a:latin typeface="Arial" pitchFamily="34" charset="0"/>
              </a:rPr>
              <a:t> Урок самостоятельной работы</a:t>
            </a:r>
          </a:p>
          <a:p>
            <a:pPr>
              <a:buFontTx/>
              <a:buChar char="•"/>
            </a:pPr>
            <a:r>
              <a:rPr lang="ru-RU" b="1">
                <a:latin typeface="Arial" pitchFamily="34" charset="0"/>
              </a:rPr>
              <a:t> Урок с ТСО</a:t>
            </a:r>
          </a:p>
          <a:p>
            <a:pPr>
              <a:buFontTx/>
              <a:buChar char="•"/>
            </a:pPr>
            <a:r>
              <a:rPr lang="ru-RU" b="1">
                <a:latin typeface="Arial" pitchFamily="34" charset="0"/>
              </a:rPr>
              <a:t> Урок практической работы</a:t>
            </a:r>
          </a:p>
          <a:p>
            <a:pPr>
              <a:buFontTx/>
              <a:buChar char="•"/>
            </a:pPr>
            <a:r>
              <a:rPr lang="ru-RU" b="1">
                <a:latin typeface="Arial" pitchFamily="34" charset="0"/>
              </a:rPr>
              <a:t> Комбинированный урок</a:t>
            </a:r>
          </a:p>
          <a:p>
            <a:pPr>
              <a:buFontTx/>
              <a:buChar char="•"/>
            </a:pPr>
            <a:r>
              <a:rPr lang="ru-RU" b="1">
                <a:latin typeface="Arial" pitchFamily="34" charset="0"/>
              </a:rPr>
              <a:t> Повторительно-обобщающий урок</a:t>
            </a:r>
          </a:p>
          <a:p>
            <a:pPr>
              <a:buFontTx/>
              <a:buChar char="•"/>
            </a:pPr>
            <a:endParaRPr lang="ru-RU" b="1">
              <a:latin typeface="Arial" pitchFamily="34" charset="0"/>
            </a:endParaRPr>
          </a:p>
        </p:txBody>
      </p:sp>
      <p:sp>
        <p:nvSpPr>
          <p:cNvPr id="7179" name="Text Box 11"/>
          <p:cNvSpPr txBox="1">
            <a:spLocks noChangeArrowheads="1"/>
          </p:cNvSpPr>
          <p:nvPr/>
        </p:nvSpPr>
        <p:spPr bwMode="auto">
          <a:xfrm>
            <a:off x="5200650" y="784225"/>
            <a:ext cx="3032125" cy="558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ru-RU">
                <a:latin typeface="Arial" pitchFamily="34" charset="0"/>
              </a:rPr>
              <a:t> </a:t>
            </a:r>
            <a:r>
              <a:rPr lang="ru-RU" b="1">
                <a:latin typeface="Arial" pitchFamily="34" charset="0"/>
              </a:rPr>
              <a:t>Урок фантазирования</a:t>
            </a:r>
          </a:p>
          <a:p>
            <a:pPr>
              <a:buFontTx/>
              <a:buChar char="•"/>
            </a:pPr>
            <a:r>
              <a:rPr lang="ru-RU" b="1">
                <a:latin typeface="Arial" pitchFamily="34" charset="0"/>
              </a:rPr>
              <a:t> Урок - соревнование</a:t>
            </a:r>
          </a:p>
          <a:p>
            <a:pPr>
              <a:buFontTx/>
              <a:buChar char="•"/>
            </a:pPr>
            <a:r>
              <a:rPr lang="ru-RU" b="1">
                <a:latin typeface="Arial" pitchFamily="34" charset="0"/>
              </a:rPr>
              <a:t> Урок открытых мыслей</a:t>
            </a:r>
          </a:p>
          <a:p>
            <a:pPr>
              <a:buFontTx/>
              <a:buChar char="•"/>
            </a:pPr>
            <a:r>
              <a:rPr lang="ru-RU" b="1">
                <a:latin typeface="Arial" pitchFamily="34" charset="0"/>
              </a:rPr>
              <a:t> Урок - турнир</a:t>
            </a:r>
          </a:p>
          <a:p>
            <a:pPr>
              <a:buFontTx/>
              <a:buChar char="•"/>
            </a:pPr>
            <a:r>
              <a:rPr lang="ru-RU" b="1">
                <a:latin typeface="Arial" pitchFamily="34" charset="0"/>
              </a:rPr>
              <a:t> Урок - диспут</a:t>
            </a:r>
          </a:p>
          <a:p>
            <a:pPr>
              <a:buFontTx/>
              <a:buChar char="•"/>
            </a:pPr>
            <a:r>
              <a:rPr lang="ru-RU" b="1">
                <a:latin typeface="Arial" pitchFamily="34" charset="0"/>
              </a:rPr>
              <a:t> Урок - эврика</a:t>
            </a:r>
          </a:p>
          <a:p>
            <a:pPr>
              <a:buFontTx/>
              <a:buChar char="•"/>
            </a:pPr>
            <a:r>
              <a:rPr lang="ru-RU" b="1">
                <a:latin typeface="Arial" pitchFamily="34" charset="0"/>
              </a:rPr>
              <a:t> Урок - зачет</a:t>
            </a:r>
          </a:p>
          <a:p>
            <a:pPr>
              <a:buFontTx/>
              <a:buChar char="•"/>
            </a:pPr>
            <a:r>
              <a:rPr lang="ru-RU" b="1">
                <a:latin typeface="Arial" pitchFamily="34" charset="0"/>
              </a:rPr>
              <a:t> Урок - творчества</a:t>
            </a:r>
          </a:p>
          <a:p>
            <a:pPr>
              <a:buFontTx/>
              <a:buChar char="•"/>
            </a:pPr>
            <a:r>
              <a:rPr lang="ru-RU" b="1">
                <a:latin typeface="Arial" pitchFamily="34" charset="0"/>
              </a:rPr>
              <a:t> Урок - спектакль</a:t>
            </a:r>
          </a:p>
          <a:p>
            <a:pPr>
              <a:buFontTx/>
              <a:buChar char="•"/>
            </a:pPr>
            <a:r>
              <a:rPr lang="ru-RU" b="1">
                <a:latin typeface="Arial" pitchFamily="34" charset="0"/>
              </a:rPr>
              <a:t> Урок - конкурс</a:t>
            </a:r>
          </a:p>
          <a:p>
            <a:pPr>
              <a:buFontTx/>
              <a:buChar char="•"/>
            </a:pPr>
            <a:r>
              <a:rPr lang="ru-RU" b="1">
                <a:latin typeface="Arial" pitchFamily="34" charset="0"/>
              </a:rPr>
              <a:t> Урок - конференция</a:t>
            </a:r>
          </a:p>
          <a:p>
            <a:pPr>
              <a:buFontTx/>
              <a:buChar char="•"/>
            </a:pPr>
            <a:r>
              <a:rPr lang="ru-RU" b="1">
                <a:latin typeface="Arial" pitchFamily="34" charset="0"/>
              </a:rPr>
              <a:t> Интегрированный урок</a:t>
            </a:r>
          </a:p>
          <a:p>
            <a:pPr>
              <a:buFontTx/>
              <a:buChar char="•"/>
            </a:pPr>
            <a:r>
              <a:rPr lang="ru-RU" b="1">
                <a:latin typeface="Arial" pitchFamily="34" charset="0"/>
              </a:rPr>
              <a:t> Урок - игра</a:t>
            </a:r>
          </a:p>
          <a:p>
            <a:pPr>
              <a:buFontTx/>
              <a:buChar char="•"/>
            </a:pPr>
            <a:r>
              <a:rPr lang="ru-RU" b="1">
                <a:latin typeface="Arial" pitchFamily="34" charset="0"/>
              </a:rPr>
              <a:t> Урок - сказка</a:t>
            </a:r>
          </a:p>
          <a:p>
            <a:pPr>
              <a:buFontTx/>
              <a:buChar char="•"/>
            </a:pPr>
            <a:r>
              <a:rPr lang="ru-RU" b="1">
                <a:latin typeface="Arial" pitchFamily="34" charset="0"/>
              </a:rPr>
              <a:t> Урок взаимообучения</a:t>
            </a:r>
          </a:p>
          <a:p>
            <a:pPr>
              <a:buFontTx/>
              <a:buChar char="•"/>
            </a:pPr>
            <a:r>
              <a:rPr lang="ru-RU" b="1">
                <a:latin typeface="Arial" pitchFamily="34" charset="0"/>
              </a:rPr>
              <a:t> Урок - КВН</a:t>
            </a:r>
          </a:p>
          <a:p>
            <a:pPr>
              <a:buFontTx/>
              <a:buChar char="•"/>
            </a:pPr>
            <a:r>
              <a:rPr lang="ru-RU" b="1">
                <a:latin typeface="Arial" pitchFamily="34" charset="0"/>
              </a:rPr>
              <a:t> Урок - путешествие</a:t>
            </a:r>
          </a:p>
          <a:p>
            <a:pPr>
              <a:buFontTx/>
              <a:buChar char="•"/>
            </a:pPr>
            <a:r>
              <a:rPr lang="ru-RU" b="1">
                <a:latin typeface="Arial" pitchFamily="34" charset="0"/>
              </a:rPr>
              <a:t> Аукцион знаний</a:t>
            </a:r>
          </a:p>
          <a:p>
            <a:pPr>
              <a:buFontTx/>
              <a:buChar char="•"/>
            </a:pPr>
            <a:r>
              <a:rPr lang="ru-RU" b="1">
                <a:latin typeface="Arial" pitchFamily="34" charset="0"/>
              </a:rPr>
              <a:t> Волшебный конверт</a:t>
            </a:r>
          </a:p>
          <a:p>
            <a:pPr>
              <a:buFontTx/>
              <a:buChar char="•"/>
            </a:pPr>
            <a:endParaRPr lang="ru-RU" b="1">
              <a:latin typeface="Arial" pitchFamily="34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8" dur="80"/>
                                        <p:tgtEl>
                                          <p:spTgt spid="717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9" dur="80"/>
                                        <p:tgtEl>
                                          <p:spTgt spid="717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80"/>
                                        <p:tgtEl>
                                          <p:spTgt spid="717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2" grpId="0" animBg="1"/>
      <p:bldP spid="7175" grpId="0" animBg="1"/>
      <p:bldP spid="7178" grpId="0"/>
      <p:bldP spid="717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WordArt 4"/>
          <p:cNvSpPr>
            <a:spLocks noChangeArrowheads="1" noChangeShapeType="1" noTextEdit="1"/>
          </p:cNvSpPr>
          <p:nvPr/>
        </p:nvSpPr>
        <p:spPr bwMode="auto">
          <a:xfrm>
            <a:off x="971550" y="188913"/>
            <a:ext cx="7056438" cy="14001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200" kern="1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000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"/>
                <a:cs typeface="Arial"/>
              </a:rPr>
              <a:t>ОСНОВНЫЕ ЭТАПЫ</a:t>
            </a:r>
          </a:p>
          <a:p>
            <a:pPr algn="ctr"/>
            <a:r>
              <a:rPr lang="ru-RU" sz="3200" kern="1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000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"/>
                <a:cs typeface="Arial"/>
              </a:rPr>
              <a:t>СОВРЕМЕННОГО УРОКА:</a:t>
            </a:r>
          </a:p>
        </p:txBody>
      </p:sp>
      <p:sp>
        <p:nvSpPr>
          <p:cNvPr id="8200" name="Rectangle 8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1)организационный момент, характеризующийся внешней и внутренней(психологической) готовностью учащихся к уроку;</a:t>
            </a:r>
          </a:p>
          <a:p>
            <a:r>
              <a:rPr lang="ru-RU"/>
              <a:t>2)проверка домашнего задания;</a:t>
            </a:r>
          </a:p>
          <a:p>
            <a:endParaRPr lang="ru-RU"/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82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82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82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82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82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82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82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82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6" grpId="0" animBg="1"/>
      <p:bldP spid="8200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3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Основные этапы современного урока</a:t>
            </a:r>
          </a:p>
        </p:txBody>
      </p:sp>
      <p:sp>
        <p:nvSpPr>
          <p:cNvPr id="37894" name="Rectangle 6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3)проверка знаний и умений учащихся для подготовки к новой теме;</a:t>
            </a:r>
          </a:p>
          <a:p>
            <a:r>
              <a:rPr lang="ru-RU"/>
              <a:t>4)постановка цели занятия перед учащимися;</a:t>
            </a:r>
          </a:p>
          <a:p>
            <a:r>
              <a:rPr lang="ru-RU"/>
              <a:t>5)первичная проверка понимания;</a:t>
            </a:r>
          </a:p>
          <a:p>
            <a:pPr>
              <a:buFont typeface="Wingdings" pitchFamily="2" charset="2"/>
              <a:buNone/>
            </a:pPr>
            <a:endParaRPr lang="ru-RU"/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78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78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78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78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78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78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78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78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78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78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78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78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Основные этапы современного урока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6)домашнее задание к следующему уроку;</a:t>
            </a:r>
          </a:p>
          <a:p>
            <a:r>
              <a:rPr lang="ru-RU"/>
              <a:t>7)подведение итогов урока.</a:t>
            </a:r>
          </a:p>
        </p:txBody>
      </p:sp>
    </p:spTree>
  </p:cSld>
  <p:clrMapOvr>
    <a:masterClrMapping/>
  </p:clrMapOvr>
  <p:transition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828800"/>
            <a:ext cx="7773988" cy="5029200"/>
          </a:xfrm>
        </p:spPr>
        <p:txBody>
          <a:bodyPr/>
          <a:lstStyle/>
          <a:p>
            <a:r>
              <a:rPr lang="ru-RU" sz="2400" b="1"/>
              <a:t>1 – много знает – 76%;</a:t>
            </a:r>
          </a:p>
          <a:p>
            <a:r>
              <a:rPr lang="ru-RU" sz="2400" b="1"/>
              <a:t>2 – чуткий и внимательный – 74%;</a:t>
            </a:r>
          </a:p>
          <a:p>
            <a:r>
              <a:rPr lang="ru-RU" sz="2400" b="1"/>
              <a:t>3 – добрый, справедливый – 72%;</a:t>
            </a:r>
          </a:p>
          <a:p>
            <a:r>
              <a:rPr lang="ru-RU" sz="2400" b="1"/>
              <a:t>4 – трудолюбивый – 73%;</a:t>
            </a:r>
          </a:p>
          <a:p>
            <a:r>
              <a:rPr lang="ru-RU" sz="2400" b="1"/>
              <a:t>5 – интересно, от души объясняет – 69%;</a:t>
            </a:r>
          </a:p>
          <a:p>
            <a:r>
              <a:rPr lang="ru-RU" sz="2400" b="1"/>
              <a:t>6 – при объяснении видит, кто не понимает и спешит оказать помощь – 61%;</a:t>
            </a:r>
          </a:p>
          <a:p>
            <a:r>
              <a:rPr lang="ru-RU" sz="2400" b="1"/>
              <a:t>7 – с весёлым характером - 61%;</a:t>
            </a:r>
          </a:p>
        </p:txBody>
      </p:sp>
      <p:sp>
        <p:nvSpPr>
          <p:cNvPr id="43012" name="WordArt 4"/>
          <p:cNvSpPr>
            <a:spLocks noChangeArrowheads="1" noChangeShapeType="1" noTextEdit="1"/>
          </p:cNvSpPr>
          <p:nvPr/>
        </p:nvSpPr>
        <p:spPr bwMode="auto">
          <a:xfrm>
            <a:off x="1403350" y="476250"/>
            <a:ext cx="6192838" cy="10080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Учитель в оценке детей</a:t>
            </a:r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30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3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3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3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3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43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3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3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3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3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 tmFilter="0,0; .5, 1; 1, 1"/>
                                        <p:tgtEl>
                                          <p:spTgt spid="43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3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3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3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3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 tmFilter="0,0; .5, 1; 1, 1"/>
                                        <p:tgtEl>
                                          <p:spTgt spid="43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30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30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30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30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 tmFilter="0,0; .5, 1; 1, 1"/>
                                        <p:tgtEl>
                                          <p:spTgt spid="430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30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30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30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30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 tmFilter="0,0; .5, 1; 1, 1"/>
                                        <p:tgtEl>
                                          <p:spTgt spid="430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30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30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30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30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 tmFilter="0,0; .5, 1; 1, 1"/>
                                        <p:tgtEl>
                                          <p:spTgt spid="430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30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30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30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30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 tmFilter="0,0; .5, 1; 1, 1"/>
                                        <p:tgtEl>
                                          <p:spTgt spid="430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188913"/>
            <a:ext cx="7696200" cy="3657600"/>
          </a:xfrm>
          <a:solidFill>
            <a:schemeClr val="bg1"/>
          </a:solidFill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sz="2400" b="1"/>
              <a:t>8 – не жалуются родителям – 58%;</a:t>
            </a:r>
          </a:p>
          <a:p>
            <a:pPr>
              <a:lnSpc>
                <a:spcPct val="90000"/>
              </a:lnSpc>
            </a:pPr>
            <a:r>
              <a:rPr lang="ru-RU" sz="2400" b="1"/>
              <a:t>9 – во время перемены с нами – 38%;</a:t>
            </a:r>
          </a:p>
          <a:p>
            <a:pPr>
              <a:lnSpc>
                <a:spcPct val="90000"/>
              </a:lnSpc>
            </a:pPr>
            <a:r>
              <a:rPr lang="ru-RU" sz="2400" b="1"/>
              <a:t>У старшеклассников оценочные требования к учителю выше. Они среди качеств личности хорошего учителя называют:</a:t>
            </a:r>
          </a:p>
          <a:p>
            <a:pPr>
              <a:lnSpc>
                <a:spcPct val="90000"/>
              </a:lnSpc>
            </a:pPr>
            <a:r>
              <a:rPr lang="ru-RU" sz="2400" b="1"/>
              <a:t>1 – высокая культура, эрудиция и знания предмета – 72%;</a:t>
            </a:r>
          </a:p>
          <a:p>
            <a:pPr>
              <a:lnSpc>
                <a:spcPct val="90000"/>
              </a:lnSpc>
            </a:pPr>
            <a:r>
              <a:rPr lang="ru-RU" sz="2400" b="1"/>
              <a:t>2 – принципиальность, требовательность по отношению к учащимся, товарищам по работе – 71%;</a:t>
            </a:r>
          </a:p>
          <a:p>
            <a:pPr>
              <a:lnSpc>
                <a:spcPct val="90000"/>
              </a:lnSpc>
            </a:pPr>
            <a:r>
              <a:rPr lang="ru-RU" sz="2400" b="1"/>
              <a:t>3 – добросовестное отношение к выполнению своих обязанностей – 69%;</a:t>
            </a:r>
          </a:p>
          <a:p>
            <a:pPr>
              <a:lnSpc>
                <a:spcPct val="90000"/>
              </a:lnSpc>
            </a:pPr>
            <a:r>
              <a:rPr lang="ru-RU" sz="2400" b="1"/>
              <a:t>4 – чуткость, внимание, такт – 64%;</a:t>
            </a:r>
          </a:p>
          <a:p>
            <a:pPr>
              <a:lnSpc>
                <a:spcPct val="90000"/>
              </a:lnSpc>
            </a:pPr>
            <a:r>
              <a:rPr lang="ru-RU" sz="2400" b="1"/>
              <a:t>5 – требовательность к себе – 63% и так далее</a:t>
            </a:r>
          </a:p>
          <a:p>
            <a:pPr>
              <a:lnSpc>
                <a:spcPct val="90000"/>
              </a:lnSpc>
            </a:pPr>
            <a:endParaRPr lang="ru-RU" sz="2400" b="1"/>
          </a:p>
          <a:p>
            <a:pPr>
              <a:lnSpc>
                <a:spcPct val="90000"/>
              </a:lnSpc>
            </a:pPr>
            <a:endParaRPr lang="ru-RU" sz="2400" b="1"/>
          </a:p>
          <a:p>
            <a:pPr>
              <a:lnSpc>
                <a:spcPct val="90000"/>
              </a:lnSpc>
            </a:pPr>
            <a:endParaRPr lang="ru-RU" sz="2800"/>
          </a:p>
        </p:txBody>
      </p:sp>
    </p:spTree>
  </p:cSld>
  <p:clrMapOvr>
    <a:masterClrMapping/>
  </p:clrMapOvr>
  <p:transition>
    <p:whee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4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4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4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4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 tmFilter="0,0; .5, 1; 1, 1"/>
                                        <p:tgtEl>
                                          <p:spTgt spid="44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40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40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40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40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 tmFilter="0,0; .5, 1; 1, 1"/>
                                        <p:tgtEl>
                                          <p:spTgt spid="440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40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40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40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40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 tmFilter="0,0; .5, 1; 1, 1"/>
                                        <p:tgtEl>
                                          <p:spTgt spid="440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40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40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40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40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 tmFilter="0,0; .5, 1; 1, 1"/>
                                        <p:tgtEl>
                                          <p:spTgt spid="440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40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40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40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40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 tmFilter="0,0; .5, 1; 1, 1"/>
                                        <p:tgtEl>
                                          <p:spTgt spid="440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/>
              <a:t>Три постулата современного                        урока</a:t>
            </a:r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chemeClr val="accent2"/>
          </a:solidFill>
        </p:spPr>
        <p:txBody>
          <a:bodyPr/>
          <a:lstStyle/>
          <a:p>
            <a:r>
              <a:rPr lang="ru-RU"/>
              <a:t>Урок есть открытие истины, поиск истины и осмысление истины</a:t>
            </a:r>
          </a:p>
          <a:p>
            <a:r>
              <a:rPr lang="ru-RU"/>
              <a:t>Урок есть часть жизни ребёнка</a:t>
            </a:r>
          </a:p>
          <a:p>
            <a:r>
              <a:rPr lang="ru-RU"/>
              <a:t>Человек в качестве субъекта осмысления истины и субъекта жизни на уроке остаётся всегда наивысшей ценностью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Триединая цель урока</a:t>
            </a:r>
          </a:p>
          <a:p>
            <a:r>
              <a:rPr lang="ru-RU"/>
              <a:t>План-конспект</a:t>
            </a:r>
          </a:p>
          <a:p>
            <a:r>
              <a:rPr lang="ru-RU"/>
              <a:t>Формы обучения</a:t>
            </a:r>
          </a:p>
          <a:p>
            <a:r>
              <a:rPr lang="ru-RU"/>
              <a:t>Методы и приёмы обучения</a:t>
            </a:r>
          </a:p>
          <a:p>
            <a:r>
              <a:rPr lang="ru-RU"/>
              <a:t>Типы уроков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Технологическая карта тематического и поурочного планирования</a:t>
            </a:r>
          </a:p>
          <a:p>
            <a:r>
              <a:rPr lang="ru-RU"/>
              <a:t>Технологический приём</a:t>
            </a:r>
          </a:p>
          <a:p>
            <a:r>
              <a:rPr lang="ru-RU"/>
              <a:t>Этап технологии</a:t>
            </a:r>
          </a:p>
          <a:p>
            <a:r>
              <a:rPr lang="ru-RU"/>
              <a:t>Задача этапа и диагностика его эффективности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Ключевые базовые компетентности</a:t>
            </a:r>
          </a:p>
          <a:p>
            <a:r>
              <a:rPr lang="ru-RU"/>
              <a:t>Опыт ребёнка</a:t>
            </a:r>
          </a:p>
          <a:p>
            <a:r>
              <a:rPr lang="ru-RU"/>
              <a:t>Умение решать жизненные ситуации</a:t>
            </a:r>
          </a:p>
          <a:p>
            <a:r>
              <a:rPr lang="ru-RU"/>
              <a:t>Психолого-педагогическая ситуация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Палитра">
  <a:themeElements>
    <a:clrScheme name="Палитра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Палитра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Палитра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литра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литра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литра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литра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литра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Blends</Template>
  <TotalTime>304</TotalTime>
  <Words>597</Words>
  <Application>Microsoft Office PowerPoint</Application>
  <PresentationFormat>Экран (4:3)</PresentationFormat>
  <Paragraphs>115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2" baseType="lpstr">
      <vt:lpstr>Arial</vt:lpstr>
      <vt:lpstr>Tahoma</vt:lpstr>
      <vt:lpstr>Wingdings</vt:lpstr>
      <vt:lpstr>Палитра</vt:lpstr>
      <vt:lpstr>Слайд 1</vt:lpstr>
      <vt:lpstr>Слайд 2</vt:lpstr>
      <vt:lpstr>Общие подходы к организации урока.</vt:lpstr>
      <vt:lpstr>Признаки современного урока</vt:lpstr>
      <vt:lpstr>Слайд 5</vt:lpstr>
      <vt:lpstr>Модели дидактических систем</vt:lpstr>
      <vt:lpstr>Слайд 7</vt:lpstr>
      <vt:lpstr>Слайд 8</vt:lpstr>
      <vt:lpstr>Слайд 9</vt:lpstr>
      <vt:lpstr>Слайд 10</vt:lpstr>
      <vt:lpstr>Основные этапы современного урока</vt:lpstr>
      <vt:lpstr>Основные этапы современного урока</vt:lpstr>
      <vt:lpstr>Слайд 13</vt:lpstr>
      <vt:lpstr>Слайд 14</vt:lpstr>
      <vt:lpstr>Три постулата современного                        урока</vt:lpstr>
      <vt:lpstr>Слайд 16</vt:lpstr>
      <vt:lpstr>Слайд 17</vt:lpstr>
      <vt:lpstr>Слайд 18</vt:lpstr>
    </vt:vector>
  </TitlesOfParts>
  <Company>Школа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Библиотека</dc:creator>
  <cp:lastModifiedBy>Антон</cp:lastModifiedBy>
  <cp:revision>12</cp:revision>
  <dcterms:created xsi:type="dcterms:W3CDTF">2009-01-08T05:42:15Z</dcterms:created>
  <dcterms:modified xsi:type="dcterms:W3CDTF">2015-04-09T09:06:38Z</dcterms:modified>
</cp:coreProperties>
</file>