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1pPr>
    <a:lvl2pPr marL="4572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2pPr>
    <a:lvl3pPr marL="9144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3pPr>
    <a:lvl4pPr marL="1371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4pPr>
    <a:lvl5pPr marL="18288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-11798300" y="-11796713"/>
            <a:ext cx="11793537" cy="124872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3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5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3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7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2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2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4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7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D6968F3-11C5-47FC-AC2B-23610B17036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900ADD4-EA67-47DF-8560-75F26A99DEF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017DD04-2337-40E3-9F46-FA0F8F75B9B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7EC0059-D80E-4037-BE59-7F27D4C0B54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F5A428-80E7-4ED7-B631-A85FD655EE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F297AFF-9AF6-4AD0-9CB7-58870F0D7D0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A4D9DF2-14CA-43F5-A364-5636010CDB2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B6FD5B6-6F45-490D-82ED-1122682FF7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6854B33-4517-4D23-BD7B-253F6FE72EA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9AC76E9-9B98-4ACA-BCF8-0E82214F29A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128588"/>
            <a:ext cx="2055812" cy="5991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5038" cy="5991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ECF6D76-86B0-4063-A2E9-99826CB15F7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3250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89250" cy="4699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fld id="{83DC32EB-CDEF-47E7-8B81-C9BCA14B027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3250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5425" cy="21828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5413"/>
            <a:ext cx="4035425" cy="218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5025" y="1600200"/>
            <a:ext cx="4035425" cy="4519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89250" cy="4699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fld id="{71A6E617-48E5-42F6-A0EB-19C7284CF48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3250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5425" cy="4519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5025" y="1600200"/>
            <a:ext cx="4035425" cy="21828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5025" y="3935413"/>
            <a:ext cx="4035425" cy="218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89250" cy="4699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fld id="{8CCEF097-CDA7-4512-8AD9-4AC2407AF11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00"/>
            </a:gs>
            <a:gs pos="100000">
              <a:srgbClr val="00FF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3250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3250" cy="4519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27250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89250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7250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8D9757CE-809F-40FA-BFE3-387570ED0C5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titleStyle>
    <p:bodyStyle>
      <a:lvl1pPr marL="336550" indent="-33655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6600" indent="-27940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page?&amp;p=157&amp;text=%D0%94%D1%80%D0%B5%D0%B2%D0%BD%D0%B8%D0%B9%20%D0%95%D0%B3%D0%B8%D0%BF%D0%B5%D1%82&amp;rpt=simag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page?&amp;p=103&amp;text=%D0%94%D1%80%D0%B5%D0%B2%D0%BD%D0%B8%D0%B9%20%D0%95%D0%B3%D0%B8%D0%BF%D0%B5%D1%82&amp;rpt=simag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eg"/><Relationship Id="rId5" Type="http://schemas.openxmlformats.org/officeDocument/2006/relationships/hyperlink" Target="javascript:hotel('egy_618_2.jpg')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unseal.narod.ru/picture/pharaon_sacc.jp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://zhurnal.lib.ru/img/d/dubynina_i_w/232004/ehnaton_i_deti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ostlit.ru/KartNotSerial/kart172.htm" TargetMode="External"/><Relationship Id="rId3" Type="http://schemas.openxmlformats.org/officeDocument/2006/relationships/hyperlink" Target="http://ru.wikipedia.org/wiki/%D0%A2%D1%83%D1%80%D0%B0%D0%B5%D0%B2" TargetMode="External"/><Relationship Id="rId7" Type="http://schemas.openxmlformats.org/officeDocument/2006/relationships/hyperlink" Target="http://ru.wikipedia.org/wiki/%D0%9A%D0%BE%D1%80%D0%BE%D1%82%D0%B0%D0%B5%D0%B2%2C_%D0%90%D0%BD%D0%B4%D1%80%D0%B5%D0%B9_%D0%92%D0%B8%D1%82%D0%B0%D0%BB%D1%8C%D0%B5%D0%B2%D0%B8%D1%8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egyptica.orientalstudies.ru/rus/index.php?option=com_publications&amp;Itemid=75&amp;pub=456" TargetMode="External"/><Relationship Id="rId11" Type="http://schemas.openxmlformats.org/officeDocument/2006/relationships/hyperlink" Target="http://ru.wikipedia.org/w/index.php?title=%D0%A1%D0%BB%D1%83%D0%B6%D0%B5%D0%B1%D0%BD%D0%B0%D1%8F:Booksources&amp;isbn=5897400113" TargetMode="External"/><Relationship Id="rId5" Type="http://schemas.openxmlformats.org/officeDocument/2006/relationships/hyperlink" Target="http://ru.wikipedia.org/wiki/%D0%9A%D0%BE%D1%80%D0%BE%D1%81%D1%82%D0%BE%D0%B2%D1%86%D0%B5%D0%B2%2C_%D0%9C%D0%B8%D1%85%D0%B0%D0%B8%D0%BB_%D0%90%D0%BB%D0%B5%D0%BA%D1%81%D0%B0%D0%BD%D0%B4%D1%80%D0%BE%D0%B2%D0%B8%D1%87" TargetMode="External"/><Relationship Id="rId10" Type="http://schemas.openxmlformats.org/officeDocument/2006/relationships/hyperlink" Target="http://ru.wikipedia.org/wiki/%D0%98%D0%BD%D1%81%D1%82%D0%B8%D1%82%D1%83%D1%82_%D0%B2%D0%BE%D1%81%D1%82%D0%BE%D0%BA%D0%BE%D0%B2%D0%B5%D0%B4%D0%B5%D0%BD%D0%B8%D1%8F" TargetMode="External"/><Relationship Id="rId4" Type="http://schemas.openxmlformats.org/officeDocument/2006/relationships/hyperlink" Target="http://ru.wikipedia.org/w/index.php?title=%D0%A1%D0%BB%D1%83%D0%B6%D0%B5%D0%B1%D0%BD%D0%B0%D1%8F:Booksources&amp;isbn=517031907X" TargetMode="External"/><Relationship Id="rId9" Type="http://schemas.openxmlformats.org/officeDocument/2006/relationships/hyperlink" Target="http://ru.wikipedia.org/w/index.php?title=%D0%A1%D0%BB%D1%83%D0%B6%D0%B5%D0%B1%D0%BD%D0%B0%D1%8F:Booksources&amp;isbn=50201852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470025"/>
          </a:xfrm>
          <a:ln/>
        </p:spPr>
        <p:txBody>
          <a:bodyPr/>
          <a:lstStyle/>
          <a:p>
            <a:pPr>
              <a:buClr>
                <a:srgbClr val="0000FF"/>
              </a:buClr>
              <a:buFont typeface="Monotype Corsiva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7200">
                <a:solidFill>
                  <a:srgbClr val="0000FF"/>
                </a:solidFill>
                <a:latin typeface="Monotype Corsiva" pitchFamily="66" charset="0"/>
              </a:rPr>
              <a:t>В гостях у фараона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79388" y="2627313"/>
            <a:ext cx="8785225" cy="5111750"/>
          </a:xfrm>
          <a:prstGeom prst="rect">
            <a:avLst/>
          </a:prstGeom>
          <a:noFill/>
          <a:ln/>
        </p:spPr>
        <p:txBody>
          <a:bodyPr lIns="90000" tIns="46800" rIns="90000" bIns="46800"/>
          <a:lstStyle/>
          <a:p>
            <a:pPr marL="0" indent="0" algn="ctr">
              <a:lnSpc>
                <a:spcPct val="80000"/>
              </a:lnSpc>
              <a:spcBef>
                <a:spcPts val="400"/>
              </a:spcBef>
              <a:buClr>
                <a:srgbClr val="0000FF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600">
              <a:solidFill>
                <a:srgbClr val="0000FF"/>
              </a:solidFill>
              <a:latin typeface="Times New Roman" pitchFamily="18" charset="0"/>
            </a:endParaRPr>
          </a:p>
          <a:p>
            <a:pPr marL="0" indent="0" algn="ctr">
              <a:lnSpc>
                <a:spcPct val="80000"/>
              </a:lnSpc>
              <a:buClr>
                <a:srgbClr val="0000FF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GB">
                <a:solidFill>
                  <a:srgbClr val="0000FF"/>
                </a:solidFill>
                <a:latin typeface="Times New Roman" pitchFamily="18" charset="0"/>
              </a:rPr>
              <a:t>История Древнего мира </a:t>
            </a:r>
          </a:p>
          <a:p>
            <a:pPr marL="0" indent="0" algn="ctr">
              <a:lnSpc>
                <a:spcPct val="80000"/>
              </a:lnSpc>
              <a:buClr>
                <a:srgbClr val="0000FF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0000FF"/>
                </a:solidFill>
                <a:latin typeface="Times New Roman" pitchFamily="18" charset="0"/>
              </a:rPr>
              <a:t>5 класс</a:t>
            </a:r>
          </a:p>
          <a:p>
            <a:pPr marL="0" indent="0">
              <a:lnSpc>
                <a:spcPct val="80000"/>
              </a:lnSpc>
              <a:buClr>
                <a:srgbClr val="0000FF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  <a:latin typeface="Times New Roman" pitchFamily="18" charset="0"/>
              </a:rPr>
              <a:t>Цели урока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51275" y="1268413"/>
            <a:ext cx="5041900" cy="5761037"/>
          </a:xfrm>
          <a:ln/>
        </p:spPr>
        <p:txBody>
          <a:bodyPr/>
          <a:lstStyle/>
          <a:p>
            <a:pP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>
                <a:latin typeface="Times New Roman" pitchFamily="18" charset="0"/>
              </a:rPr>
              <a:t>- </a:t>
            </a:r>
            <a:r>
              <a:rPr lang="en-GB">
                <a:solidFill>
                  <a:srgbClr val="3333CC"/>
                </a:solidFill>
                <a:latin typeface="Times New Roman" pitchFamily="18" charset="0"/>
              </a:rPr>
              <a:t>повторить знания по теме: Природные условия и географическое положение Древнего Египта;</a:t>
            </a:r>
          </a:p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3333CC"/>
                </a:solidFill>
                <a:latin typeface="Times New Roman" pitchFamily="18" charset="0"/>
              </a:rPr>
              <a:t>- узнать о жизни  и занятиях  фараона;</a:t>
            </a:r>
          </a:p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3333CC"/>
                </a:solidFill>
                <a:latin typeface="Times New Roman" pitchFamily="18" charset="0"/>
              </a:rPr>
              <a:t>- пробудить интерес и уважение  к истории и культуре народов мира</a:t>
            </a:r>
          </a:p>
          <a:p>
            <a:pPr algn="ctr">
              <a:buClr>
                <a:srgbClr val="3333CC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3333CC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4099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341438"/>
            <a:ext cx="2951162" cy="2520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4149725"/>
            <a:ext cx="2879725" cy="2298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827088" y="20638"/>
            <a:ext cx="7775575" cy="1920875"/>
          </a:xfrm>
          <a:ln/>
        </p:spPr>
        <p:txBody>
          <a:bodyPr/>
          <a:lstStyle/>
          <a:p>
            <a:pP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>
                <a:latin typeface="Times New Roman" pitchFamily="18" charset="0"/>
              </a:rPr>
              <a:t/>
            </a:r>
            <a:br>
              <a:rPr lang="en-GB" sz="1600">
                <a:latin typeface="Times New Roman" pitchFamily="18" charset="0"/>
              </a:rPr>
            </a:br>
            <a:r>
              <a:rPr lang="en-GB" sz="1600">
                <a:latin typeface="Times New Roman" pitchFamily="18" charset="0"/>
              </a:rPr>
              <a:t/>
            </a:r>
            <a:br>
              <a:rPr lang="en-GB" sz="1600">
                <a:latin typeface="Times New Roman" pitchFamily="18" charset="0"/>
              </a:rPr>
            </a:br>
            <a:r>
              <a:rPr lang="en-GB">
                <a:solidFill>
                  <a:srgbClr val="3333CC"/>
                </a:solidFill>
                <a:latin typeface="Times New Roman" pitchFamily="18" charset="0"/>
              </a:rPr>
              <a:t>План:</a:t>
            </a:r>
            <a:br>
              <a:rPr lang="en-GB">
                <a:solidFill>
                  <a:srgbClr val="3333CC"/>
                </a:solidFill>
                <a:latin typeface="Times New Roman" pitchFamily="18" charset="0"/>
              </a:rPr>
            </a:br>
            <a:endParaRPr lang="en-GB">
              <a:solidFill>
                <a:srgbClr val="3333CC"/>
              </a:solidFill>
              <a:latin typeface="Times New Roman" pitchFamily="18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208963" cy="5241925"/>
          </a:xfrm>
          <a:ln/>
        </p:spPr>
        <p:txBody>
          <a:bodyPr/>
          <a:lstStyle/>
          <a:p>
            <a:pPr marL="603250" indent="-603250">
              <a:spcBef>
                <a:spcPts val="12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4800">
                <a:solidFill>
                  <a:srgbClr val="3333CC"/>
                </a:solidFill>
                <a:latin typeface="Times New Roman" pitchFamily="18" charset="0"/>
              </a:rPr>
              <a:t>Проверка знаний учащихся</a:t>
            </a:r>
          </a:p>
          <a:p>
            <a:pPr marL="603250" indent="-603250">
              <a:spcBef>
                <a:spcPts val="12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4800">
                <a:solidFill>
                  <a:srgbClr val="3333CC"/>
                </a:solidFill>
                <a:latin typeface="Times New Roman" pitchFamily="18" charset="0"/>
              </a:rPr>
              <a:t>Изучение нового материала</a:t>
            </a:r>
          </a:p>
          <a:p>
            <a:pPr marL="603250" indent="-603250">
              <a:spcBef>
                <a:spcPts val="12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4800">
                <a:solidFill>
                  <a:srgbClr val="3333CC"/>
                </a:solidFill>
                <a:latin typeface="Times New Roman" pitchFamily="18" charset="0"/>
              </a:rPr>
              <a:t>Закрепление</a:t>
            </a:r>
          </a:p>
          <a:p>
            <a:pPr marL="603250" indent="-603250">
              <a:spcBef>
                <a:spcPts val="1200"/>
              </a:spcBef>
              <a:buClr>
                <a:srgbClr val="3333CC"/>
              </a:buClr>
              <a:buFont typeface="Times New Roman" pitchFamily="18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endParaRPr lang="en-GB" sz="4800">
              <a:solidFill>
                <a:srgbClr val="3333CC"/>
              </a:solidFill>
              <a:latin typeface="Times New Roman" pitchFamily="18" charset="0"/>
            </a:endParaRPr>
          </a:p>
          <a:p>
            <a:pPr marL="603250" indent="-603250">
              <a:buFont typeface="Arial" pitchFamily="34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endParaRPr lang="en-GB"/>
          </a:p>
          <a:p>
            <a:pPr marL="603250" indent="-603250">
              <a:buFont typeface="Arial" pitchFamily="34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endParaRPr lang="en-GB"/>
          </a:p>
          <a:p>
            <a:pPr marL="603250" indent="-603250">
              <a:buFont typeface="Arial" pitchFamily="34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endParaRPr lang="en-GB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4076700"/>
            <a:ext cx="3384550" cy="2665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4427538" y="274638"/>
            <a:ext cx="4259262" cy="2217737"/>
          </a:xfrm>
          <a:ln/>
        </p:spPr>
        <p:txBody>
          <a:bodyPr/>
          <a:lstStyle/>
          <a:p>
            <a:pPr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>
                <a:solidFill>
                  <a:srgbClr val="3333CC"/>
                </a:solidFill>
              </a:rPr>
              <a:t>Географическое положение Древнего Египта</a:t>
            </a: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79388" y="260350"/>
            <a:ext cx="3744912" cy="6408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6550" indent="-336550">
              <a:spcBef>
                <a:spcPts val="8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en-GB" sz="3200">
                <a:solidFill>
                  <a:srgbClr val="990000"/>
                </a:solidFill>
                <a:latin typeface="Times New Roman" pitchFamily="18" charset="0"/>
              </a:rPr>
              <a:t>1. Где расположен Древний Египет?</a:t>
            </a:r>
          </a:p>
          <a:p>
            <a:pPr marL="336550" indent="-336550">
              <a:spcBef>
                <a:spcPts val="8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en-GB" sz="3200">
                <a:solidFill>
                  <a:srgbClr val="990000"/>
                </a:solidFill>
                <a:latin typeface="Times New Roman" pitchFamily="18" charset="0"/>
              </a:rPr>
              <a:t>2. Какая река протекает по территории Древнего Египта?</a:t>
            </a:r>
          </a:p>
          <a:p>
            <a:pPr marL="336550" indent="-336550">
              <a:spcBef>
                <a:spcPts val="8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en-GB" sz="3200">
                <a:solidFill>
                  <a:srgbClr val="990000"/>
                </a:solidFill>
                <a:latin typeface="Times New Roman" pitchFamily="18" charset="0"/>
              </a:rPr>
              <a:t>3. Какими морями омывается Египет?</a:t>
            </a:r>
          </a:p>
          <a:p>
            <a:pPr marL="336550" indent="-336550">
              <a:spcBef>
                <a:spcPts val="8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en-GB" sz="3200">
                <a:solidFill>
                  <a:srgbClr val="990000"/>
                </a:solidFill>
                <a:latin typeface="Times New Roman" pitchFamily="18" charset="0"/>
              </a:rPr>
              <a:t>4. Что такое дельта?</a:t>
            </a:r>
          </a:p>
          <a:p>
            <a:pPr marL="336550" indent="-336550">
              <a:spcBef>
                <a:spcPts val="8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en-GB" sz="3200">
                <a:solidFill>
                  <a:srgbClr val="990000"/>
                </a:solidFill>
                <a:latin typeface="Times New Roman" pitchFamily="18" charset="0"/>
              </a:rPr>
              <a:t>5. Что такое «оазис»?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00" y="1600200"/>
            <a:ext cx="5543550" cy="4924425"/>
          </a:xfrm>
          <a:ln/>
        </p:spPr>
        <p:txBody>
          <a:bodyPr/>
          <a:lstStyle/>
          <a:p>
            <a:pPr>
              <a:spcBef>
                <a:spcPts val="1350"/>
              </a:spcBef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/>
              <a:t>           </a:t>
            </a:r>
            <a:r>
              <a:rPr lang="en-GB" sz="5400">
                <a:solidFill>
                  <a:srgbClr val="3333CC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2492375"/>
            <a:ext cx="4643437" cy="409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  <a:latin typeface="Times New Roman" pitchFamily="18" charset="0"/>
              </a:rPr>
              <a:t>Природные условия</a:t>
            </a:r>
            <a:r>
              <a:rPr lang="en-GB">
                <a:latin typeface="Times New Roman" pitchFamily="18" charset="0"/>
              </a:rPr>
              <a:t> 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5843588" cy="5373687"/>
          </a:xfrm>
          <a:ln/>
        </p:spPr>
        <p:txBody>
          <a:bodyPr/>
          <a:lstStyle/>
          <a:p>
            <a:pPr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  <a:latin typeface="Times New Roman" pitchFamily="18" charset="0"/>
              </a:rPr>
              <a:t>6.Назовите особенности природных условий Древнего Египта?</a:t>
            </a:r>
          </a:p>
          <a:p>
            <a:pPr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  <a:latin typeface="Times New Roman" pitchFamily="18" charset="0"/>
              </a:rPr>
              <a:t>7. Что такое папирус?</a:t>
            </a:r>
          </a:p>
          <a:p>
            <a:pPr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  <a:latin typeface="Times New Roman" pitchFamily="18" charset="0"/>
              </a:rPr>
              <a:t>8. Какие животные обитают  на территории Древнего Египта?</a:t>
            </a:r>
          </a:p>
          <a:p>
            <a:pPr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  <a:latin typeface="Times New Roman" pitchFamily="18" charset="0"/>
              </a:rPr>
              <a:t>9. Как называются частицы  полусгнивших  растений  и красноватых горных пород?</a:t>
            </a:r>
          </a:p>
          <a:p>
            <a:pPr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  <a:latin typeface="Times New Roman" pitchFamily="18" charset="0"/>
              </a:rPr>
              <a:t>10. Что такое «шадуф»?</a:t>
            </a:r>
          </a:p>
        </p:txBody>
      </p:sp>
      <p:pic>
        <p:nvPicPr>
          <p:cNvPr id="717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1268413"/>
            <a:ext cx="2519362" cy="220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72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688" y="4005263"/>
            <a:ext cx="2447925" cy="1944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50825"/>
            <a:ext cx="8229600" cy="825500"/>
          </a:xfrm>
          <a:ln/>
        </p:spPr>
        <p:txBody>
          <a:bodyPr/>
          <a:lstStyle/>
          <a:p>
            <a:pPr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>
                <a:solidFill>
                  <a:srgbClr val="3333CC"/>
                </a:solidFill>
              </a:rPr>
              <a:t>Проверь себя!!!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1052513"/>
            <a:ext cx="8785225" cy="5545137"/>
          </a:xfrm>
          <a:ln/>
        </p:spPr>
        <p:txBody>
          <a:bodyPr/>
          <a:lstStyle/>
          <a:p>
            <a:pPr marL="603250" indent="-603250">
              <a:lnSpc>
                <a:spcPct val="90000"/>
              </a:lnSpc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1.Египет расположен в Северо-восточной Африке.</a:t>
            </a:r>
          </a:p>
          <a:p>
            <a:pPr marL="603250" indent="-603250">
              <a:lnSpc>
                <a:spcPct val="90000"/>
              </a:lnSpc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2. На территории Древнего Египта протекает река Нил</a:t>
            </a:r>
          </a:p>
          <a:p>
            <a:pPr marL="603250" indent="-603250">
              <a:lnSpc>
                <a:spcPct val="90000"/>
              </a:lnSpc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3.  Египет омывается Средиземным и Красным морями.</a:t>
            </a:r>
          </a:p>
          <a:p>
            <a:pPr marL="603250" indent="-603250">
              <a:lnSpc>
                <a:spcPct val="90000"/>
              </a:lnSpc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4. Широкая часть реки, образующая несколько рукавов и  впадающая в море.</a:t>
            </a:r>
          </a:p>
          <a:p>
            <a:pPr marL="603250" indent="-603250">
              <a:lnSpc>
                <a:spcPct val="90000"/>
              </a:lnSpc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4050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5. Оазис – это маленький островок зелени среди пустыни.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>
                <a:solidFill>
                  <a:srgbClr val="3333CC"/>
                </a:solidFill>
              </a:rPr>
              <a:t>Проверь себя!!!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7088" y="1196975"/>
            <a:ext cx="7705725" cy="5602288"/>
          </a:xfrm>
          <a:ln/>
        </p:spPr>
        <p:txBody>
          <a:bodyPr/>
          <a:lstStyle/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6. Пустыни и разливы реки Нил.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7. Папирус – высокий тростник, из которого делали бумагу.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8. Бегемот, дикая кошка, крокодилы, слоны и другие.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9. Ил.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10. Приспособление для орошения полей.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600">
              <a:solidFill>
                <a:srgbClr val="99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-71438"/>
            <a:ext cx="8229600" cy="1312863"/>
          </a:xfrm>
          <a:ln/>
        </p:spPr>
        <p:txBody>
          <a:bodyPr/>
          <a:lstStyle/>
          <a:p>
            <a:pPr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>
                <a:solidFill>
                  <a:srgbClr val="3333CC"/>
                </a:solidFill>
              </a:rPr>
              <a:t>Структура управления государством</a:t>
            </a:r>
            <a:r>
              <a:rPr lang="en-GB" sz="4000"/>
              <a:t> .</a:t>
            </a:r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395288" y="1412875"/>
            <a:ext cx="8062912" cy="5110163"/>
            <a:chOff x="249" y="890"/>
            <a:chExt cx="5079" cy="3219"/>
          </a:xfrm>
        </p:grpSpPr>
        <p:sp>
          <p:nvSpPr>
            <p:cNvPr id="10243" name="AutoShape 3"/>
            <p:cNvSpPr>
              <a:spLocks noChangeArrowheads="1"/>
            </p:cNvSpPr>
            <p:nvPr/>
          </p:nvSpPr>
          <p:spPr bwMode="auto">
            <a:xfrm>
              <a:off x="249" y="890"/>
              <a:ext cx="5080" cy="3219"/>
            </a:xfrm>
            <a:prstGeom prst="roundRect">
              <a:avLst>
                <a:gd name="adj" fmla="val 2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cxnSp>
          <p:nvCxnSpPr>
            <p:cNvPr id="10244" name="AutoShape 4"/>
            <p:cNvCxnSpPr>
              <a:cxnSpLocks noChangeShapeType="1"/>
              <a:stCxn id="10258" idx="0"/>
              <a:endCxn id="10252" idx="2"/>
            </p:cNvCxnSpPr>
            <p:nvPr/>
          </p:nvCxnSpPr>
          <p:spPr bwMode="auto">
            <a:xfrm flipH="1" flipV="1">
              <a:off x="1470" y="2902"/>
              <a:ext cx="658" cy="403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cxnSp>
          <p:nvCxnSpPr>
            <p:cNvPr id="10245" name="AutoShape 5"/>
            <p:cNvCxnSpPr>
              <a:cxnSpLocks noChangeShapeType="1"/>
              <a:stCxn id="10257" idx="0"/>
              <a:endCxn id="10254" idx="2"/>
            </p:cNvCxnSpPr>
            <p:nvPr/>
          </p:nvCxnSpPr>
          <p:spPr bwMode="auto">
            <a:xfrm flipH="1" flipV="1">
              <a:off x="4106" y="2902"/>
              <a:ext cx="657" cy="403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cxnSp>
          <p:nvCxnSpPr>
            <p:cNvPr id="10246" name="AutoShape 6"/>
            <p:cNvCxnSpPr>
              <a:cxnSpLocks noChangeShapeType="1"/>
              <a:stCxn id="10256" idx="0"/>
              <a:endCxn id="10252" idx="2"/>
            </p:cNvCxnSpPr>
            <p:nvPr/>
          </p:nvCxnSpPr>
          <p:spPr bwMode="auto">
            <a:xfrm flipV="1">
              <a:off x="813" y="2902"/>
              <a:ext cx="658" cy="403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cxnSp>
          <p:nvCxnSpPr>
            <p:cNvPr id="10247" name="AutoShape 7"/>
            <p:cNvCxnSpPr>
              <a:cxnSpLocks noChangeShapeType="1"/>
              <a:stCxn id="10255" idx="0"/>
              <a:endCxn id="10254" idx="2"/>
            </p:cNvCxnSpPr>
            <p:nvPr/>
          </p:nvCxnSpPr>
          <p:spPr bwMode="auto">
            <a:xfrm flipV="1">
              <a:off x="3448" y="2902"/>
              <a:ext cx="659" cy="403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cxnSp>
          <p:nvCxnSpPr>
            <p:cNvPr id="10248" name="AutoShape 8"/>
            <p:cNvCxnSpPr>
              <a:cxnSpLocks noChangeShapeType="1"/>
              <a:stCxn id="10254" idx="0"/>
              <a:endCxn id="10251" idx="2"/>
            </p:cNvCxnSpPr>
            <p:nvPr/>
          </p:nvCxnSpPr>
          <p:spPr bwMode="auto">
            <a:xfrm flipH="1" flipV="1">
              <a:off x="2788" y="1695"/>
              <a:ext cx="1318" cy="402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cxnSp>
          <p:nvCxnSpPr>
            <p:cNvPr id="10249" name="AutoShape 9"/>
            <p:cNvCxnSpPr>
              <a:cxnSpLocks noChangeShapeType="1"/>
              <a:stCxn id="10253" idx="0"/>
              <a:endCxn id="10251" idx="2"/>
            </p:cNvCxnSpPr>
            <p:nvPr/>
          </p:nvCxnSpPr>
          <p:spPr bwMode="auto">
            <a:xfrm flipV="1">
              <a:off x="2788" y="1695"/>
              <a:ext cx="1" cy="402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cxnSp>
          <p:nvCxnSpPr>
            <p:cNvPr id="10250" name="AutoShape 10"/>
            <p:cNvCxnSpPr>
              <a:cxnSpLocks noChangeShapeType="1"/>
              <a:stCxn id="10252" idx="0"/>
              <a:endCxn id="10251" idx="2"/>
            </p:cNvCxnSpPr>
            <p:nvPr/>
          </p:nvCxnSpPr>
          <p:spPr bwMode="auto">
            <a:xfrm flipV="1">
              <a:off x="1470" y="1695"/>
              <a:ext cx="1318" cy="402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sp>
          <p:nvSpPr>
            <p:cNvPr id="10251" name="AutoShape 11"/>
            <p:cNvSpPr>
              <a:spLocks noChangeArrowheads="1"/>
            </p:cNvSpPr>
            <p:nvPr/>
          </p:nvSpPr>
          <p:spPr bwMode="auto">
            <a:xfrm>
              <a:off x="2224" y="890"/>
              <a:ext cx="1129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3400">
                  <a:solidFill>
                    <a:srgbClr val="3333CC"/>
                  </a:solidFill>
                  <a:latin typeface="Times New Roman" pitchFamily="18" charset="0"/>
                </a:rPr>
                <a:t>Фараон</a:t>
              </a:r>
            </a:p>
          </p:txBody>
        </p:sp>
        <p:sp>
          <p:nvSpPr>
            <p:cNvPr id="10252" name="AutoShape 12"/>
            <p:cNvSpPr>
              <a:spLocks noChangeArrowheads="1"/>
            </p:cNvSpPr>
            <p:nvPr/>
          </p:nvSpPr>
          <p:spPr bwMode="auto">
            <a:xfrm>
              <a:off x="906" y="2097"/>
              <a:ext cx="1129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900">
                  <a:solidFill>
                    <a:srgbClr val="3333CC"/>
                  </a:solidFill>
                  <a:latin typeface="Times New Roman" pitchFamily="18" charset="0"/>
                </a:rPr>
                <a:t>Вельможа</a:t>
              </a:r>
            </a:p>
          </p:txBody>
        </p:sp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2224" y="2097"/>
              <a:ext cx="1129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3400">
                  <a:solidFill>
                    <a:srgbClr val="3333CC"/>
                  </a:solidFill>
                  <a:latin typeface="Times New Roman" pitchFamily="18" charset="0"/>
                </a:rPr>
                <a:t>Жрецы</a:t>
              </a:r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>
              <a:off x="3542" y="2097"/>
              <a:ext cx="1129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900">
                  <a:solidFill>
                    <a:srgbClr val="3333CC"/>
                  </a:solidFill>
                  <a:latin typeface="Times New Roman" pitchFamily="18" charset="0"/>
                </a:rPr>
                <a:t>Вельможа</a:t>
              </a:r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>
              <a:off x="2884" y="3305"/>
              <a:ext cx="1128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500">
                  <a:solidFill>
                    <a:srgbClr val="3333CC"/>
                  </a:solidFill>
                  <a:latin typeface="Times New Roman" pitchFamily="18" charset="0"/>
                </a:rPr>
                <a:t>Земледельцы</a:t>
              </a:r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>
              <a:off x="249" y="3305"/>
              <a:ext cx="1128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500">
                  <a:solidFill>
                    <a:srgbClr val="3333CC"/>
                  </a:solidFill>
                  <a:latin typeface="Times New Roman" pitchFamily="18" charset="0"/>
                </a:rPr>
                <a:t>Земледельцы</a:t>
              </a:r>
            </a:p>
          </p:txBody>
        </p:sp>
        <p:sp>
          <p:nvSpPr>
            <p:cNvPr id="10257" name="AutoShape 17"/>
            <p:cNvSpPr>
              <a:spLocks noChangeArrowheads="1"/>
            </p:cNvSpPr>
            <p:nvPr/>
          </p:nvSpPr>
          <p:spPr bwMode="auto">
            <a:xfrm>
              <a:off x="4200" y="3305"/>
              <a:ext cx="1128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500">
                  <a:solidFill>
                    <a:srgbClr val="3333CC"/>
                  </a:solidFill>
                  <a:latin typeface="Times New Roman" pitchFamily="18" charset="0"/>
                </a:rPr>
                <a:t>Рабы</a:t>
              </a:r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1565" y="3305"/>
              <a:ext cx="1128" cy="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500">
                  <a:solidFill>
                    <a:srgbClr val="3333CC"/>
                  </a:solidFill>
                  <a:latin typeface="Times New Roman" pitchFamily="18" charset="0"/>
                </a:rPr>
                <a:t>Рабы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8509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/>
              <a:t>В гостях у фараона</a:t>
            </a:r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457200" y="1600200"/>
            <a:ext cx="4037013" cy="4524375"/>
            <a:chOff x="288" y="1008"/>
            <a:chExt cx="2543" cy="2850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288" y="1008"/>
              <a:ext cx="2544" cy="2851"/>
            </a:xfrm>
            <a:prstGeom prst="roundRect">
              <a:avLst>
                <a:gd name="adj" fmla="val 3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6877050" y="1268413"/>
            <a:ext cx="1870075" cy="2519362"/>
            <a:chOff x="4332" y="799"/>
            <a:chExt cx="1178" cy="1587"/>
          </a:xfrm>
        </p:grpSpPr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32" y="799"/>
              <a:ext cx="1179" cy="15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4332" y="799"/>
              <a:ext cx="1179" cy="15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71" name="Group 7"/>
          <p:cNvGrpSpPr>
            <a:grpSpLocks/>
          </p:cNvGrpSpPr>
          <p:nvPr/>
        </p:nvGrpSpPr>
        <p:grpSpPr bwMode="auto">
          <a:xfrm>
            <a:off x="107950" y="1122363"/>
            <a:ext cx="8710613" cy="5570537"/>
            <a:chOff x="68" y="707"/>
            <a:chExt cx="5487" cy="3509"/>
          </a:xfrm>
        </p:grpSpPr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>
              <a:off x="68" y="707"/>
              <a:ext cx="5487" cy="3510"/>
            </a:xfrm>
            <a:prstGeom prst="roundRect">
              <a:avLst>
                <a:gd name="adj" fmla="val 2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cxnSp>
          <p:nvCxnSpPr>
            <p:cNvPr id="11273" name="AutoShape 9"/>
            <p:cNvCxnSpPr>
              <a:cxnSpLocks noChangeShapeType="1"/>
              <a:stCxn id="11277" idx="0"/>
              <a:endCxn id="11275" idx="2"/>
            </p:cNvCxnSpPr>
            <p:nvPr/>
          </p:nvCxnSpPr>
          <p:spPr bwMode="auto">
            <a:xfrm flipH="1" flipV="1">
              <a:off x="2812" y="2111"/>
              <a:ext cx="1477" cy="702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cxnSp>
          <p:nvCxnSpPr>
            <p:cNvPr id="11274" name="AutoShape 10"/>
            <p:cNvCxnSpPr>
              <a:cxnSpLocks noChangeShapeType="1"/>
              <a:stCxn id="11276" idx="0"/>
              <a:endCxn id="11275" idx="2"/>
            </p:cNvCxnSpPr>
            <p:nvPr/>
          </p:nvCxnSpPr>
          <p:spPr bwMode="auto">
            <a:xfrm flipV="1">
              <a:off x="1335" y="2111"/>
              <a:ext cx="1478" cy="702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</p:cxn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>
              <a:off x="1546" y="707"/>
              <a:ext cx="2533" cy="140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FF3300"/>
                </a:buClr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3500">
                  <a:solidFill>
                    <a:srgbClr val="FF3300"/>
                  </a:solidFill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68" y="2813"/>
              <a:ext cx="2533" cy="140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3500">
                  <a:solidFill>
                    <a:srgbClr val="000000"/>
                  </a:solidFill>
                  <a:latin typeface="Times New Roman" pitchFamily="18" charset="0"/>
                </a:rPr>
                <a:t>Северный Египет</a:t>
              </a:r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3023" y="2813"/>
              <a:ext cx="2533" cy="1404"/>
            </a:xfrm>
            <a:prstGeom prst="roundRect">
              <a:avLst>
                <a:gd name="adj" fmla="val 16667"/>
              </a:avLst>
            </a:prstGeom>
            <a:solidFill>
              <a:srgbClr val="FF33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3500">
                  <a:solidFill>
                    <a:srgbClr val="000000"/>
                  </a:solidFill>
                  <a:latin typeface="Times New Roman" pitchFamily="18" charset="0"/>
                </a:rPr>
                <a:t>Южный Египет</a:t>
              </a:r>
            </a:p>
          </p:txBody>
        </p:sp>
        <p:pic>
          <p:nvPicPr>
            <p:cNvPr id="11278" name="Picture 14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6" y="721"/>
              <a:ext cx="1204" cy="16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2555875" y="1196975"/>
            <a:ext cx="1871663" cy="20875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>
                <a:solidFill>
                  <a:srgbClr val="000000"/>
                </a:solidFill>
              </a:rPr>
              <a:t>Фараон</a:t>
            </a: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4427538" y="1196975"/>
            <a:ext cx="1944687" cy="2087563"/>
          </a:xfrm>
          <a:prstGeom prst="rect">
            <a:avLst/>
          </a:prstGeom>
          <a:solidFill>
            <a:srgbClr val="FF33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>
                <a:solidFill>
                  <a:srgbClr val="000000"/>
                </a:solidFill>
              </a:rPr>
              <a:t>Единого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>
                <a:solidFill>
                  <a:srgbClr val="000000"/>
                </a:solidFill>
              </a:rPr>
              <a:t>царства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>
                <a:solidFill>
                  <a:srgbClr val="3333CC"/>
                </a:solidFill>
              </a:rPr>
              <a:t>Занятия фараона</a:t>
            </a:r>
          </a:p>
        </p:txBody>
      </p:sp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179388" y="1268413"/>
            <a:ext cx="8783637" cy="5327650"/>
            <a:chOff x="113" y="799"/>
            <a:chExt cx="5533" cy="3356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113" y="799"/>
              <a:ext cx="5534" cy="3357"/>
            </a:xfrm>
            <a:prstGeom prst="roundRect">
              <a:avLst>
                <a:gd name="adj" fmla="val 2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2" name="Line 4"/>
            <p:cNvSpPr>
              <a:spLocks noChangeShapeType="1"/>
            </p:cNvSpPr>
            <p:nvPr/>
          </p:nvSpPr>
          <p:spPr bwMode="auto">
            <a:xfrm flipH="1" flipV="1">
              <a:off x="2185" y="2226"/>
              <a:ext cx="355" cy="13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293" name="Oval 5"/>
            <p:cNvSpPr>
              <a:spLocks noChangeArrowheads="1"/>
            </p:cNvSpPr>
            <p:nvPr/>
          </p:nvSpPr>
          <p:spPr bwMode="auto">
            <a:xfrm>
              <a:off x="1484" y="1707"/>
              <a:ext cx="725" cy="799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 flipH="1">
              <a:off x="2450" y="2799"/>
              <a:ext cx="221" cy="326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295" name="Oval 7"/>
            <p:cNvSpPr>
              <a:spLocks noChangeArrowheads="1"/>
            </p:cNvSpPr>
            <p:nvPr/>
          </p:nvSpPr>
          <p:spPr bwMode="auto">
            <a:xfrm>
              <a:off x="1879" y="3049"/>
              <a:ext cx="725" cy="799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>
              <a:off x="3092" y="2799"/>
              <a:ext cx="214" cy="32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297" name="Oval 9"/>
            <p:cNvSpPr>
              <a:spLocks noChangeArrowheads="1"/>
            </p:cNvSpPr>
            <p:nvPr/>
          </p:nvSpPr>
          <p:spPr bwMode="auto">
            <a:xfrm>
              <a:off x="3158" y="3049"/>
              <a:ext cx="725" cy="799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8" name="Line 10"/>
            <p:cNvSpPr>
              <a:spLocks noChangeShapeType="1"/>
            </p:cNvSpPr>
            <p:nvPr/>
          </p:nvSpPr>
          <p:spPr bwMode="auto">
            <a:xfrm flipV="1">
              <a:off x="3224" y="2226"/>
              <a:ext cx="346" cy="13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Oval 11"/>
            <p:cNvSpPr>
              <a:spLocks noChangeArrowheads="1"/>
            </p:cNvSpPr>
            <p:nvPr/>
          </p:nvSpPr>
          <p:spPr bwMode="auto">
            <a:xfrm>
              <a:off x="3552" y="1708"/>
              <a:ext cx="725" cy="800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 flipV="1">
              <a:off x="2880" y="1673"/>
              <a:ext cx="1" cy="409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1" name="Oval 13"/>
            <p:cNvSpPr>
              <a:spLocks noChangeArrowheads="1"/>
            </p:cNvSpPr>
            <p:nvPr/>
          </p:nvSpPr>
          <p:spPr bwMode="auto">
            <a:xfrm>
              <a:off x="2518" y="879"/>
              <a:ext cx="725" cy="799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2" name="Oval 14"/>
            <p:cNvSpPr>
              <a:spLocks noChangeArrowheads="1"/>
            </p:cNvSpPr>
            <p:nvPr/>
          </p:nvSpPr>
          <p:spPr bwMode="auto">
            <a:xfrm>
              <a:off x="2518" y="2079"/>
              <a:ext cx="725" cy="800"/>
            </a:xfrm>
            <a:prstGeom prst="ellipse">
              <a:avLst/>
            </a:prstGeom>
            <a:solidFill>
              <a:srgbClr val="00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>
                <a:buClr>
                  <a:srgbClr val="3333CC"/>
                </a:buCl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000">
                  <a:solidFill>
                    <a:srgbClr val="3333CC"/>
                  </a:solidFill>
                </a:rPr>
                <a:t>Фараон</a:t>
              </a:r>
            </a:p>
          </p:txBody>
        </p:sp>
        <p:grpSp>
          <p:nvGrpSpPr>
            <p:cNvPr id="12303" name="Group 15"/>
            <p:cNvGrpSpPr>
              <a:grpSpLocks/>
            </p:cNvGrpSpPr>
            <p:nvPr/>
          </p:nvGrpSpPr>
          <p:grpSpPr bwMode="auto">
            <a:xfrm>
              <a:off x="2444" y="799"/>
              <a:ext cx="919" cy="928"/>
              <a:chOff x="2444" y="799"/>
              <a:chExt cx="919" cy="928"/>
            </a:xfrm>
          </p:grpSpPr>
          <p:pic>
            <p:nvPicPr>
              <p:cNvPr id="12304" name="Picture 1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444" y="799"/>
                <a:ext cx="920" cy="92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12305" name="Text Box 17"/>
              <p:cNvSpPr txBox="1">
                <a:spLocks noChangeArrowheads="1"/>
              </p:cNvSpPr>
              <p:nvPr/>
            </p:nvSpPr>
            <p:spPr bwMode="auto">
              <a:xfrm>
                <a:off x="2444" y="799"/>
                <a:ext cx="920" cy="92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12306" name="Picture 1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31" y="1568"/>
              <a:ext cx="954" cy="10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pic>
        <p:nvPicPr>
          <p:cNvPr id="12307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35600" y="2708275"/>
            <a:ext cx="1584325" cy="1439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8" name="Picture 2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55875" y="4581525"/>
            <a:ext cx="1800225" cy="158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9" name="Picture 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7900" y="4508500"/>
            <a:ext cx="1800225" cy="180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2310" name="Rectangle 22"/>
          <p:cNvSpPr>
            <a:spLocks noChangeArrowheads="1"/>
          </p:cNvSpPr>
          <p:nvPr/>
        </p:nvSpPr>
        <p:spPr bwMode="auto">
          <a:xfrm>
            <a:off x="5651500" y="1628775"/>
            <a:ext cx="1922463" cy="647700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Играл в нарды</a:t>
            </a:r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7235825" y="2997200"/>
            <a:ext cx="1743075" cy="935038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Участвовал</a:t>
            </a:r>
          </a:p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в военных </a:t>
            </a:r>
          </a:p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походах</a:t>
            </a:r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6732588" y="5084763"/>
            <a:ext cx="1922462" cy="720725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Осуществлял</a:t>
            </a:r>
          </a:p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 суд</a:t>
            </a:r>
          </a:p>
        </p:txBody>
      </p:sp>
      <p:sp>
        <p:nvSpPr>
          <p:cNvPr id="12313" name="Rectangle 25"/>
          <p:cNvSpPr>
            <a:spLocks noChangeArrowheads="1"/>
          </p:cNvSpPr>
          <p:nvPr/>
        </p:nvSpPr>
        <p:spPr bwMode="auto">
          <a:xfrm>
            <a:off x="539750" y="5013325"/>
            <a:ext cx="1922463" cy="863600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Участвовал</a:t>
            </a:r>
          </a:p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 в строительстве</a:t>
            </a:r>
          </a:p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 пирамиды</a:t>
            </a: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107950" y="2997200"/>
            <a:ext cx="1922463" cy="863600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Вел частную</a:t>
            </a:r>
          </a:p>
          <a:p>
            <a:pPr algn="ctr"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 жизнь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  <a:ln/>
        </p:spPr>
        <p:txBody>
          <a:bodyPr/>
          <a:lstStyle/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>
                <a:solidFill>
                  <a:srgbClr val="3333CC"/>
                </a:solidFill>
                <a:latin typeface="Times New Roman" pitchFamily="18" charset="0"/>
              </a:rPr>
              <a:t>Что мы узнали на уроке?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950" y="1196975"/>
            <a:ext cx="8928100" cy="6927850"/>
          </a:xfrm>
          <a:ln/>
        </p:spPr>
        <p:txBody>
          <a:bodyPr/>
          <a:lstStyle/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Кто такой фараон?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Какие короны были у фараонов южного и северного Египта?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Какие занятия были у фараонов?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Какую почетную обязанность по отношению к фараону имели вельможи?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Как называлась гробница фараона?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Кто из фараонов больше всех совершал завоевательных походов?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600">
              <a:solidFill>
                <a:srgbClr val="990000"/>
              </a:solidFill>
              <a:latin typeface="Times New Roman" pitchFamily="18" charset="0"/>
            </a:endParaRP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600">
              <a:solidFill>
                <a:srgbClr val="99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52513"/>
          </a:xfrm>
          <a:ln/>
        </p:spPr>
        <p:txBody>
          <a:bodyPr/>
          <a:lstStyle/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>
                <a:solidFill>
                  <a:srgbClr val="3333CC"/>
                </a:solidFill>
                <a:latin typeface="Times New Roman" pitchFamily="18" charset="0"/>
              </a:rPr>
              <a:t>Выводы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6151563"/>
          </a:xfrm>
          <a:ln/>
        </p:spPr>
        <p:txBody>
          <a:bodyPr/>
          <a:lstStyle/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1.Египет занимает благоприятное географическое положение.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2.Структура управления государства – самодержавие.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3.Во главе государства стоит фараон. 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4.В ходе многолетней борьбы у власти оказался фараон Единого царства.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3600">
                <a:solidFill>
                  <a:srgbClr val="990000"/>
                </a:solidFill>
                <a:latin typeface="Times New Roman" pitchFamily="18" charset="0"/>
              </a:rPr>
              <a:t>5.Основным занятием фараона были военные походы.</a:t>
            </a:r>
          </a:p>
          <a:p>
            <a:pPr>
              <a:spcBef>
                <a:spcPts val="9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600">
              <a:solidFill>
                <a:srgbClr val="990000"/>
              </a:solidFill>
              <a:latin typeface="Times New Roman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115888"/>
            <a:ext cx="1800225" cy="230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>
                <a:solidFill>
                  <a:srgbClr val="3333CC"/>
                </a:solidFill>
                <a:latin typeface="Times New Roman" pitchFamily="18" charset="0"/>
              </a:rPr>
              <a:t>Домашнее задание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191125"/>
          </a:xfrm>
          <a:ln/>
        </p:spPr>
        <p:txBody>
          <a:bodyPr/>
          <a:lstStyle/>
          <a:p>
            <a:pPr>
              <a:buClr>
                <a:srgbClr val="990000"/>
              </a:buCl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</a:rPr>
              <a:t>Подготовь рассказ по теме «Один день из жизни фараона»</a:t>
            </a:r>
          </a:p>
          <a:p>
            <a:pPr algn="ctr">
              <a:buClr>
                <a:srgbClr val="333399"/>
              </a:buClr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333399"/>
                </a:solidFill>
              </a:rPr>
              <a:t>Варианты рассказа</a:t>
            </a:r>
          </a:p>
          <a:p>
            <a:pPr>
              <a:buClr>
                <a:srgbClr val="990000"/>
              </a:buClr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</a:rPr>
              <a:t>		- от лица фараона;</a:t>
            </a:r>
          </a:p>
          <a:p>
            <a:pPr>
              <a:buClr>
                <a:srgbClr val="990000"/>
              </a:buClr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</a:rPr>
              <a:t>		- письмо из прошлого в будущее;</a:t>
            </a:r>
          </a:p>
          <a:p>
            <a:pPr>
              <a:buClr>
                <a:srgbClr val="990000"/>
              </a:buClr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</a:rPr>
              <a:t> 		- заметки путешественника;</a:t>
            </a:r>
          </a:p>
          <a:p>
            <a:pPr>
              <a:buClr>
                <a:srgbClr val="990000"/>
              </a:buClr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>
                <a:solidFill>
                  <a:srgbClr val="990000"/>
                </a:solidFill>
              </a:rPr>
              <a:t>		- можно использовать свой вариант</a:t>
            </a:r>
          </a:p>
          <a:p>
            <a:pPr>
              <a:buClr>
                <a:srgbClr val="990000"/>
              </a:buClr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>
              <a:solidFill>
                <a:srgbClr val="990000"/>
              </a:solidFill>
            </a:endParaRPr>
          </a:p>
          <a:p>
            <a:pPr>
              <a:buClr>
                <a:srgbClr val="990000"/>
              </a:buClr>
              <a:buFont typeface="Arial" pitchFamily="34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>
              <a:solidFill>
                <a:srgbClr val="99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6800"/>
          </a:xfrm>
          <a:ln/>
        </p:spPr>
        <p:txBody>
          <a:bodyPr/>
          <a:lstStyle/>
          <a:p>
            <a:pPr>
              <a:buClr>
                <a:srgbClr val="3333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3333CC"/>
                </a:solidFill>
              </a:rPr>
              <a:t>Обратись к источникам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785225" cy="5832475"/>
          </a:xfrm>
          <a:ln/>
        </p:spPr>
        <p:txBody>
          <a:bodyPr/>
          <a:lstStyle/>
          <a:p>
            <a:pPr>
              <a:spcBef>
                <a:spcPts val="10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4000">
                <a:solidFill>
                  <a:srgbClr val="990000"/>
                </a:solidFill>
                <a:latin typeface="Times New Roman" pitchFamily="18" charset="0"/>
              </a:rPr>
              <a:t>ал-Джабарти Абд ар-Рахман. Египет в канун экспедиции Бонапарта (1776—1798) / Пер., предисл. и примеч. X. И. Кильберг. М., 1978. </a:t>
            </a:r>
          </a:p>
          <a:p>
            <a:pPr>
              <a:spcBef>
                <a:spcPts val="10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4000">
                <a:solidFill>
                  <a:srgbClr val="990000"/>
                </a:solidFill>
                <a:latin typeface="Times New Roman" pitchFamily="18" charset="0"/>
              </a:rPr>
              <a:t>ал-Джабарти Абд ар-Рахман. Египет в период экспедиции Бонапарта (1798—1801) / Пер., предисл. и примеч. И. М. Филыштинского. М., 1962. </a:t>
            </a:r>
          </a:p>
          <a:p>
            <a:pPr>
              <a:spcBef>
                <a:spcPts val="1000"/>
              </a:spcBef>
              <a:buClr>
                <a:srgbClr val="990000"/>
              </a:buClr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4000">
              <a:solidFill>
                <a:srgbClr val="99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>
                <a:srgbClr val="3333CC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>
                <a:solidFill>
                  <a:srgbClr val="3333CC"/>
                </a:solidFill>
                <a:latin typeface="Times New Roman" pitchFamily="18" charset="0"/>
              </a:rPr>
              <a:t>Литература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950" y="1196975"/>
            <a:ext cx="8856663" cy="5545138"/>
          </a:xfrm>
          <a:ln/>
        </p:spPr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Брестед Д., </a:t>
            </a: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3"/>
              </a:rPr>
              <a:t>Тураев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 Б. История Древнего Египта. Мн.: Харвест, 2003. </a:t>
            </a: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4"/>
              </a:rPr>
              <a:t>ISBN 5-17-031907-X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Зеленев Е. И. Египет. Средние века. Новое время. СПб.: Изд-во Санкт-Петербургского университета, 1999.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Зеленев Е. И. Государственное управление, судебная система и армия в Египте и Сирии (ХVI – начало ХХ в.). СПб.: Изд-во Санкт-Петербургского университета, 2003.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009999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5"/>
              </a:rPr>
              <a:t>Коростовцев М.А.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 </a:t>
            </a: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6"/>
              </a:rPr>
              <a:t>Писцы Древнего Египта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. Под общей редакцией А.С.Четверухина. — СПб.: Летний Сад», 2001. — 368 с.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009999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7"/>
              </a:rPr>
              <a:t>Коротаев А.В.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 </a:t>
            </a: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8"/>
              </a:rPr>
              <a:t>Долгосрочная политико-демографическая динамика Египта: Циклы и тенденции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. М.: Восточная литература, 2006. </a:t>
            </a: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9"/>
              </a:rPr>
              <a:t>ISBN 5-02-018526-4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Кошелев В. С. Египет: от Ораби-паши до Саада Заглула. 1879–1924. М.: </a:t>
            </a: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10"/>
              </a:rPr>
              <a:t>Институт востоковедения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, 1992.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Перепелкин Ю. История Древнего Египта. СПб.: Летний сад, 2001. </a:t>
            </a:r>
            <a:r>
              <a:rPr lang="en-GB" sz="2000">
                <a:solidFill>
                  <a:srgbClr val="CCCCFF"/>
                </a:solidFill>
                <a:latin typeface="Times New Roman" pitchFamily="18" charset="0"/>
                <a:hlinkClick r:id="rId11"/>
              </a:rPr>
              <a:t>ISBN 5-89740-011-3</a:t>
            </a: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Семенова Л. А. Из истории Фатимидского Египта. Очерки и материалы. М.: Наука, 1974. </a:t>
            </a:r>
          </a:p>
          <a:p>
            <a:pPr>
              <a:lnSpc>
                <a:spcPct val="80000"/>
              </a:lnSpc>
              <a:spcBef>
                <a:spcPts val="500"/>
              </a:spcBef>
              <a:buClr>
                <a:srgbClr val="990000"/>
              </a:buClr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>
                <a:solidFill>
                  <a:srgbClr val="990000"/>
                </a:solidFill>
                <a:latin typeface="Times New Roman" pitchFamily="18" charset="0"/>
              </a:rPr>
              <a:t>Семенова Л. А. Салах ад-Дин и мамлюки в Египте. М.: Наука, 1966.</a:t>
            </a:r>
            <a:r>
              <a:rPr lang="en-GB" sz="2000"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500"/>
              </a:spcBef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itchFamily="34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itchFamily="34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643</Words>
  <PresentationFormat>Экран (4:3)</PresentationFormat>
  <Paragraphs>103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Times New Roman</vt:lpstr>
      <vt:lpstr>Arial</vt:lpstr>
      <vt:lpstr>Arial Unicode MS</vt:lpstr>
      <vt:lpstr>Monotype Corsiva</vt:lpstr>
      <vt:lpstr>Тема Office</vt:lpstr>
      <vt:lpstr>В гостях у фараона</vt:lpstr>
      <vt:lpstr>Цели урока</vt:lpstr>
      <vt:lpstr>  План: </vt:lpstr>
      <vt:lpstr>Географическое положение Древнего Египта</vt:lpstr>
      <vt:lpstr>Природные условия </vt:lpstr>
      <vt:lpstr>Проверь себя!!!</vt:lpstr>
      <vt:lpstr>Проверь себя!!!</vt:lpstr>
      <vt:lpstr>Структура управления государством .</vt:lpstr>
      <vt:lpstr>В гостях у фараона</vt:lpstr>
      <vt:lpstr>Слайд 10</vt:lpstr>
      <vt:lpstr>Что мы узнали на уроке?</vt:lpstr>
      <vt:lpstr>Выводы</vt:lpstr>
      <vt:lpstr>Домашнее задание</vt:lpstr>
      <vt:lpstr>Обратись к источникам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гости к фараону</dc:title>
  <dc:creator>user</dc:creator>
  <cp:lastModifiedBy>Антон</cp:lastModifiedBy>
  <cp:revision>1</cp:revision>
  <dcterms:modified xsi:type="dcterms:W3CDTF">2015-04-09T09:13:06Z</dcterms:modified>
</cp:coreProperties>
</file>