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69" r:id="rId7"/>
    <p:sldId id="270" r:id="rId8"/>
    <p:sldId id="271" r:id="rId9"/>
    <p:sldId id="259" r:id="rId10"/>
    <p:sldId id="260" r:id="rId11"/>
    <p:sldId id="263" r:id="rId12"/>
    <p:sldId id="272" r:id="rId13"/>
    <p:sldId id="26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FFA7"/>
    <a:srgbClr val="F8F8CC"/>
    <a:srgbClr val="0099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2EC86-A047-4B6C-A7B0-5A37B7A7157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CC5C6-4E3D-4F55-9BB2-6967262D1DF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B42147-3671-49C1-B8CA-1C49A13475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27EF1-CBB1-4B3D-868D-0C737626E0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7D2E9C-92D2-40A3-BAF5-0E574116FD5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091370-A10A-4D4A-AEF3-2D0D878B61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E8C7A-A19C-4038-9E66-7F060DAD00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51FE7-C739-4F5E-BDE9-FB0B2558E5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6EE6C-38B9-485E-AE51-15A5D7DDC7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7C251-FB6A-47EF-A493-ADBC2104C9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55FCC8-D2AE-4B95-9773-EC4D58E38B1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EC29639-55D6-4D75-86DD-5B922386C10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918450" cy="2811463"/>
          </a:xfrm>
        </p:spPr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755650" y="2133600"/>
            <a:ext cx="7777163" cy="1554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5001">
                      <a:srgbClr val="FF0000"/>
                    </a:gs>
                    <a:gs pos="17501">
                      <a:srgbClr val="BA0066"/>
                    </a:gs>
                    <a:gs pos="35000">
                      <a:srgbClr val="66008F"/>
                    </a:gs>
                    <a:gs pos="50000">
                      <a:srgbClr val="000082"/>
                    </a:gs>
                    <a:gs pos="65000">
                      <a:srgbClr val="66008F"/>
                    </a:gs>
                    <a:gs pos="82500">
                      <a:srgbClr val="BA0066"/>
                    </a:gs>
                    <a:gs pos="95000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Буквы И-Ы после 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0000"/>
                </a:solidFill>
              </a:rPr>
              <a:t>Словарно-орфографическая работа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  <a:p>
            <a:endParaRPr lang="ru-RU"/>
          </a:p>
          <a:p>
            <a:endParaRPr lang="ru-RU"/>
          </a:p>
          <a:p>
            <a:pPr algn="ctr"/>
            <a:r>
              <a:rPr lang="ru-RU" sz="4000" b="1">
                <a:solidFill>
                  <a:srgbClr val="009900"/>
                </a:solidFill>
              </a:rPr>
              <a:t>Драз</a:t>
            </a:r>
            <a:r>
              <a:rPr lang="ru-RU" sz="4000" b="1">
                <a:solidFill>
                  <a:schemeClr val="accent2"/>
                </a:solidFill>
              </a:rPr>
              <a:t>нит ,по</a:t>
            </a:r>
            <a:r>
              <a:rPr lang="ru-RU" sz="4000" b="1">
                <a:solidFill>
                  <a:srgbClr val="009900"/>
                </a:solidFill>
              </a:rPr>
              <a:t>драж</a:t>
            </a:r>
            <a:r>
              <a:rPr lang="ru-RU" sz="4000" b="1">
                <a:solidFill>
                  <a:schemeClr val="accent2"/>
                </a:solidFill>
              </a:rPr>
              <a:t>ать(кому-либо),по</a:t>
            </a:r>
            <a:r>
              <a:rPr lang="ru-RU" sz="4000" b="1">
                <a:solidFill>
                  <a:srgbClr val="009900"/>
                </a:solidFill>
              </a:rPr>
              <a:t>драж</a:t>
            </a:r>
            <a:r>
              <a:rPr lang="ru-RU" sz="4000" b="1">
                <a:solidFill>
                  <a:schemeClr val="accent2"/>
                </a:solidFill>
              </a:rPr>
              <a:t>ание,</a:t>
            </a:r>
          </a:p>
          <a:p>
            <a:pPr algn="ctr">
              <a:buFontTx/>
              <a:buNone/>
            </a:pPr>
            <a:r>
              <a:rPr lang="ru-RU" sz="4000" b="1">
                <a:solidFill>
                  <a:schemeClr val="accent2"/>
                </a:solidFill>
              </a:rPr>
              <a:t>  раз</a:t>
            </a:r>
            <a:r>
              <a:rPr lang="ru-RU" sz="4000" b="1">
                <a:solidFill>
                  <a:srgbClr val="009900"/>
                </a:solidFill>
              </a:rPr>
              <a:t>драж</a:t>
            </a:r>
            <a:r>
              <a:rPr lang="ru-RU" sz="4000" b="1">
                <a:solidFill>
                  <a:schemeClr val="accent2"/>
                </a:solidFill>
              </a:rPr>
              <a:t>ение, раз</a:t>
            </a:r>
            <a:r>
              <a:rPr lang="ru-RU" sz="4000" b="1">
                <a:solidFill>
                  <a:srgbClr val="009900"/>
                </a:solidFill>
              </a:rPr>
              <a:t>драж</a:t>
            </a:r>
            <a:r>
              <a:rPr lang="ru-RU" sz="4000" b="1">
                <a:solidFill>
                  <a:schemeClr val="accent2"/>
                </a:solidFill>
              </a:rPr>
              <a:t>аться, по</a:t>
            </a:r>
            <a:r>
              <a:rPr lang="ru-RU" sz="4000" b="1">
                <a:solidFill>
                  <a:srgbClr val="009900"/>
                </a:solidFill>
              </a:rPr>
              <a:t>драз</a:t>
            </a:r>
            <a:r>
              <a:rPr lang="ru-RU" sz="4000" b="1">
                <a:solidFill>
                  <a:schemeClr val="accent2"/>
                </a:solidFill>
              </a:rPr>
              <a:t>нить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2484438" y="2060575"/>
            <a:ext cx="35591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000082"/>
                    </a:gs>
                    <a:gs pos="15000">
                      <a:srgbClr val="66008F"/>
                    </a:gs>
                    <a:gs pos="32499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1">
                      <a:srgbClr val="FF0000"/>
                    </a:gs>
                    <a:gs pos="67501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- ДРАЗ -       - ДРАЖ -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 rot="5400000" flipH="1">
            <a:off x="2804319" y="1235869"/>
            <a:ext cx="105886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9600">
                <a:solidFill>
                  <a:srgbClr val="009900"/>
                </a:solidFill>
              </a:rPr>
              <a:t>(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 rot="5400000">
            <a:off x="5026819" y="1246982"/>
            <a:ext cx="812800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8800">
                <a:solidFill>
                  <a:srgbClr val="009900"/>
                </a:solidFill>
              </a:rPr>
              <a:t>(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rgbClr val="FF0000"/>
                </a:solidFill>
              </a:rPr>
              <a:t>Списать ,вставить пропущенные буквы ,выделить корни</a:t>
            </a:r>
            <a:r>
              <a:rPr lang="ru-RU" sz="4000"/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91513" cy="49244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600"/>
              <a:t>      </a:t>
            </a:r>
            <a:r>
              <a:rPr lang="ru-RU" b="1">
                <a:solidFill>
                  <a:schemeClr val="accent2"/>
                </a:solidFill>
              </a:rPr>
              <a:t>предпол..гать, изл..жение,выр..щенный,  водор..сли, изл..гать ,подр..сла , прил..гательное,  распол..жение,  подр..сти , выр..стать,  зар..сли,  отр..сль, прор..сла , предл..жить,  выр..сти, прил..жение,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>
                <a:solidFill>
                  <a:schemeClr val="accent2"/>
                </a:solidFill>
              </a:rPr>
              <a:t>   прор..сти  ,возр..ст  ,предл..жение , сл..жение,предл..гать , р..стения , разр..слись, вл..жить,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>
                <a:solidFill>
                  <a:schemeClr val="accent2"/>
                </a:solidFill>
              </a:rPr>
              <a:t>   пор..сль  ,распол..гаться</a:t>
            </a:r>
            <a:r>
              <a:rPr lang="ru-RU" sz="2400">
                <a:solidFill>
                  <a:schemeClr val="accent2"/>
                </a:solidFill>
              </a:rPr>
              <a:t> 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 </a:t>
            </a:r>
            <a:r>
              <a:rPr lang="ru-RU">
                <a:solidFill>
                  <a:srgbClr val="FF0000"/>
                </a:solidFill>
              </a:rPr>
              <a:t>Проверка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91513" cy="49244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600"/>
              <a:t>      </a:t>
            </a:r>
            <a:r>
              <a:rPr lang="ru-RU" b="1">
                <a:solidFill>
                  <a:schemeClr val="accent2"/>
                </a:solidFill>
              </a:rPr>
              <a:t>предпол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гать, изл</a:t>
            </a:r>
            <a:r>
              <a:rPr lang="ru-RU" b="1">
                <a:solidFill>
                  <a:srgbClr val="FF0000"/>
                </a:solidFill>
              </a:rPr>
              <a:t>о</a:t>
            </a:r>
            <a:r>
              <a:rPr lang="ru-RU" b="1">
                <a:solidFill>
                  <a:schemeClr val="accent2"/>
                </a:solidFill>
              </a:rPr>
              <a:t>жение,выр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щенный,   водор</a:t>
            </a:r>
            <a:r>
              <a:rPr lang="ru-RU" b="1">
                <a:solidFill>
                  <a:srgbClr val="FF0000"/>
                </a:solidFill>
              </a:rPr>
              <a:t>о</a:t>
            </a:r>
            <a:r>
              <a:rPr lang="ru-RU" b="1">
                <a:solidFill>
                  <a:schemeClr val="accent2"/>
                </a:solidFill>
              </a:rPr>
              <a:t>сли, изл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гать ,подр</a:t>
            </a:r>
            <a:r>
              <a:rPr lang="ru-RU" b="1">
                <a:solidFill>
                  <a:srgbClr val="FF0000"/>
                </a:solidFill>
              </a:rPr>
              <a:t>о</a:t>
            </a:r>
            <a:r>
              <a:rPr lang="ru-RU" b="1">
                <a:solidFill>
                  <a:schemeClr val="accent2"/>
                </a:solidFill>
              </a:rPr>
              <a:t>сла , прил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гательное,  распол</a:t>
            </a:r>
            <a:r>
              <a:rPr lang="ru-RU" b="1">
                <a:solidFill>
                  <a:srgbClr val="FF0000"/>
                </a:solidFill>
              </a:rPr>
              <a:t>о</a:t>
            </a:r>
            <a:r>
              <a:rPr lang="ru-RU" b="1">
                <a:solidFill>
                  <a:schemeClr val="accent2"/>
                </a:solidFill>
              </a:rPr>
              <a:t>жение,  подр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сти , выр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стать,  зар</a:t>
            </a:r>
            <a:r>
              <a:rPr lang="ru-RU" b="1">
                <a:solidFill>
                  <a:srgbClr val="FF0000"/>
                </a:solidFill>
              </a:rPr>
              <a:t>о</a:t>
            </a:r>
            <a:r>
              <a:rPr lang="ru-RU" b="1">
                <a:solidFill>
                  <a:schemeClr val="accent2"/>
                </a:solidFill>
              </a:rPr>
              <a:t>сли,  отр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сль, прор</a:t>
            </a:r>
            <a:r>
              <a:rPr lang="ru-RU" b="1">
                <a:solidFill>
                  <a:srgbClr val="FF0000"/>
                </a:solidFill>
              </a:rPr>
              <a:t>о</a:t>
            </a:r>
            <a:r>
              <a:rPr lang="ru-RU" b="1">
                <a:solidFill>
                  <a:schemeClr val="accent2"/>
                </a:solidFill>
              </a:rPr>
              <a:t>сла , предл</a:t>
            </a:r>
            <a:r>
              <a:rPr lang="ru-RU" b="1">
                <a:solidFill>
                  <a:srgbClr val="FF0000"/>
                </a:solidFill>
              </a:rPr>
              <a:t>о</a:t>
            </a:r>
            <a:r>
              <a:rPr lang="ru-RU" b="1">
                <a:solidFill>
                  <a:schemeClr val="accent2"/>
                </a:solidFill>
              </a:rPr>
              <a:t>жить, выр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сти, прил</a:t>
            </a:r>
            <a:r>
              <a:rPr lang="ru-RU" b="1">
                <a:solidFill>
                  <a:srgbClr val="FF0000"/>
                </a:solidFill>
              </a:rPr>
              <a:t>о</a:t>
            </a:r>
            <a:r>
              <a:rPr lang="ru-RU" b="1">
                <a:solidFill>
                  <a:schemeClr val="accent2"/>
                </a:solidFill>
              </a:rPr>
              <a:t>жение,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>
                <a:solidFill>
                  <a:schemeClr val="accent2"/>
                </a:solidFill>
              </a:rPr>
              <a:t>   прор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сти  ,возр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ст  ,предл</a:t>
            </a:r>
            <a:r>
              <a:rPr lang="ru-RU" b="1">
                <a:solidFill>
                  <a:srgbClr val="FF0000"/>
                </a:solidFill>
              </a:rPr>
              <a:t>о</a:t>
            </a:r>
            <a:r>
              <a:rPr lang="ru-RU" b="1">
                <a:solidFill>
                  <a:schemeClr val="accent2"/>
                </a:solidFill>
              </a:rPr>
              <a:t>жение , сл</a:t>
            </a:r>
            <a:r>
              <a:rPr lang="ru-RU" b="1">
                <a:solidFill>
                  <a:srgbClr val="FF0000"/>
                </a:solidFill>
              </a:rPr>
              <a:t>о</a:t>
            </a:r>
            <a:r>
              <a:rPr lang="ru-RU" b="1">
                <a:solidFill>
                  <a:schemeClr val="accent2"/>
                </a:solidFill>
              </a:rPr>
              <a:t>жение, предл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гать , р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стения , разрослись, вложить,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>
                <a:solidFill>
                  <a:schemeClr val="accent2"/>
                </a:solidFill>
              </a:rPr>
              <a:t>   пор</a:t>
            </a:r>
            <a:r>
              <a:rPr lang="ru-RU" b="1">
                <a:solidFill>
                  <a:srgbClr val="FF0000"/>
                </a:solidFill>
              </a:rPr>
              <a:t>о</a:t>
            </a:r>
            <a:r>
              <a:rPr lang="ru-RU" b="1">
                <a:solidFill>
                  <a:schemeClr val="accent2"/>
                </a:solidFill>
              </a:rPr>
              <a:t>сль  ,распол</a:t>
            </a:r>
            <a:r>
              <a:rPr lang="ru-RU" b="1">
                <a:solidFill>
                  <a:srgbClr val="FF0000"/>
                </a:solidFill>
              </a:rPr>
              <a:t>а</a:t>
            </a:r>
            <a:r>
              <a:rPr lang="ru-RU" b="1">
                <a:solidFill>
                  <a:schemeClr val="accent2"/>
                </a:solidFill>
              </a:rPr>
              <a:t>гаться</a:t>
            </a:r>
            <a:r>
              <a:rPr lang="ru-RU" sz="2400" b="1">
                <a:solidFill>
                  <a:schemeClr val="accent2"/>
                </a:solidFill>
              </a:rPr>
              <a:t> 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918450" cy="2811463"/>
          </a:xfrm>
        </p:spPr>
        <p:txBody>
          <a:bodyPr/>
          <a:lstStyle/>
          <a:p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20" name="WordArt 4"/>
          <p:cNvSpPr>
            <a:spLocks noChangeArrowheads="1" noChangeShapeType="1" noTextEdit="1"/>
          </p:cNvSpPr>
          <p:nvPr/>
        </p:nvSpPr>
        <p:spPr bwMode="auto">
          <a:xfrm>
            <a:off x="755650" y="2133600"/>
            <a:ext cx="7777163" cy="1554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5001">
                      <a:srgbClr val="FF0000"/>
                    </a:gs>
                    <a:gs pos="17501">
                      <a:srgbClr val="BA0066"/>
                    </a:gs>
                    <a:gs pos="35000">
                      <a:srgbClr val="66008F"/>
                    </a:gs>
                    <a:gs pos="50000">
                      <a:srgbClr val="000082"/>
                    </a:gs>
                    <a:gs pos="65000">
                      <a:srgbClr val="66008F"/>
                    </a:gs>
                    <a:gs pos="82500">
                      <a:srgbClr val="BA0066"/>
                    </a:gs>
                    <a:gs pos="95000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Буквы И-Ы после 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68313" y="5157788"/>
            <a:ext cx="8207375" cy="935037"/>
          </a:xfrm>
          <a:prstGeom prst="rect">
            <a:avLst/>
          </a:prstGeom>
          <a:solidFill>
            <a:srgbClr val="D3FFA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68313" y="3933825"/>
            <a:ext cx="8207375" cy="1008063"/>
          </a:xfrm>
          <a:prstGeom prst="rect">
            <a:avLst/>
          </a:prstGeom>
          <a:solidFill>
            <a:srgbClr val="D3FFA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68313" y="2565400"/>
            <a:ext cx="8207375" cy="1008063"/>
          </a:xfrm>
          <a:prstGeom prst="rect">
            <a:avLst/>
          </a:prstGeom>
          <a:solidFill>
            <a:srgbClr val="D3FFA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>
                <a:solidFill>
                  <a:schemeClr val="accent2"/>
                </a:solidFill>
              </a:rPr>
              <a:t>1. Хорошо определять корень ,суффикс, окончание, потому что</a:t>
            </a:r>
          </a:p>
          <a:p>
            <a:endParaRPr lang="ru-RU">
              <a:solidFill>
                <a:schemeClr val="accent2"/>
              </a:solidFill>
            </a:endParaRPr>
          </a:p>
          <a:p>
            <a:r>
              <a:rPr lang="ru-RU">
                <a:solidFill>
                  <a:schemeClr val="accent2"/>
                </a:solidFill>
              </a:rPr>
              <a:t>В </a:t>
            </a:r>
            <a:r>
              <a:rPr lang="ru-RU">
                <a:solidFill>
                  <a:srgbClr val="FF0000"/>
                </a:solidFill>
              </a:rPr>
              <a:t>корне</a:t>
            </a:r>
            <a:r>
              <a:rPr lang="ru-RU">
                <a:solidFill>
                  <a:schemeClr val="accent2"/>
                </a:solidFill>
              </a:rPr>
              <a:t> после </a:t>
            </a:r>
            <a:r>
              <a:rPr lang="ru-RU">
                <a:solidFill>
                  <a:srgbClr val="FF0000"/>
                </a:solidFill>
              </a:rPr>
              <a:t>Ц</a:t>
            </a:r>
            <a:r>
              <a:rPr lang="ru-RU">
                <a:solidFill>
                  <a:schemeClr val="accent2"/>
                </a:solidFill>
              </a:rPr>
              <a:t> пишем </a:t>
            </a:r>
            <a:r>
              <a:rPr lang="ru-RU">
                <a:solidFill>
                  <a:srgbClr val="FF0000"/>
                </a:solidFill>
              </a:rPr>
              <a:t>И</a:t>
            </a:r>
            <a:r>
              <a:rPr lang="ru-RU">
                <a:solidFill>
                  <a:schemeClr val="accent2"/>
                </a:solidFill>
              </a:rPr>
              <a:t> </a:t>
            </a:r>
            <a:r>
              <a:rPr lang="ru-RU" sz="2000">
                <a:solidFill>
                  <a:schemeClr val="accent2"/>
                </a:solidFill>
              </a:rPr>
              <a:t>(ц</a:t>
            </a:r>
            <a:r>
              <a:rPr lang="ru-RU" sz="2000">
                <a:solidFill>
                  <a:srgbClr val="FF0000"/>
                </a:solidFill>
              </a:rPr>
              <a:t>и</a:t>
            </a:r>
            <a:r>
              <a:rPr lang="ru-RU" sz="2000">
                <a:solidFill>
                  <a:schemeClr val="accent2"/>
                </a:solidFill>
              </a:rPr>
              <a:t>рк ,ц</a:t>
            </a:r>
            <a:r>
              <a:rPr lang="ru-RU" sz="2000">
                <a:solidFill>
                  <a:srgbClr val="FF0000"/>
                </a:solidFill>
              </a:rPr>
              <a:t>и</a:t>
            </a:r>
            <a:r>
              <a:rPr lang="ru-RU" sz="2000">
                <a:solidFill>
                  <a:schemeClr val="accent2"/>
                </a:solidFill>
              </a:rPr>
              <a:t>фра ,ц</a:t>
            </a:r>
            <a:r>
              <a:rPr lang="ru-RU" sz="2000">
                <a:solidFill>
                  <a:srgbClr val="FF0000"/>
                </a:solidFill>
              </a:rPr>
              <a:t>и</a:t>
            </a:r>
            <a:r>
              <a:rPr lang="ru-RU" sz="2000">
                <a:solidFill>
                  <a:schemeClr val="accent2"/>
                </a:solidFill>
              </a:rPr>
              <a:t>кл, ц</a:t>
            </a:r>
            <a:r>
              <a:rPr lang="ru-RU" sz="2000">
                <a:solidFill>
                  <a:srgbClr val="FF0000"/>
                </a:solidFill>
              </a:rPr>
              <a:t>и</a:t>
            </a:r>
            <a:r>
              <a:rPr lang="ru-RU" sz="2000">
                <a:solidFill>
                  <a:schemeClr val="accent2"/>
                </a:solidFill>
              </a:rPr>
              <a:t>трусовые)</a:t>
            </a:r>
          </a:p>
          <a:p>
            <a:endParaRPr lang="ru-RU" sz="2000">
              <a:solidFill>
                <a:schemeClr val="accent2"/>
              </a:solidFill>
            </a:endParaRPr>
          </a:p>
          <a:p>
            <a:r>
              <a:rPr lang="ru-RU">
                <a:solidFill>
                  <a:schemeClr val="accent2"/>
                </a:solidFill>
              </a:rPr>
              <a:t>В </a:t>
            </a:r>
            <a:r>
              <a:rPr lang="ru-RU">
                <a:solidFill>
                  <a:srgbClr val="FF0000"/>
                </a:solidFill>
              </a:rPr>
              <a:t>суффиксе</a:t>
            </a:r>
            <a:r>
              <a:rPr lang="ru-RU">
                <a:solidFill>
                  <a:schemeClr val="accent2"/>
                </a:solidFill>
              </a:rPr>
              <a:t> после </a:t>
            </a:r>
            <a:r>
              <a:rPr lang="ru-RU">
                <a:solidFill>
                  <a:srgbClr val="FF0000"/>
                </a:solidFill>
              </a:rPr>
              <a:t>Ц</a:t>
            </a:r>
            <a:r>
              <a:rPr lang="ru-RU">
                <a:solidFill>
                  <a:schemeClr val="accent2"/>
                </a:solidFill>
              </a:rPr>
              <a:t> пишем </a:t>
            </a:r>
            <a:r>
              <a:rPr lang="ru-RU">
                <a:solidFill>
                  <a:srgbClr val="FF0000"/>
                </a:solidFill>
              </a:rPr>
              <a:t>Ы</a:t>
            </a:r>
            <a:r>
              <a:rPr lang="ru-RU" sz="2000">
                <a:solidFill>
                  <a:schemeClr val="accent2"/>
                </a:solidFill>
              </a:rPr>
              <a:t>  (синиц</a:t>
            </a:r>
            <a:r>
              <a:rPr lang="ru-RU" sz="2000">
                <a:solidFill>
                  <a:srgbClr val="FF0000"/>
                </a:solidFill>
              </a:rPr>
              <a:t>ын</a:t>
            </a:r>
            <a:r>
              <a:rPr lang="ru-RU" sz="2000">
                <a:solidFill>
                  <a:schemeClr val="accent2"/>
                </a:solidFill>
              </a:rPr>
              <a:t> ,цариц</a:t>
            </a:r>
            <a:r>
              <a:rPr lang="ru-RU" sz="2000">
                <a:solidFill>
                  <a:srgbClr val="FF0000"/>
                </a:solidFill>
              </a:rPr>
              <a:t>ын</a:t>
            </a:r>
            <a:r>
              <a:rPr lang="ru-RU" sz="2000">
                <a:solidFill>
                  <a:schemeClr val="accent2"/>
                </a:solidFill>
              </a:rPr>
              <a:t> ,лисиц</a:t>
            </a:r>
            <a:r>
              <a:rPr lang="ru-RU" sz="2000">
                <a:solidFill>
                  <a:srgbClr val="FF0000"/>
                </a:solidFill>
              </a:rPr>
              <a:t>ын</a:t>
            </a:r>
            <a:r>
              <a:rPr lang="ru-RU" sz="2000">
                <a:solidFill>
                  <a:schemeClr val="accent2"/>
                </a:solidFill>
              </a:rPr>
              <a:t> ,сестриц</a:t>
            </a:r>
            <a:r>
              <a:rPr lang="ru-RU" sz="2000">
                <a:solidFill>
                  <a:srgbClr val="FF0000"/>
                </a:solidFill>
              </a:rPr>
              <a:t>ын</a:t>
            </a:r>
            <a:r>
              <a:rPr lang="ru-RU" sz="2000">
                <a:solidFill>
                  <a:schemeClr val="accent2"/>
                </a:solidFill>
              </a:rPr>
              <a:t>)</a:t>
            </a:r>
          </a:p>
          <a:p>
            <a:endParaRPr lang="ru-RU" sz="2000">
              <a:solidFill>
                <a:schemeClr val="accent2"/>
              </a:solidFill>
            </a:endParaRPr>
          </a:p>
          <a:p>
            <a:r>
              <a:rPr lang="ru-RU" sz="2800">
                <a:solidFill>
                  <a:schemeClr val="accent2"/>
                </a:solidFill>
              </a:rPr>
              <a:t>В </a:t>
            </a:r>
            <a:r>
              <a:rPr lang="ru-RU" sz="2800">
                <a:solidFill>
                  <a:srgbClr val="FF0000"/>
                </a:solidFill>
              </a:rPr>
              <a:t>окончаниях</a:t>
            </a:r>
            <a:r>
              <a:rPr lang="ru-RU" sz="2800">
                <a:solidFill>
                  <a:schemeClr val="accent2"/>
                </a:solidFill>
              </a:rPr>
              <a:t> после </a:t>
            </a:r>
            <a:r>
              <a:rPr lang="ru-RU" sz="2800">
                <a:solidFill>
                  <a:srgbClr val="FF0000"/>
                </a:solidFill>
              </a:rPr>
              <a:t>Ц</a:t>
            </a:r>
            <a:r>
              <a:rPr lang="ru-RU" sz="2800">
                <a:solidFill>
                  <a:schemeClr val="accent2"/>
                </a:solidFill>
              </a:rPr>
              <a:t> пишем </a:t>
            </a:r>
            <a:r>
              <a:rPr lang="ru-RU" sz="2800">
                <a:solidFill>
                  <a:srgbClr val="FF0000"/>
                </a:solidFill>
              </a:rPr>
              <a:t>Ы</a:t>
            </a:r>
            <a:r>
              <a:rPr lang="ru-RU" sz="2000">
                <a:solidFill>
                  <a:schemeClr val="accent2"/>
                </a:solidFill>
              </a:rPr>
              <a:t> (улиц</a:t>
            </a:r>
            <a:r>
              <a:rPr lang="ru-RU" sz="2000">
                <a:solidFill>
                  <a:srgbClr val="FF0000"/>
                </a:solidFill>
              </a:rPr>
              <a:t>ы</a:t>
            </a:r>
            <a:r>
              <a:rPr lang="ru-RU" sz="2000">
                <a:solidFill>
                  <a:schemeClr val="accent2"/>
                </a:solidFill>
              </a:rPr>
              <a:t> ,молодц</a:t>
            </a:r>
            <a:r>
              <a:rPr lang="ru-RU" sz="2000">
                <a:solidFill>
                  <a:srgbClr val="FF0000"/>
                </a:solidFill>
              </a:rPr>
              <a:t>ы</a:t>
            </a:r>
            <a:r>
              <a:rPr lang="ru-RU" sz="2000">
                <a:solidFill>
                  <a:schemeClr val="accent2"/>
                </a:solidFill>
              </a:rPr>
              <a:t>, огурцы)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0000"/>
                </a:solidFill>
              </a:rPr>
              <a:t>Что нужно уметь для работы с </a:t>
            </a:r>
            <a:br>
              <a:rPr lang="ru-RU" sz="4000">
                <a:solidFill>
                  <a:srgbClr val="FF0000"/>
                </a:solidFill>
              </a:rPr>
            </a:br>
            <a:r>
              <a:rPr lang="ru-RU" sz="4000">
                <a:solidFill>
                  <a:srgbClr val="FF0000"/>
                </a:solidFill>
              </a:rPr>
              <a:t>данной орфограммой?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68313" y="1628775"/>
            <a:ext cx="8207375" cy="1944688"/>
          </a:xfrm>
          <a:prstGeom prst="rect">
            <a:avLst/>
          </a:prstGeom>
          <a:solidFill>
            <a:srgbClr val="D3FFA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0000"/>
                </a:solidFill>
              </a:rPr>
              <a:t>Определяем написание быстро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Если слово в именительном падеже заканчивается на –ЦИЯ </a:t>
            </a:r>
            <a:r>
              <a:rPr lang="ru-RU" sz="2400"/>
              <a:t>(делега</a:t>
            </a:r>
            <a:r>
              <a:rPr lang="ru-RU" sz="2400">
                <a:solidFill>
                  <a:srgbClr val="FF0000"/>
                </a:solidFill>
              </a:rPr>
              <a:t>ция</a:t>
            </a:r>
            <a:r>
              <a:rPr lang="ru-RU" sz="2400"/>
              <a:t> ,ака</a:t>
            </a:r>
            <a:r>
              <a:rPr lang="ru-RU" sz="2400">
                <a:solidFill>
                  <a:srgbClr val="FF0000"/>
                </a:solidFill>
              </a:rPr>
              <a:t>ция</a:t>
            </a:r>
            <a:r>
              <a:rPr lang="ru-RU" sz="2400"/>
              <a:t>, вакцина</a:t>
            </a:r>
            <a:r>
              <a:rPr lang="ru-RU" sz="2400">
                <a:solidFill>
                  <a:srgbClr val="FF0000"/>
                </a:solidFill>
              </a:rPr>
              <a:t>ция</a:t>
            </a:r>
            <a:r>
              <a:rPr lang="ru-RU" sz="2400"/>
              <a:t> ,поли</a:t>
            </a:r>
            <a:r>
              <a:rPr lang="ru-RU" sz="2400">
                <a:solidFill>
                  <a:srgbClr val="FF0000"/>
                </a:solidFill>
              </a:rPr>
              <a:t>ция</a:t>
            </a:r>
            <a:r>
              <a:rPr lang="ru-RU" sz="2400"/>
              <a:t> ,конститу</a:t>
            </a:r>
            <a:r>
              <a:rPr lang="ru-RU" sz="2400">
                <a:solidFill>
                  <a:srgbClr val="FF0000"/>
                </a:solidFill>
              </a:rPr>
              <a:t>ция</a:t>
            </a:r>
            <a:r>
              <a:rPr lang="ru-RU" sz="2400"/>
              <a:t>  и др.)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627313" y="4868863"/>
            <a:ext cx="35242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>
                <a:solidFill>
                  <a:srgbClr val="009900"/>
                </a:solidFill>
              </a:rPr>
              <a:t>делегация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11188" y="1484313"/>
            <a:ext cx="7993062" cy="4608512"/>
          </a:xfrm>
          <a:prstGeom prst="rect">
            <a:avLst/>
          </a:prstGeom>
          <a:solidFill>
            <a:srgbClr val="D3FFA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009900"/>
                </a:solidFill>
              </a:rPr>
              <a:t>Словарная работа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>
                <a:solidFill>
                  <a:srgbClr val="FF0000"/>
                </a:solidFill>
              </a:rPr>
              <a:t>ДЕЛЕГАЦИЯ</a:t>
            </a:r>
            <a:r>
              <a:rPr lang="ru-RU" b="1"/>
              <a:t>,</a:t>
            </a:r>
            <a:r>
              <a:rPr lang="ru-RU"/>
              <a:t> –и, </a:t>
            </a:r>
            <a:r>
              <a:rPr lang="ru-RU" i="1"/>
              <a:t>ж.</a:t>
            </a:r>
            <a:r>
              <a:rPr lang="ru-RU"/>
              <a:t> Группа делегатов, представляющих какое–н. государство, коллектив. </a:t>
            </a:r>
            <a:r>
              <a:rPr lang="ru-RU" i="1"/>
              <a:t>Российская делегация. Иностранная делегация</a:t>
            </a:r>
          </a:p>
          <a:p>
            <a:r>
              <a:rPr lang="ru-RU" b="1">
                <a:solidFill>
                  <a:srgbClr val="FF0000"/>
                </a:solidFill>
              </a:rPr>
              <a:t>ВАКЦИНИРОВАТЬ</a:t>
            </a:r>
            <a:r>
              <a:rPr lang="ru-RU" b="1"/>
              <a:t>,</a:t>
            </a:r>
            <a:r>
              <a:rPr lang="ru-RU"/>
              <a:t> –рую, –руешь; –ованный; </a:t>
            </a:r>
            <a:r>
              <a:rPr lang="ru-RU" i="1"/>
              <a:t>сов.</a:t>
            </a:r>
            <a:r>
              <a:rPr lang="ru-RU"/>
              <a:t> и </a:t>
            </a:r>
            <a:r>
              <a:rPr lang="ru-RU" i="1"/>
              <a:t>несов., кого (что)</a:t>
            </a:r>
            <a:r>
              <a:rPr lang="ru-RU"/>
              <a:t> (спец.). Ввести (вводить) вакцину.</a:t>
            </a:r>
            <a:endParaRPr lang="ru-RU" b="1"/>
          </a:p>
          <a:p>
            <a:r>
              <a:rPr lang="ru-RU"/>
              <a:t> </a:t>
            </a:r>
            <a:r>
              <a:rPr lang="ru-RU" i="1"/>
              <a:t>сущ. </a:t>
            </a:r>
            <a:r>
              <a:rPr lang="ru-RU" b="1">
                <a:solidFill>
                  <a:srgbClr val="FF0000"/>
                </a:solidFill>
              </a:rPr>
              <a:t>вакцинация,</a:t>
            </a:r>
            <a:r>
              <a:rPr lang="ru-RU"/>
              <a:t> –и, </a:t>
            </a:r>
            <a:r>
              <a:rPr lang="ru-RU" i="1"/>
              <a:t>ж.</a:t>
            </a:r>
            <a:endParaRPr lang="ru-RU"/>
          </a:p>
          <a:p>
            <a:pPr>
              <a:spcBef>
                <a:spcPts val="600"/>
              </a:spcBef>
            </a:pPr>
            <a:endParaRPr lang="ru-RU" i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355600"/>
            <a:ext cx="8128000" cy="650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28775"/>
            <a:ext cx="82296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6156" name="Picture 12" descr="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5409"/>
          <a:stretch>
            <a:fillRect/>
          </a:stretch>
        </p:blipFill>
        <p:spPr bwMode="auto">
          <a:xfrm>
            <a:off x="3635375" y="3644900"/>
            <a:ext cx="4968875" cy="3068638"/>
          </a:xfrm>
          <a:prstGeom prst="rect">
            <a:avLst/>
          </a:prstGeom>
          <a:noFill/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900113" y="476250"/>
            <a:ext cx="6767512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000082"/>
                    </a:gs>
                    <a:gs pos="15000">
                      <a:srgbClr val="66008F"/>
                    </a:gs>
                    <a:gs pos="32499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1">
                      <a:srgbClr val="FF0000"/>
                    </a:gs>
                    <a:gs pos="67501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Слова-исключения</a:t>
            </a:r>
          </a:p>
        </p:txBody>
      </p:sp>
      <p:sp>
        <p:nvSpPr>
          <p:cNvPr id="6149" name="WordArt 5"/>
          <p:cNvSpPr>
            <a:spLocks noChangeArrowheads="1" noChangeShapeType="1" noTextEdit="1"/>
          </p:cNvSpPr>
          <p:nvPr/>
        </p:nvSpPr>
        <p:spPr bwMode="auto">
          <a:xfrm>
            <a:off x="971550" y="1773238"/>
            <a:ext cx="1249363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000082"/>
                    </a:gs>
                    <a:gs pos="15000">
                      <a:srgbClr val="66008F"/>
                    </a:gs>
                    <a:gs pos="32499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1">
                      <a:srgbClr val="FF0000"/>
                    </a:gs>
                    <a:gs pos="67501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Цыган</a:t>
            </a:r>
          </a:p>
        </p:txBody>
      </p:sp>
      <p:sp>
        <p:nvSpPr>
          <p:cNvPr id="6151" name="WordArt 7"/>
          <p:cNvSpPr>
            <a:spLocks noChangeArrowheads="1" noChangeShapeType="1" noTextEdit="1"/>
          </p:cNvSpPr>
          <p:nvPr/>
        </p:nvSpPr>
        <p:spPr bwMode="auto">
          <a:xfrm>
            <a:off x="2987675" y="1844675"/>
            <a:ext cx="26289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000082"/>
                    </a:gs>
                    <a:gs pos="15000">
                      <a:srgbClr val="66008F"/>
                    </a:gs>
                    <a:gs pos="32499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1">
                      <a:srgbClr val="FF0000"/>
                    </a:gs>
                    <a:gs pos="67501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на  цыпочках</a:t>
            </a:r>
          </a:p>
        </p:txBody>
      </p:sp>
      <p:sp>
        <p:nvSpPr>
          <p:cNvPr id="6153" name="WordArt 9"/>
          <p:cNvSpPr>
            <a:spLocks noChangeArrowheads="1" noChangeShapeType="1" noTextEdit="1"/>
          </p:cNvSpPr>
          <p:nvPr/>
        </p:nvSpPr>
        <p:spPr bwMode="auto">
          <a:xfrm>
            <a:off x="3995738" y="2708275"/>
            <a:ext cx="30861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000082"/>
                    </a:gs>
                    <a:gs pos="15000">
                      <a:srgbClr val="66008F"/>
                    </a:gs>
                    <a:gs pos="32499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1">
                      <a:srgbClr val="FF0000"/>
                    </a:gs>
                    <a:gs pos="67501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цыкнуть  ,   цыц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1743075" y="4097338"/>
            <a:ext cx="31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ц</a:t>
            </a:r>
          </a:p>
        </p:txBody>
      </p:sp>
      <p:sp>
        <p:nvSpPr>
          <p:cNvPr id="6155" name="WordArt 11"/>
          <p:cNvSpPr>
            <a:spLocks noChangeArrowheads="1" noChangeShapeType="1" noTextEdit="1"/>
          </p:cNvSpPr>
          <p:nvPr/>
        </p:nvSpPr>
        <p:spPr bwMode="auto">
          <a:xfrm>
            <a:off x="1908175" y="4076700"/>
            <a:ext cx="215900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000082"/>
                    </a:gs>
                    <a:gs pos="15000">
                      <a:srgbClr val="66008F"/>
                    </a:gs>
                    <a:gs pos="32499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1">
                      <a:srgbClr val="FF0000"/>
                    </a:gs>
                    <a:gs pos="67501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цыплёнок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/>
      <p:bldP spid="6151" grpId="0" animBg="1"/>
      <p:bldP spid="6153" grpId="0" animBg="1"/>
      <p:bldP spid="61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0000"/>
                </a:solidFill>
              </a:rPr>
              <a:t>Слова-исключения:</a:t>
            </a:r>
            <a:br>
              <a:rPr lang="ru-RU" sz="4000">
                <a:solidFill>
                  <a:srgbClr val="FF0000"/>
                </a:solidFill>
              </a:rPr>
            </a:br>
            <a:r>
              <a:rPr lang="ru-RU" sz="2400">
                <a:solidFill>
                  <a:schemeClr val="tx1"/>
                </a:solidFill>
              </a:rPr>
              <a:t>(</a:t>
            </a:r>
            <a:r>
              <a:rPr lang="ru-RU" sz="1800">
                <a:solidFill>
                  <a:schemeClr val="tx1"/>
                </a:solidFill>
              </a:rPr>
              <a:t>так их легко запомнить)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400">
                <a:solidFill>
                  <a:schemeClr val="accent2"/>
                </a:solidFill>
                <a:latin typeface="Bookman Old Style" pitchFamily="18" charset="0"/>
              </a:rPr>
              <a:t>Ц</a:t>
            </a:r>
            <a:r>
              <a:rPr lang="ru-RU" sz="4400">
                <a:solidFill>
                  <a:srgbClr val="FF0000"/>
                </a:solidFill>
                <a:latin typeface="Bookman Old Style" pitchFamily="18" charset="0"/>
              </a:rPr>
              <a:t>ы</a:t>
            </a:r>
            <a:r>
              <a:rPr lang="ru-RU" sz="4400">
                <a:solidFill>
                  <a:schemeClr val="accent2"/>
                </a:solidFill>
                <a:latin typeface="Bookman Old Style" pitchFamily="18" charset="0"/>
              </a:rPr>
              <a:t>ган на ц</a:t>
            </a:r>
            <a:r>
              <a:rPr lang="ru-RU" sz="4400">
                <a:solidFill>
                  <a:srgbClr val="FF0000"/>
                </a:solidFill>
                <a:latin typeface="Bookman Old Style" pitchFamily="18" charset="0"/>
              </a:rPr>
              <a:t>ы</a:t>
            </a:r>
            <a:r>
              <a:rPr lang="ru-RU" sz="4400">
                <a:solidFill>
                  <a:schemeClr val="accent2"/>
                </a:solidFill>
                <a:latin typeface="Bookman Old Style" pitchFamily="18" charset="0"/>
              </a:rPr>
              <a:t>почках подошел к ц</a:t>
            </a:r>
            <a:r>
              <a:rPr lang="ru-RU" sz="4400">
                <a:solidFill>
                  <a:srgbClr val="FF0000"/>
                </a:solidFill>
                <a:latin typeface="Bookman Old Style" pitchFamily="18" charset="0"/>
              </a:rPr>
              <a:t>ы</a:t>
            </a:r>
            <a:r>
              <a:rPr lang="ru-RU" sz="4400">
                <a:solidFill>
                  <a:schemeClr val="accent2"/>
                </a:solidFill>
                <a:latin typeface="Bookman Old Style" pitchFamily="18" charset="0"/>
              </a:rPr>
              <a:t>пленку и ц</a:t>
            </a:r>
            <a:r>
              <a:rPr lang="ru-RU" sz="4400">
                <a:solidFill>
                  <a:srgbClr val="FF0000"/>
                </a:solidFill>
                <a:latin typeface="Bookman Old Style" pitchFamily="18" charset="0"/>
              </a:rPr>
              <a:t>ы</a:t>
            </a:r>
            <a:r>
              <a:rPr lang="ru-RU" sz="4400">
                <a:solidFill>
                  <a:schemeClr val="accent2"/>
                </a:solidFill>
                <a:latin typeface="Bookman Old Style" pitchFamily="18" charset="0"/>
              </a:rPr>
              <a:t>кнул : «Ц</a:t>
            </a:r>
            <a:r>
              <a:rPr lang="ru-RU" sz="4400">
                <a:solidFill>
                  <a:srgbClr val="FF0000"/>
                </a:solidFill>
                <a:latin typeface="Bookman Old Style" pitchFamily="18" charset="0"/>
              </a:rPr>
              <a:t>ы</a:t>
            </a:r>
            <a:r>
              <a:rPr lang="ru-RU" sz="4400">
                <a:solidFill>
                  <a:schemeClr val="accent2"/>
                </a:solidFill>
                <a:latin typeface="Bookman Old Style" pitchFamily="18" charset="0"/>
              </a:rPr>
              <a:t>ц!»</a:t>
            </a:r>
          </a:p>
        </p:txBody>
      </p:sp>
      <p:pic>
        <p:nvPicPr>
          <p:cNvPr id="10244" name="Picture 4" descr="Копия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39" t="20224" r="22461" b="8333"/>
          <a:stretch>
            <a:fillRect/>
          </a:stretch>
        </p:blipFill>
        <p:spPr bwMode="auto">
          <a:xfrm>
            <a:off x="6443663" y="4241800"/>
            <a:ext cx="2700337" cy="2616200"/>
          </a:xfrm>
          <a:prstGeom prst="rect">
            <a:avLst/>
          </a:prstGeom>
          <a:noFill/>
        </p:spPr>
      </p:pic>
      <p:pic>
        <p:nvPicPr>
          <p:cNvPr id="10245" name="Picture 5" descr="Копия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345" t="32076" r="6436"/>
          <a:stretch>
            <a:fillRect/>
          </a:stretch>
        </p:blipFill>
        <p:spPr bwMode="auto">
          <a:xfrm>
            <a:off x="0" y="0"/>
            <a:ext cx="1736725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468313" y="1557338"/>
            <a:ext cx="8351837" cy="5040312"/>
          </a:xfrm>
          <a:prstGeom prst="rect">
            <a:avLst/>
          </a:prstGeom>
          <a:solidFill>
            <a:srgbClr val="D3FFA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solidFill>
                  <a:srgbClr val="FF0000"/>
                </a:solidFill>
              </a:rPr>
              <a:t>Так как часто И после Ц –безударная гласная , не перепутай буквы .Проверяй!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Наблюдаем . Упражнение 448. Работаем с левым столбиком.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chemeClr val="hlink"/>
                </a:solidFill>
              </a:rPr>
              <a:t>Цент</a:t>
            </a:r>
            <a:r>
              <a:rPr lang="ru-RU"/>
              <a:t>ральный – </a:t>
            </a:r>
            <a:r>
              <a:rPr lang="ru-RU">
                <a:solidFill>
                  <a:schemeClr val="hlink"/>
                </a:solidFill>
              </a:rPr>
              <a:t>центр</a:t>
            </a:r>
            <a:r>
              <a:rPr lang="ru-RU"/>
              <a:t>;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chemeClr val="hlink"/>
                </a:solidFill>
              </a:rPr>
              <a:t>цел</a:t>
            </a:r>
            <a:r>
              <a:rPr lang="ru-RU"/>
              <a:t>евой – </a:t>
            </a:r>
            <a:r>
              <a:rPr lang="ru-RU">
                <a:solidFill>
                  <a:schemeClr val="hlink"/>
                </a:solidFill>
              </a:rPr>
              <a:t>цель</a:t>
            </a:r>
            <a:r>
              <a:rPr lang="ru-RU"/>
              <a:t>;</a:t>
            </a:r>
          </a:p>
          <a:p>
            <a:pPr>
              <a:lnSpc>
                <a:spcPct val="90000"/>
              </a:lnSpc>
            </a:pPr>
            <a:r>
              <a:rPr lang="ru-RU"/>
              <a:t>о</a:t>
            </a:r>
            <a:r>
              <a:rPr lang="ru-RU">
                <a:solidFill>
                  <a:schemeClr val="hlink"/>
                </a:solidFill>
              </a:rPr>
              <a:t>цен</a:t>
            </a:r>
            <a:r>
              <a:rPr lang="ru-RU"/>
              <a:t>ить – </a:t>
            </a:r>
            <a:r>
              <a:rPr lang="ru-RU">
                <a:solidFill>
                  <a:schemeClr val="hlink"/>
                </a:solidFill>
              </a:rPr>
              <a:t>цен</a:t>
            </a:r>
            <a:r>
              <a:rPr lang="ru-RU"/>
              <a:t>ный;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chemeClr val="hlink"/>
                </a:solidFill>
              </a:rPr>
              <a:t>цепл</a:t>
            </a:r>
            <a:r>
              <a:rPr lang="ru-RU"/>
              <a:t>яться –</a:t>
            </a:r>
            <a:r>
              <a:rPr lang="ru-RU">
                <a:solidFill>
                  <a:schemeClr val="hlink"/>
                </a:solidFill>
              </a:rPr>
              <a:t>цеп</a:t>
            </a:r>
            <a:r>
              <a:rPr lang="ru-RU"/>
              <a:t>кий,</a:t>
            </a:r>
          </a:p>
          <a:p>
            <a:pPr>
              <a:lnSpc>
                <a:spcPct val="90000"/>
              </a:lnSpc>
            </a:pPr>
            <a:r>
              <a:rPr lang="ru-RU" u="sng">
                <a:solidFill>
                  <a:schemeClr val="hlink"/>
                </a:solidFill>
              </a:rPr>
              <a:t>цел</a:t>
            </a:r>
            <a:r>
              <a:rPr lang="ru-RU" u="sng">
                <a:solidFill>
                  <a:schemeClr val="tx2"/>
                </a:solidFill>
              </a:rPr>
              <a:t>инный</a:t>
            </a:r>
            <a:r>
              <a:rPr lang="ru-RU">
                <a:solidFill>
                  <a:schemeClr val="tx2"/>
                </a:solidFill>
              </a:rPr>
              <a:t> </a:t>
            </a:r>
            <a:r>
              <a:rPr lang="ru-RU"/>
              <a:t>– </a:t>
            </a:r>
            <a:r>
              <a:rPr lang="ru-RU">
                <a:solidFill>
                  <a:schemeClr val="hlink"/>
                </a:solidFill>
              </a:rPr>
              <a:t>цел</a:t>
            </a:r>
            <a:r>
              <a:rPr lang="ru-RU"/>
              <a:t>ый</a:t>
            </a:r>
            <a:r>
              <a:rPr lang="ru-RU" sz="1600"/>
              <a:t>.(целина -</a:t>
            </a:r>
            <a:r>
              <a:rPr lang="ru-RU" sz="1600" b="1"/>
              <a:t>1.</a:t>
            </a:r>
            <a:r>
              <a:rPr lang="ru-RU" sz="1600"/>
              <a:t> Никогда не паханная, а также много лет не подвергавшаяся обработке земля. Такие земли были в Казахстане, на Урале, в Сибири, Поволжье, в 1954—1960 гг. освоенные для земледелия. </a:t>
            </a:r>
            <a:r>
              <a:rPr lang="ru-RU" sz="1600" i="1"/>
              <a:t>Пахать, поднимать целину. Целинные земли. Освоение целины. Поехать на целину</a:t>
            </a:r>
            <a:r>
              <a:rPr lang="ru-RU" sz="1600"/>
              <a:t> . </a:t>
            </a:r>
            <a:r>
              <a:rPr lang="ru-RU" sz="1600" i="1"/>
              <a:t>Герои целины</a:t>
            </a:r>
            <a:r>
              <a:rPr lang="ru-RU" sz="1600"/>
              <a:t> (первоцелинники).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/>
            <a:r>
              <a:rPr lang="ru-RU" sz="3200" b="1">
                <a:solidFill>
                  <a:srgbClr val="FF0000"/>
                </a:solidFill>
              </a:rPr>
              <a:t>Замена развернутого определения словом - синонимом.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>
                <a:solidFill>
                  <a:schemeClr val="accent2"/>
                </a:solidFill>
              </a:rPr>
              <a:t>Основной Закон государства                  точная выдержка из какого-либо текста прикрикнуть на кого-нибудь с угрозой инструмент для вычерчивания окружности и измерения длины на чертежах                   ; систематическое собрание каких-нибудь предметов</a:t>
            </a:r>
          </a:p>
          <a:p>
            <a:pPr>
              <a:lnSpc>
                <a:spcPct val="80000"/>
              </a:lnSpc>
            </a:pPr>
            <a:r>
              <a:rPr lang="ru-RU" sz="2800">
                <a:solidFill>
                  <a:schemeClr val="accent2"/>
                </a:solidFill>
              </a:rPr>
              <a:t>плодовые растения, к которым принадлежат лимоны, апельсины, мандарины </a:t>
            </a:r>
          </a:p>
          <a:p>
            <a:pPr>
              <a:lnSpc>
                <a:spcPct val="80000"/>
              </a:lnSpc>
            </a:pPr>
            <a:r>
              <a:rPr lang="ru-RU" sz="2800">
                <a:solidFill>
                  <a:schemeClr val="accent2"/>
                </a:solidFill>
              </a:rPr>
              <a:t>бурное движение атмосферы, сопровождающееся обильными осадками, сильной облачностью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724525" y="1628775"/>
            <a:ext cx="1612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конституция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7359650" y="1936750"/>
            <a:ext cx="94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цитата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7164388" y="2349500"/>
            <a:ext cx="11541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цыкнуть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227763" y="2924175"/>
            <a:ext cx="1133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циркуль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2679700" y="3665538"/>
            <a:ext cx="1384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коллекция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6351588" y="4456113"/>
            <a:ext cx="1576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цитрусовые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4624388" y="5608638"/>
            <a:ext cx="1003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циклон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0000"/>
                </a:solidFill>
              </a:rPr>
              <a:t>Допиши пропущенное слово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>
                <a:solidFill>
                  <a:schemeClr val="accent2"/>
                </a:solidFill>
              </a:rPr>
              <a:t>Черепаху защищает крепкий</a:t>
            </a:r>
          </a:p>
          <a:p>
            <a:endParaRPr lang="en-US">
              <a:solidFill>
                <a:schemeClr val="accent2"/>
              </a:solidFill>
            </a:endParaRPr>
          </a:p>
          <a:p>
            <a:r>
              <a:rPr lang="ru-RU">
                <a:solidFill>
                  <a:schemeClr val="accent2"/>
                </a:solidFill>
              </a:rPr>
              <a:t>Наука о лечении людей - </a:t>
            </a:r>
          </a:p>
          <a:p>
            <a:endParaRPr lang="ru-RU">
              <a:solidFill>
                <a:schemeClr val="accent2"/>
              </a:solidFill>
            </a:endParaRPr>
          </a:p>
          <a:p>
            <a:r>
              <a:rPr lang="ru-RU">
                <a:solidFill>
                  <a:schemeClr val="accent2"/>
                </a:solidFill>
              </a:rPr>
              <a:t>Значок для обозначения числа-</a:t>
            </a:r>
          </a:p>
          <a:p>
            <a:endParaRPr lang="ru-RU">
              <a:solidFill>
                <a:schemeClr val="accent2"/>
              </a:solidFill>
            </a:endParaRPr>
          </a:p>
          <a:p>
            <a:r>
              <a:rPr lang="ru-RU">
                <a:solidFill>
                  <a:schemeClr val="accent2"/>
                </a:solidFill>
              </a:rPr>
              <a:t>Место на часах,где расположены цифры ,-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679700" y="2151063"/>
            <a:ext cx="1470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панцирь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2608263" y="3303588"/>
            <a:ext cx="168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медицина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463800" y="4527550"/>
            <a:ext cx="1181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цифра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392363" y="5967413"/>
            <a:ext cx="1882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циферблат</a:t>
            </a:r>
          </a:p>
        </p:txBody>
      </p:sp>
      <p:pic>
        <p:nvPicPr>
          <p:cNvPr id="12297" name="Picture 9" descr="c0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5805488"/>
            <a:ext cx="674688" cy="809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009900"/>
                </a:solidFill>
              </a:rPr>
              <a:t>Домашняя работа</a:t>
            </a:r>
            <a:r>
              <a:rPr lang="ru-RU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Arial" pitchFamily="34" charset="0"/>
              </a:rPr>
              <a:t>§</a:t>
            </a:r>
            <a:r>
              <a:rPr lang="ru-RU">
                <a:cs typeface="Arial" pitchFamily="34" charset="0"/>
              </a:rPr>
              <a:t>87 ,упражнение 447</a:t>
            </a:r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532</Words>
  <Application>Microsoft Office PowerPoint</Application>
  <PresentationFormat>Экран (4:3)</PresentationFormat>
  <Paragraphs>74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Bookman Old Style</vt:lpstr>
      <vt:lpstr>Оформление по умолчанию</vt:lpstr>
      <vt:lpstr>Слайд 1</vt:lpstr>
      <vt:lpstr>Словарно-орфографическая работа</vt:lpstr>
      <vt:lpstr>Списать ,вставить пропущенные буквы ,выделить корни </vt:lpstr>
      <vt:lpstr> Проверка</vt:lpstr>
      <vt:lpstr>Слайд 5</vt:lpstr>
      <vt:lpstr>Что нужно уметь для работы с  данной орфограммой?</vt:lpstr>
      <vt:lpstr>Определяем написание быстро</vt:lpstr>
      <vt:lpstr>Словарная работа</vt:lpstr>
      <vt:lpstr>Слайд 9</vt:lpstr>
      <vt:lpstr>Слайд 10</vt:lpstr>
      <vt:lpstr>Слова-исключения: (так их легко запомнить)</vt:lpstr>
      <vt:lpstr>Так как часто И после Ц –безударная гласная , не перепутай буквы .Проверяй!</vt:lpstr>
      <vt:lpstr>Замена развернутого определения словом - синонимом.</vt:lpstr>
      <vt:lpstr>Допиши пропущенное слово</vt:lpstr>
      <vt:lpstr>Домашняя работа </vt:lpstr>
      <vt:lpstr>Слайд 16</vt:lpstr>
    </vt:vector>
  </TitlesOfParts>
  <Company>СШ21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Учитель</dc:creator>
  <cp:lastModifiedBy>Антон</cp:lastModifiedBy>
  <cp:revision>6</cp:revision>
  <dcterms:created xsi:type="dcterms:W3CDTF">2009-02-03T04:46:08Z</dcterms:created>
  <dcterms:modified xsi:type="dcterms:W3CDTF">2015-04-09T10:54:42Z</dcterms:modified>
</cp:coreProperties>
</file>