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6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0052B-52CF-4E51-9E8A-C26147CE61BB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13839-2925-4456-918D-62DC98C39D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yuri_pomaskin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Кодирование </a:t>
            </a:r>
            <a:b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основных алгоритмических структур на языках </a:t>
            </a:r>
            <a:b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объектно-ориентированного </a:t>
            </a:r>
            <a:b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процедурного</a:t>
            </a:r>
            <a:b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программирования</a:t>
            </a:r>
            <a:endParaRPr lang="ru-RU" sz="36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228600" y="5791200"/>
            <a:ext cx="8715436" cy="428604"/>
            <a:chOff x="228600" y="6005514"/>
            <a:chExt cx="8715436" cy="428604"/>
          </a:xfrm>
        </p:grpSpPr>
        <p:sp>
          <p:nvSpPr>
            <p:cNvPr id="6" name="TextBox 4"/>
            <p:cNvSpPr txBox="1"/>
            <p:nvPr/>
          </p:nvSpPr>
          <p:spPr>
            <a:xfrm>
              <a:off x="228600" y="6081714"/>
              <a:ext cx="8715436" cy="26161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 smtClean="0"/>
                <a:t>Помаскин Юрий Иванович МБОУ СОШ №5 г. </a:t>
              </a:r>
              <a:r>
                <a:rPr lang="ru-RU" sz="1100" dirty="0" err="1" smtClean="0"/>
                <a:t>Кимовск</a:t>
              </a:r>
              <a:r>
                <a:rPr lang="ru-RU" sz="1100" dirty="0" smtClean="0"/>
                <a:t>  </a:t>
              </a:r>
              <a:r>
                <a:rPr lang="en-US" sz="1100" dirty="0" smtClean="0"/>
                <a:t>   </a:t>
              </a:r>
              <a:r>
                <a:rPr lang="en-US" sz="1100" dirty="0" smtClean="0">
                  <a:solidFill>
                    <a:schemeClr val="bg1"/>
                  </a:solidFill>
                </a:rPr>
                <a:t>                                                                                           </a:t>
              </a:r>
              <a:r>
                <a:rPr lang="en-US" sz="1100" dirty="0" smtClean="0">
                  <a:solidFill>
                    <a:schemeClr val="bg1"/>
                  </a:solidFill>
                  <a:hlinkClick r:id="rId2"/>
                </a:rPr>
                <a:t>yuri_pomaskin@mail.ru</a:t>
              </a:r>
              <a:r>
                <a:rPr lang="en-US" sz="1100" dirty="0" smtClean="0">
                  <a:solidFill>
                    <a:schemeClr val="bg1"/>
                  </a:solidFill>
                </a:rPr>
                <a:t> 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343400" y="6005514"/>
              <a:ext cx="500066" cy="428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8" name="Рисунок 7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4538127" y="6039387"/>
              <a:ext cx="148193" cy="385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35088" y="692696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Автор презентации</a:t>
            </a:r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Помаскин</a:t>
            </a:r>
            <a:r>
              <a:rPr lang="ru-RU" sz="2400" dirty="0" smtClean="0">
                <a:solidFill>
                  <a:srgbClr val="FF0000"/>
                </a:solidFill>
              </a:rPr>
              <a:t> Юрий Иванович  </a:t>
            </a:r>
            <a:r>
              <a:rPr lang="ru-RU" sz="2000" dirty="0" smtClean="0"/>
              <a:t>-</a:t>
            </a:r>
          </a:p>
          <a:p>
            <a:pPr algn="ctr"/>
            <a:r>
              <a:rPr lang="ru-RU" sz="2000" dirty="0" smtClean="0"/>
              <a:t> учитель  информатики МБОУ СОШ№5</a:t>
            </a:r>
          </a:p>
          <a:p>
            <a:pPr algn="ctr"/>
            <a:r>
              <a:rPr lang="ru-RU" sz="2000" dirty="0" smtClean="0"/>
              <a:t> г. </a:t>
            </a:r>
            <a:r>
              <a:rPr lang="ru-RU" sz="2000" dirty="0" err="1" smtClean="0"/>
              <a:t>Кимовска</a:t>
            </a:r>
            <a:r>
              <a:rPr lang="ru-RU" sz="2000" dirty="0" smtClean="0"/>
              <a:t> Тульской области.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сделана как учебно-наглядное пособие к учебнику   «Информатика и ИКТ 9» автор Н.Д. </a:t>
            </a:r>
            <a:r>
              <a:rPr lang="ru-RU" dirty="0" err="1" smtClean="0"/>
              <a:t>Угринович</a:t>
            </a:r>
            <a:r>
              <a:rPr lang="ru-RU" dirty="0" smtClean="0"/>
              <a:t>. Предназначена для демонстрации на  уроках изучения нового материала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886200"/>
            <a:ext cx="7372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>
                <a:solidFill>
                  <a:srgbClr val="0070C0"/>
                </a:solidFill>
              </a:rPr>
              <a:t>Используемые  источники: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Н.Д.Угринович</a:t>
            </a:r>
            <a:r>
              <a:rPr lang="ru-RU" dirty="0" smtClean="0"/>
              <a:t> «Информатика и ИКТ 9», Москва, БИНОМ  Лаборатория знаний, </a:t>
            </a:r>
            <a:r>
              <a:rPr lang="ru-RU" dirty="0" smtClean="0"/>
              <a:t>2012 </a:t>
            </a:r>
            <a:r>
              <a:rPr lang="ru-RU" dirty="0" smtClean="0"/>
              <a:t>стр.19-25.</a:t>
            </a:r>
          </a:p>
          <a:p>
            <a:pPr marL="342900" indent="-342900"/>
            <a:endParaRPr lang="ru-RU" dirty="0"/>
          </a:p>
        </p:txBody>
      </p:sp>
      <p:pic>
        <p:nvPicPr>
          <p:cNvPr id="6146" name="Picture 2" descr="C:\Users\Юрий\Pictures\2013-07-19 14-26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1545847" cy="151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Линейный алгоритм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Алгоритм , в котором команды выполняются последовательно одна за другой, называется </a:t>
            </a:r>
            <a:r>
              <a:rPr lang="ru-RU" dirty="0" smtClean="0">
                <a:solidFill>
                  <a:srgbClr val="FF0000"/>
                </a:solidFill>
              </a:rPr>
              <a:t>линейным алгоритмом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Блок-схема линейного алгоритма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5867400" y="3505200"/>
            <a:ext cx="1600200" cy="1600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Команда 1</a:t>
            </a:r>
          </a:p>
          <a:p>
            <a:r>
              <a:rPr lang="ru-RU" dirty="0" smtClean="0"/>
              <a:t>Команда 2</a:t>
            </a:r>
          </a:p>
          <a:p>
            <a:r>
              <a:rPr lang="ru-RU" dirty="0" smtClean="0"/>
              <a:t>Команда 3</a:t>
            </a:r>
          </a:p>
          <a:p>
            <a:r>
              <a:rPr lang="ru-RU" dirty="0" smtClean="0"/>
              <a:t>………………….</a:t>
            </a:r>
          </a:p>
          <a:p>
            <a:r>
              <a:rPr lang="ru-RU" dirty="0" smtClean="0"/>
              <a:t>Команда </a:t>
            </a:r>
            <a:r>
              <a:rPr lang="en-US" dirty="0" smtClean="0"/>
              <a:t>N</a:t>
            </a:r>
          </a:p>
          <a:p>
            <a:endParaRPr lang="ru-RU" dirty="0"/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5943600" y="2514600"/>
            <a:ext cx="1371600" cy="457200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6019800" y="5638800"/>
            <a:ext cx="1295400" cy="457200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конец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13" idx="2"/>
            <a:endCxn id="6" idx="0"/>
          </p:cNvCxnSpPr>
          <p:nvPr/>
        </p:nvCxnSpPr>
        <p:spPr>
          <a:xfrm rot="16200000" flipH="1">
            <a:off x="6381750" y="3219450"/>
            <a:ext cx="5334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2"/>
            <a:endCxn id="14" idx="0"/>
          </p:cNvCxnSpPr>
          <p:nvPr/>
        </p:nvCxnSpPr>
        <p:spPr>
          <a:xfrm rot="5400000">
            <a:off x="6400800" y="53721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28600" y="152400"/>
            <a:ext cx="8686800" cy="6553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800600" y="3657600"/>
            <a:ext cx="2743200" cy="220980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Алгоритмическая структура </a:t>
            </a:r>
            <a:r>
              <a:rPr lang="ru-RU" dirty="0" smtClean="0">
                <a:solidFill>
                  <a:srgbClr val="FF0000"/>
                </a:solidFill>
              </a:rPr>
              <a:t>«ветвление»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 алгоритмической структуре </a:t>
            </a:r>
            <a:r>
              <a:rPr lang="ru-RU" sz="2400" dirty="0" smtClean="0">
                <a:solidFill>
                  <a:srgbClr val="FF0000"/>
                </a:solidFill>
              </a:rPr>
              <a:t>«ветвление» </a:t>
            </a:r>
            <a:r>
              <a:rPr lang="ru-RU" sz="2400" dirty="0" smtClean="0"/>
              <a:t>в зависимости  от истинности или ложности условия выполняется одна или другая серия команд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38200" y="2743200"/>
          <a:ext cx="7696200" cy="624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2964"/>
                <a:gridCol w="3573236"/>
              </a:tblGrid>
              <a:tr h="6942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Блок-схема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Язык программирования 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Visual Basic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5541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If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Условие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Then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Серия 1</a:t>
                      </a:r>
                      <a:endParaRPr lang="en-US" sz="2400" dirty="0" smtClean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[ 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Else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Серия 2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]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End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If</a:t>
                      </a:r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 </a:t>
                      </a:r>
                      <a:r>
                        <a:rPr lang="en-US" sz="1800" dirty="0" smtClean="0"/>
                        <a:t>If</a:t>
                      </a:r>
                      <a:r>
                        <a:rPr lang="ru-RU" sz="1800" dirty="0" smtClean="0"/>
                        <a:t> - если</a:t>
                      </a:r>
                      <a:r>
                        <a:rPr lang="en-US" sz="1800" dirty="0" smtClean="0"/>
                        <a:t> </a:t>
                      </a:r>
                      <a:r>
                        <a:rPr lang="ru-RU" sz="1800" dirty="0" smtClean="0"/>
                        <a:t>           </a:t>
                      </a:r>
                      <a:r>
                        <a:rPr lang="en-US" sz="1800" dirty="0" smtClean="0"/>
                        <a:t>Then</a:t>
                      </a:r>
                      <a:r>
                        <a:rPr lang="ru-RU" sz="1800" dirty="0" smtClean="0"/>
                        <a:t> – тогда </a:t>
                      </a:r>
                    </a:p>
                    <a:p>
                      <a:r>
                        <a:rPr lang="en-US" sz="1800" dirty="0" smtClean="0"/>
                        <a:t>Else</a:t>
                      </a:r>
                      <a:r>
                        <a:rPr lang="ru-RU" sz="1800" dirty="0" smtClean="0"/>
                        <a:t> – иначе     </a:t>
                      </a:r>
                      <a:r>
                        <a:rPr lang="en-US" sz="1800" dirty="0" smtClean="0"/>
                        <a:t>End</a:t>
                      </a:r>
                      <a:r>
                        <a:rPr lang="ru-RU" sz="1800" dirty="0" smtClean="0"/>
                        <a:t> - конец</a:t>
                      </a:r>
                      <a:endParaRPr lang="ru-RU" sz="1800" b="0" i="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Ромб 5"/>
          <p:cNvSpPr/>
          <p:nvPr/>
        </p:nvSpPr>
        <p:spPr>
          <a:xfrm>
            <a:off x="1600200" y="3810000"/>
            <a:ext cx="2133600" cy="990600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Условие</a:t>
            </a:r>
          </a:p>
          <a:p>
            <a:pPr algn="ctr"/>
            <a:endParaRPr lang="ru-RU" dirty="0"/>
          </a:p>
        </p:txBody>
      </p:sp>
      <p:cxnSp>
        <p:nvCxnSpPr>
          <p:cNvPr id="8" name="Прямая со стрелкой 7"/>
          <p:cNvCxnSpPr>
            <a:endCxn id="6" idx="0"/>
          </p:cNvCxnSpPr>
          <p:nvPr/>
        </p:nvCxnSpPr>
        <p:spPr>
          <a:xfrm rot="5400000">
            <a:off x="2477294" y="3619500"/>
            <a:ext cx="3802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505994" y="45712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13" idx="0"/>
          </p:cNvCxnSpPr>
          <p:nvPr/>
        </p:nvCxnSpPr>
        <p:spPr>
          <a:xfrm rot="16200000" flipH="1">
            <a:off x="1390650" y="4552950"/>
            <a:ext cx="4572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Блок-схема: процесс 11"/>
          <p:cNvSpPr/>
          <p:nvPr/>
        </p:nvSpPr>
        <p:spPr>
          <a:xfrm>
            <a:off x="3200400" y="4800600"/>
            <a:ext cx="1295400" cy="609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Серия 2</a:t>
            </a:r>
            <a:endParaRPr lang="ru-RU" dirty="0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990600" y="4800600"/>
            <a:ext cx="1295400" cy="609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1410494" y="5599906"/>
            <a:ext cx="381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2" idx="2"/>
          </p:cNvCxnSpPr>
          <p:nvPr/>
        </p:nvCxnSpPr>
        <p:spPr>
          <a:xfrm rot="16200000" flipH="1">
            <a:off x="3676650" y="5581650"/>
            <a:ext cx="3810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600200" y="5791200"/>
            <a:ext cx="2286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2362200" y="6019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668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Серия 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процесс 32"/>
          <p:cNvSpPr/>
          <p:nvPr/>
        </p:nvSpPr>
        <p:spPr>
          <a:xfrm>
            <a:off x="5029200" y="2895600"/>
            <a:ext cx="3505200" cy="2971800"/>
          </a:xfrm>
          <a:prstGeom prst="flowChartProces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Алгоритмическая структура </a:t>
            </a:r>
            <a:r>
              <a:rPr lang="ru-RU" dirty="0" smtClean="0">
                <a:solidFill>
                  <a:srgbClr val="FF0000"/>
                </a:solidFill>
              </a:rPr>
              <a:t>«выбор»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 алгоритмической структуре </a:t>
            </a:r>
            <a:r>
              <a:rPr lang="ru-RU" sz="2400" dirty="0" smtClean="0">
                <a:solidFill>
                  <a:srgbClr val="FF0000"/>
                </a:solidFill>
              </a:rPr>
              <a:t>«выбор» </a:t>
            </a:r>
            <a:r>
              <a:rPr lang="ru-RU" sz="2400" dirty="0" smtClean="0"/>
              <a:t>выполняется одна из нескольких последовательностей команд при истинности соответствующего условия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3400" y="2209800"/>
          <a:ext cx="81534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7345"/>
                <a:gridCol w="3576055"/>
              </a:tblGrid>
              <a:tr h="638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Блок - схема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Язык программирования </a:t>
                      </a:r>
                      <a:endParaRPr lang="en-US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Visual Basic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8667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Select Case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Выражение</a:t>
                      </a:r>
                    </a:p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Case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Условие 1</a:t>
                      </a:r>
                      <a:endParaRPr lang="en-US" sz="2400" dirty="0" smtClean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Серия 1</a:t>
                      </a:r>
                      <a:endParaRPr lang="en-US" sz="2400" dirty="0" smtClean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Case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Условие 2</a:t>
                      </a:r>
                      <a:endParaRPr lang="en-US" sz="2400" dirty="0" smtClean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Серия 2</a:t>
                      </a:r>
                      <a:endParaRPr lang="en-US" sz="2400" dirty="0" smtClean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[ Case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Else</a:t>
                      </a:r>
                    </a:p>
                    <a:p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ru-RU" sz="24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Серия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</a:p>
                    <a:p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End Select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Ромб 4"/>
          <p:cNvSpPr/>
          <p:nvPr/>
        </p:nvSpPr>
        <p:spPr>
          <a:xfrm>
            <a:off x="838200" y="2819400"/>
            <a:ext cx="1600200" cy="838200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</p:txBody>
      </p:sp>
      <p:sp>
        <p:nvSpPr>
          <p:cNvPr id="6" name="Ромб 5"/>
          <p:cNvSpPr/>
          <p:nvPr/>
        </p:nvSpPr>
        <p:spPr>
          <a:xfrm>
            <a:off x="2438400" y="3429000"/>
            <a:ext cx="1676400" cy="838200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04800" y="4495800"/>
            <a:ext cx="10668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роцесс 7"/>
          <p:cNvSpPr/>
          <p:nvPr/>
        </p:nvSpPr>
        <p:spPr>
          <a:xfrm>
            <a:off x="1981200" y="4572000"/>
            <a:ext cx="9906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581400" y="4572000"/>
            <a:ext cx="11430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66800" y="3048000"/>
            <a:ext cx="115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Условие 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3657600"/>
            <a:ext cx="115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Условие 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57200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Серия 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981200" y="464820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Серия 2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0" y="464820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Серия 3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6" idx="3"/>
          </p:cNvCxnSpPr>
          <p:nvPr/>
        </p:nvCxnSpPr>
        <p:spPr>
          <a:xfrm>
            <a:off x="4114800" y="3848100"/>
            <a:ext cx="1588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438400" y="3886200"/>
            <a:ext cx="1588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6" idx="0"/>
          </p:cNvCxnSpPr>
          <p:nvPr/>
        </p:nvCxnSpPr>
        <p:spPr>
          <a:xfrm rot="5400000">
            <a:off x="3162300" y="33147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5" idx="3"/>
          </p:cNvCxnSpPr>
          <p:nvPr/>
        </p:nvCxnSpPr>
        <p:spPr>
          <a:xfrm flipV="1">
            <a:off x="2438400" y="3200400"/>
            <a:ext cx="8382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7" idx="0"/>
          </p:cNvCxnSpPr>
          <p:nvPr/>
        </p:nvCxnSpPr>
        <p:spPr>
          <a:xfrm rot="5400000">
            <a:off x="190500" y="38481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7" idx="2"/>
          </p:cNvCxnSpPr>
          <p:nvPr/>
        </p:nvCxnSpPr>
        <p:spPr>
          <a:xfrm rot="5400000">
            <a:off x="723900" y="51435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2172494" y="53713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4001294" y="52189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2324894" y="52189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14400" y="5257800"/>
            <a:ext cx="32004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1486694" y="27043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200" y="6019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Case – </a:t>
            </a:r>
            <a:r>
              <a:rPr lang="ru-RU" dirty="0" smtClean="0"/>
              <a:t>выбор условия</a:t>
            </a:r>
            <a:r>
              <a:rPr lang="en-US" dirty="0" smtClean="0"/>
              <a:t>      </a:t>
            </a:r>
            <a:r>
              <a:rPr lang="ru-RU" dirty="0" smtClean="0"/>
              <a:t>   </a:t>
            </a:r>
            <a:r>
              <a:rPr lang="en-US" dirty="0" smtClean="0"/>
              <a:t>Case </a:t>
            </a:r>
            <a:r>
              <a:rPr lang="ru-RU" dirty="0" smtClean="0"/>
              <a:t>- выбор</a:t>
            </a:r>
            <a:r>
              <a:rPr lang="en-US" dirty="0" smtClean="0"/>
              <a:t>            </a:t>
            </a:r>
            <a:r>
              <a:rPr lang="ru-RU" dirty="0" smtClean="0"/>
              <a:t>                                                                 </a:t>
            </a:r>
            <a:r>
              <a:rPr lang="en-US" dirty="0" smtClean="0"/>
              <a:t>Case Else</a:t>
            </a:r>
            <a:r>
              <a:rPr lang="ru-RU" dirty="0" smtClean="0"/>
              <a:t>  - ни одно условие не выполняется    </a:t>
            </a:r>
            <a:r>
              <a:rPr lang="en-US" dirty="0" smtClean="0"/>
              <a:t>End Select – </a:t>
            </a:r>
            <a:r>
              <a:rPr lang="ru-RU" dirty="0" smtClean="0"/>
              <a:t>конец выбора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71800" y="3200400"/>
            <a:ext cx="5867400" cy="137160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Алгоритмическая структура </a:t>
            </a:r>
            <a:r>
              <a:rPr lang="ru-RU" dirty="0" smtClean="0">
                <a:solidFill>
                  <a:srgbClr val="FF0000"/>
                </a:solidFill>
              </a:rPr>
              <a:t>«цикл»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 алгоритмической структуре «цикл» серия команд (тело цикла) выполняется многократно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4800" y="2209800"/>
          <a:ext cx="8610600" cy="8264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58674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Блок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 схема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Язык программирования 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Visual Basic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606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Блок-схема: подготовка 4"/>
          <p:cNvSpPr/>
          <p:nvPr/>
        </p:nvSpPr>
        <p:spPr>
          <a:xfrm>
            <a:off x="1219200" y="3429000"/>
            <a:ext cx="1371600" cy="533400"/>
          </a:xfrm>
          <a:prstGeom prst="flowChartPreparat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143000" y="4343400"/>
            <a:ext cx="13716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>
            <a:endCxn id="5" idx="0"/>
          </p:cNvCxnSpPr>
          <p:nvPr/>
        </p:nvCxnSpPr>
        <p:spPr>
          <a:xfrm rot="5400000">
            <a:off x="1676400" y="3200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 rot="5400000">
            <a:off x="1658144" y="4133850"/>
            <a:ext cx="380206" cy="388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2"/>
          </p:cNvCxnSpPr>
          <p:nvPr/>
        </p:nvCxnSpPr>
        <p:spPr>
          <a:xfrm rot="5400000">
            <a:off x="1676400" y="5029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5" idx="3"/>
          </p:cNvCxnSpPr>
          <p:nvPr/>
        </p:nvCxnSpPr>
        <p:spPr>
          <a:xfrm>
            <a:off x="2590800" y="3695700"/>
            <a:ext cx="228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981200" y="4648200"/>
            <a:ext cx="1676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905000" y="5486400"/>
            <a:ext cx="914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1715294" y="5676106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0" y="4419600"/>
            <a:ext cx="1524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838200" y="36576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62000" y="5181600"/>
            <a:ext cx="1066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5" idx="1"/>
          </p:cNvCxnSpPr>
          <p:nvPr/>
        </p:nvCxnSpPr>
        <p:spPr>
          <a:xfrm>
            <a:off x="762000" y="3657600"/>
            <a:ext cx="4572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47800" y="3505200"/>
            <a:ext cx="962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Счетчик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219200" y="4343400"/>
            <a:ext cx="12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Тело цикла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3048000" y="335280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Счетчик =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Нач.Знач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Кон.Знач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[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Step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шаг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Next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76600" y="5029200"/>
            <a:ext cx="19465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</a:t>
            </a:r>
            <a:r>
              <a:rPr lang="ru-RU" dirty="0" smtClean="0"/>
              <a:t> - для</a:t>
            </a:r>
            <a:endParaRPr lang="en-US" dirty="0" smtClean="0"/>
          </a:p>
          <a:p>
            <a:r>
              <a:rPr lang="en-US" dirty="0" smtClean="0"/>
              <a:t>To</a:t>
            </a:r>
            <a:r>
              <a:rPr lang="ru-RU" dirty="0" smtClean="0"/>
              <a:t> - до</a:t>
            </a:r>
            <a:endParaRPr lang="en-US" dirty="0" smtClean="0"/>
          </a:p>
          <a:p>
            <a:r>
              <a:rPr lang="en-US" dirty="0" smtClean="0"/>
              <a:t>Step</a:t>
            </a:r>
            <a:r>
              <a:rPr lang="ru-RU" dirty="0" smtClean="0"/>
              <a:t> - шаг</a:t>
            </a:r>
            <a:endParaRPr lang="en-US" dirty="0" smtClean="0"/>
          </a:p>
          <a:p>
            <a:r>
              <a:rPr lang="en-US" dirty="0" smtClean="0"/>
              <a:t>Next</a:t>
            </a:r>
            <a:r>
              <a:rPr lang="ru-RU" dirty="0" smtClean="0"/>
              <a:t> - следующий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28600" y="152400"/>
            <a:ext cx="8686800" cy="647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процесс 24"/>
          <p:cNvSpPr/>
          <p:nvPr/>
        </p:nvSpPr>
        <p:spPr>
          <a:xfrm>
            <a:off x="3962400" y="3429000"/>
            <a:ext cx="3048000" cy="1371600"/>
          </a:xfrm>
          <a:prstGeom prst="flowChartProces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Цикл с условием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Алгоритмическая структура </a:t>
            </a:r>
            <a:r>
              <a:rPr lang="ru-RU" sz="2400" dirty="0" smtClean="0">
                <a:solidFill>
                  <a:srgbClr val="FF0000"/>
                </a:solidFill>
              </a:rPr>
              <a:t>«цикл с условием» </a:t>
            </a:r>
            <a:r>
              <a:rPr lang="ru-RU" sz="2400" dirty="0" smtClean="0"/>
              <a:t>используется , если заранее не известно, какое количество раз необходимо повторить тело цикла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3400" y="2362200"/>
          <a:ext cx="83820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563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Блок -схема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Язык программирования 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Visual  Basic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Ромб 4"/>
          <p:cNvSpPr/>
          <p:nvPr/>
        </p:nvSpPr>
        <p:spPr>
          <a:xfrm>
            <a:off x="1600200" y="3657600"/>
            <a:ext cx="1524000" cy="838200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838200" y="4724400"/>
            <a:ext cx="1295400" cy="609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905000" y="3886200"/>
            <a:ext cx="97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Условие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4800600"/>
            <a:ext cx="12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Тело цикла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5" idx="1"/>
          </p:cNvCxnSpPr>
          <p:nvPr/>
        </p:nvCxnSpPr>
        <p:spPr>
          <a:xfrm rot="10800000" flipV="1">
            <a:off x="1600200" y="4076700"/>
            <a:ext cx="1588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3124200" y="4114800"/>
            <a:ext cx="1588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2362200" y="3048000"/>
            <a:ext cx="1588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-533400" y="4495800"/>
            <a:ext cx="2133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33400" y="34290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3400" y="5562600"/>
            <a:ext cx="990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6" idx="2"/>
          </p:cNvCxnSpPr>
          <p:nvPr/>
        </p:nvCxnSpPr>
        <p:spPr>
          <a:xfrm rot="16200000" flipV="1">
            <a:off x="1390650" y="5429250"/>
            <a:ext cx="228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91000" y="35814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Do While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Условие</a:t>
            </a:r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Тело цикла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Loop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14800" y="5334000"/>
            <a:ext cx="383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While –</a:t>
            </a:r>
            <a:r>
              <a:rPr lang="ru-RU" dirty="0" smtClean="0"/>
              <a:t>пока выполняется условие</a:t>
            </a:r>
            <a:endParaRPr lang="en-US" dirty="0" smtClean="0"/>
          </a:p>
          <a:p>
            <a:r>
              <a:rPr lang="en-US" dirty="0" smtClean="0"/>
              <a:t>Loop</a:t>
            </a:r>
            <a:r>
              <a:rPr lang="ru-RU" dirty="0" smtClean="0"/>
              <a:t> – выйти из цикла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360</Words>
  <Application>Microsoft Office PowerPoint</Application>
  <PresentationFormat>Экран (4:3)</PresentationFormat>
  <Paragraphs>79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Кодирование  основных алгоритмических структур на языках  объектно-ориентированного  и  процедурного  программирования</vt:lpstr>
      <vt:lpstr>Слайд 2</vt:lpstr>
      <vt:lpstr>Линейный алгоритм</vt:lpstr>
      <vt:lpstr>Алгоритмическая структура «ветвление»</vt:lpstr>
      <vt:lpstr>Алгоритмическая структура «выбор»</vt:lpstr>
      <vt:lpstr>Алгоритмическая структура «цикл»</vt:lpstr>
      <vt:lpstr>Цикл с условием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основных алгоритмических структур на языках объектно-ориентированного и процедурного программирования</dc:title>
  <dc:creator>Юрий Иванович</dc:creator>
  <cp:lastModifiedBy>Admin</cp:lastModifiedBy>
  <cp:revision>21</cp:revision>
  <dcterms:created xsi:type="dcterms:W3CDTF">2010-01-14T16:17:21Z</dcterms:created>
  <dcterms:modified xsi:type="dcterms:W3CDTF">2013-10-25T08:38:55Z</dcterms:modified>
</cp:coreProperties>
</file>