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73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01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124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4099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00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101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5AD7A8F-5EE5-4A44-8A92-AD26172BE54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3590B9-DA97-4BD4-9A7B-5110A652B89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7D6D2F-ACF0-4E1B-B444-00806D781E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8DB526-5FEE-4AD7-86EC-613C9F9F174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1D284-3C06-4235-8063-72ACAA19BD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1B8DA-9003-42E5-A010-21D54BDDA7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B0CBE-0A8E-4AF7-BE67-875E3246EF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FB40D-5766-47AF-9973-46BE8018EE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29176-FA27-4117-B42D-F9539AEE39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41C4B-A53A-4B6C-BB88-253595DB85B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0DDAE9-2E8F-4D74-86F8-97B73D5ED2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3075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6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D83102-8EB7-460F-B55B-3ECF85F30B9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litarists.ru/wp-content/uploads/0061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mp.net.ua/upload_img/2274120.jpg" TargetMode="External"/><Relationship Id="rId2" Type="http://schemas.openxmlformats.org/officeDocument/2006/relationships/hyperlink" Target="http://img-fotki.yandex.ru/get/4707/33548857.32/0_6f57b_3237f626_XL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kpi.ua/files/images/1116-10.jpg" TargetMode="External"/><Relationship Id="rId2" Type="http://schemas.openxmlformats.org/officeDocument/2006/relationships/hyperlink" Target="http://www.hrono.info/img/vov/zhukov-ordena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hyperlink" Target="http://new-sebastopol.com/cms/uploads/images/haldey/DSC06676.JPG" TargetMode="Externa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sch49-pobeda.narod.ru/rakety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warheroes.ru/hero/hero.asp?Hero_id=599" TargetMode="External"/><Relationship Id="rId4" Type="http://schemas.openxmlformats.org/officeDocument/2006/relationships/hyperlink" Target="http://www.warheroes.ru/hero/hero.asp?Hero_id=16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Sanya\Desktop\2&#1082;&#1083;&#1072;&#1089;&#1089;\9%20&#1084;&#1072;&#1103;\&#1059;%20&#1076;&#1077;&#1088;&#1077;&#1074;&#1085;&#1080;%20&#1050;&#1088;&#1102;&#1082;&#1086;&#1074;&#1086;.wmv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ltneft.com/sysfiles/File/5.JPG" TargetMode="External"/><Relationship Id="rId2" Type="http://schemas.openxmlformats.org/officeDocument/2006/relationships/hyperlink" Target="http://www.holocaustresearchproject.org/revolt/images/Photo%20of%20the%20Bielski%20family%20and%20friends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img12.nnm.ru/6/f/f/7/d/4b181d320945e3d4fef1bc1e74b_prev.jpg" TargetMode="External"/><Relationship Id="rId2" Type="http://schemas.openxmlformats.org/officeDocument/2006/relationships/hyperlink" Target="http://img-fotki.yandex.ru/get/4310/adwaita-acharya.19/0_2bb05_d8f563c5_L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gallery.sevstar.net/bPIC/201105/201105347827.jpg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img1.liveinternet.ru/images/attach/c/0/43/613/43613734_x_f36a6165.jp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848600" cy="1981200"/>
          </a:xfrm>
          <a:solidFill>
            <a:schemeClr val="bg1"/>
          </a:solidFill>
        </p:spPr>
        <p:txBody>
          <a:bodyPr/>
          <a:lstStyle/>
          <a:p>
            <a:r>
              <a:rPr lang="ru-RU">
                <a:solidFill>
                  <a:schemeClr val="folHlink"/>
                </a:solidFill>
                <a:latin typeface="Calibri" pitchFamily="34" charset="0"/>
              </a:rPr>
              <a:t>«Сохраним историческую память о ветеранах и защитниках нашего Отечества»</a:t>
            </a:r>
          </a:p>
        </p:txBody>
      </p:sp>
      <p:pic>
        <p:nvPicPr>
          <p:cNvPr id="2052" name="Рисунок 5" descr="http://schools.keldysh.ru/school1413/histori/Krusch/ekzam/title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590800"/>
            <a:ext cx="7772400" cy="2057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352800" y="4876800"/>
            <a:ext cx="5410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2000">
                <a:solidFill>
                  <a:srgbClr val="E5F010"/>
                </a:solidFill>
                <a:latin typeface="Gungsuh" pitchFamily="18" charset="-127"/>
              </a:rPr>
              <a:t>Учитель начальных классов </a:t>
            </a:r>
          </a:p>
          <a:p>
            <a:pPr algn="r">
              <a:spcBef>
                <a:spcPct val="50000"/>
              </a:spcBef>
            </a:pPr>
            <a:r>
              <a:rPr lang="ru-RU" sz="2000">
                <a:solidFill>
                  <a:srgbClr val="E5F010"/>
                </a:solidFill>
                <a:latin typeface="Gungsuh" pitchFamily="18" charset="-127"/>
              </a:rPr>
              <a:t>Домбровская А.М.</a:t>
            </a:r>
            <a:endParaRPr lang="en-US" sz="2000">
              <a:solidFill>
                <a:srgbClr val="E5F010"/>
              </a:solidFill>
              <a:latin typeface="Gungsuh" pitchFamily="18" charset="-127"/>
            </a:endParaRPr>
          </a:p>
          <a:p>
            <a:pPr algn="r">
              <a:spcBef>
                <a:spcPct val="50000"/>
              </a:spcBef>
            </a:pPr>
            <a:r>
              <a:rPr lang="en-US" sz="2000">
                <a:solidFill>
                  <a:srgbClr val="E5F010"/>
                </a:solidFill>
                <a:latin typeface="Gungsuh" pitchFamily="18" charset="-127"/>
              </a:rPr>
              <a:t>C</a:t>
            </a:r>
            <a:r>
              <a:rPr lang="ru-RU" sz="2000">
                <a:solidFill>
                  <a:srgbClr val="E5F010"/>
                </a:solidFill>
                <a:latin typeface="Gungsuh" pitchFamily="18" charset="-127"/>
              </a:rPr>
              <a:t>редняя общеобразовательная школа № 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рямоугольник 1"/>
          <p:cNvPicPr>
            <a:picLocks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>
          <a:xfrm>
            <a:off x="1066800" y="228600"/>
            <a:ext cx="7239000" cy="1524000"/>
          </a:xfrm>
          <a:solidFill>
            <a:schemeClr val="folHlink"/>
          </a:solidFill>
          <a:ln/>
        </p:spPr>
      </p:pic>
      <p:pic>
        <p:nvPicPr>
          <p:cNvPr id="6149" name="Рисунок 2" descr="http://wwii-soldat.narod.ru/orden_OV-small.jpg"/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0" y="2057400"/>
            <a:ext cx="4664075" cy="4114800"/>
          </a:xfrm>
          <a:noFill/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600200"/>
          </a:xfrm>
        </p:spPr>
        <p:txBody>
          <a:bodyPr/>
          <a:lstStyle/>
          <a:p>
            <a:r>
              <a:rPr lang="ru-RU" sz="1800">
                <a:solidFill>
                  <a:srgbClr val="E5F010"/>
                </a:solidFill>
              </a:rPr>
              <a:t>Битва под Москвой состояла из трех этапов: стратегически оборонительная операция </a:t>
            </a:r>
            <a:r>
              <a:rPr lang="ru-RU" sz="1800">
                <a:solidFill>
                  <a:srgbClr val="E5F010"/>
                </a:solidFill>
                <a:latin typeface="Times New Roman"/>
              </a:rPr>
              <a:t>—</a:t>
            </a:r>
            <a:r>
              <a:rPr lang="ru-RU" sz="1800">
                <a:solidFill>
                  <a:srgbClr val="E5F010"/>
                </a:solidFill>
              </a:rPr>
              <a:t> с 30 сентября по 5 декабря 1941 года; наступательная операция </a:t>
            </a:r>
            <a:r>
              <a:rPr lang="ru-RU" sz="1800">
                <a:solidFill>
                  <a:srgbClr val="E5F010"/>
                </a:solidFill>
                <a:latin typeface="Times New Roman"/>
              </a:rPr>
              <a:t>—</a:t>
            </a:r>
            <a:r>
              <a:rPr lang="ru-RU" sz="1800">
                <a:solidFill>
                  <a:srgbClr val="E5F010"/>
                </a:solidFill>
              </a:rPr>
              <a:t> с 6 декабря 1941 года по 7 января 1942 года; Ржевско-Вяземская наступательная операция </a:t>
            </a:r>
            <a:r>
              <a:rPr lang="ru-RU" sz="1800">
                <a:solidFill>
                  <a:srgbClr val="E5F010"/>
                </a:solidFill>
                <a:latin typeface="Times New Roman"/>
              </a:rPr>
              <a:t>—</a:t>
            </a:r>
            <a:r>
              <a:rPr lang="ru-RU" sz="1800">
                <a:solidFill>
                  <a:srgbClr val="E5F010"/>
                </a:solidFill>
              </a:rPr>
              <a:t> с 8 января по 20 апреля 1942 года.</a:t>
            </a:r>
            <a:br>
              <a:rPr lang="ru-RU" sz="1800">
                <a:solidFill>
                  <a:srgbClr val="E5F010"/>
                </a:solidFill>
              </a:rPr>
            </a:br>
            <a:endParaRPr lang="ru-RU" sz="1800">
              <a:solidFill>
                <a:srgbClr val="E5F010"/>
              </a:solidFill>
            </a:endParaRPr>
          </a:p>
        </p:txBody>
      </p:sp>
      <p:pic>
        <p:nvPicPr>
          <p:cNvPr id="5123" name="Рисунок 4" descr="http://about-war.narod.ru/images/moscow/karta.jpg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05000" y="1371600"/>
            <a:ext cx="5486400" cy="3465513"/>
          </a:xfrm>
          <a:noFill/>
          <a:ln/>
        </p:spPr>
      </p:pic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219200" y="4876800"/>
            <a:ext cx="71628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>
                <a:solidFill>
                  <a:srgbClr val="E5F010"/>
                </a:solidFill>
              </a:rPr>
              <a:t>Наступление на московском направлении нацисты готовили как «генеральное», решающее. Для сокрушительного удара по советским войскам, стоявшим на пути к Москве, фашистское командование сосредоточило в трех ударных группировках три полевые армии, три танковые группы и большое количество частей</a:t>
            </a:r>
            <a:r>
              <a:rPr lang="ru-RU" sz="2000">
                <a:solidFill>
                  <a:srgbClr val="E5F010"/>
                </a:solidFill>
              </a:rPr>
              <a:t> усиления.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>
                <a:solidFill>
                  <a:srgbClr val="E5F010"/>
                </a:solidFill>
              </a:rPr>
              <a:t>Москва ощетинилась полосами противотанковых ежей. На улицах строились баррикады, подвалы домов превращались в огневые точки. Сотни тысяч москвичей строили на окраинах города глубокую противотанковую оборону</a:t>
            </a:r>
            <a:endParaRPr lang="ru-RU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7173" name="Picture 6" descr="0_3ae9_4e776887_XL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85863" y="1981200"/>
            <a:ext cx="2808287" cy="4114800"/>
          </a:xfrm>
          <a:noFill/>
          <a:ln w="76200">
            <a:solidFill>
              <a:schemeClr val="bg1"/>
            </a:solidFill>
          </a:ln>
        </p:spPr>
      </p:pic>
      <p:pic>
        <p:nvPicPr>
          <p:cNvPr id="7174" name="Picture 7" descr="plakatVOV01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202238" y="1981200"/>
            <a:ext cx="2700337" cy="4114800"/>
          </a:xfrm>
          <a:noFill/>
          <a:ln w="76200">
            <a:solidFill>
              <a:schemeClr val="bg1"/>
            </a:solidFill>
          </a:ln>
        </p:spPr>
      </p:pic>
      <p:pic>
        <p:nvPicPr>
          <p:cNvPr id="7176" name="Picture 6" descr="0_3ae9_4e776887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981200"/>
            <a:ext cx="2808288" cy="411480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177" name="Picture 6" descr="0_3ae9_4e776887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981200"/>
            <a:ext cx="2808288" cy="411480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latin typeface="Times New Roman" pitchFamily="18" charset="0"/>
              </a:rPr>
              <a:t>В ночь на 5 октября Государственный Комитет Обороны принял решение о защите Москвы. Главным рубежом сопротивления была определена Можайская линия обороны, куда срочно направлялись все силы и средства.</a:t>
            </a:r>
          </a:p>
        </p:txBody>
      </p:sp>
      <p:pic>
        <p:nvPicPr>
          <p:cNvPr id="1032" name="Рисунок 2" descr="http://about-war.narod.ru/images/moscow/a.jpg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2209800"/>
            <a:ext cx="3810000" cy="4114800"/>
          </a:xfrm>
          <a:noFill/>
          <a:ln/>
        </p:spPr>
      </p:pic>
      <p:sp>
        <p:nvSpPr>
          <p:cNvPr id="1033" name="Rectangle 9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>
                <a:hlinkClick r:id="rId3"/>
              </a:rPr>
              <a:t> </a:t>
            </a:r>
            <a:endParaRPr lang="ru-RU"/>
          </a:p>
        </p:txBody>
      </p:sp>
      <p:pic>
        <p:nvPicPr>
          <p:cNvPr id="1035" name="Picture 11" descr="Картинка 182 из 442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2209800"/>
            <a:ext cx="3962400" cy="411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>
                <a:solidFill>
                  <a:srgbClr val="E5F010"/>
                </a:solidFill>
              </a:rPr>
              <a:t>7 ноября 1941 года </a:t>
            </a:r>
            <a:r>
              <a:rPr lang="ru-RU" sz="1800">
                <a:solidFill>
                  <a:srgbClr val="E5F010"/>
                </a:solidFill>
                <a:latin typeface="Times New Roman"/>
              </a:rPr>
              <a:t>–</a:t>
            </a:r>
            <a:r>
              <a:rPr lang="ru-RU" sz="1800">
                <a:solidFill>
                  <a:srgbClr val="E5F010"/>
                </a:solidFill>
              </a:rPr>
              <a:t> на Красной площади состоялся военный парад войск Московского гарнизона</a:t>
            </a:r>
            <a:r>
              <a:rPr lang="ru-RU" sz="1800">
                <a:solidFill>
                  <a:srgbClr val="E5F010"/>
                </a:solidFill>
                <a:latin typeface="Times New Roman"/>
              </a:rPr>
              <a:t>…</a:t>
            </a:r>
            <a:r>
              <a:rPr lang="ru-RU">
                <a:solidFill>
                  <a:srgbClr val="E5F010"/>
                </a:solidFill>
              </a:rPr>
              <a:t/>
            </a:r>
            <a:br>
              <a:rPr lang="ru-RU">
                <a:solidFill>
                  <a:srgbClr val="E5F010"/>
                </a:solidFill>
              </a:rPr>
            </a:br>
            <a:r>
              <a:rPr lang="ru-RU" sz="1800">
                <a:solidFill>
                  <a:srgbClr val="E5F010"/>
                </a:solidFill>
              </a:rPr>
              <a:t>Торжественное собрание и парад на Красной площади транслировались по радио на всю страну. На всех это произвело потрясающее впечатление!</a:t>
            </a:r>
            <a:br>
              <a:rPr lang="ru-RU" sz="1800">
                <a:solidFill>
                  <a:srgbClr val="E5F010"/>
                </a:solidFill>
              </a:rPr>
            </a:br>
            <a:endParaRPr lang="ru-RU" sz="1800">
              <a:solidFill>
                <a:srgbClr val="E5F01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>
                <a:hlinkClick r:id="rId2"/>
              </a:rPr>
              <a:t> </a:t>
            </a:r>
            <a:endParaRPr lang="ru-RU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>
                <a:hlinkClick r:id="rId3"/>
              </a:rPr>
              <a:t> </a:t>
            </a:r>
            <a:endParaRPr lang="ru-RU"/>
          </a:p>
        </p:txBody>
      </p:sp>
      <p:pic>
        <p:nvPicPr>
          <p:cNvPr id="12294" name="Picture 6" descr="Картинка 1 из 2905">
            <a:hlinkClick r:id="rId2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828800"/>
            <a:ext cx="4191000" cy="4435475"/>
          </a:xfrm>
          <a:prstGeom prst="rect">
            <a:avLst/>
          </a:prstGeom>
          <a:noFill/>
        </p:spPr>
      </p:pic>
      <p:pic>
        <p:nvPicPr>
          <p:cNvPr id="12296" name="Picture 8" descr="Картинка 21 из 3323">
            <a:hlinkClick r:id="rId3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828800"/>
            <a:ext cx="4264025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>
                <a:solidFill>
                  <a:srgbClr val="E5F010"/>
                </a:solidFill>
              </a:rPr>
              <a:t>Оборону Москвы </a:t>
            </a:r>
            <a:br>
              <a:rPr lang="ru-RU" sz="2800" b="1">
                <a:solidFill>
                  <a:srgbClr val="E5F010"/>
                </a:solidFill>
              </a:rPr>
            </a:br>
            <a:r>
              <a:rPr lang="ru-RU" sz="2800" b="1">
                <a:solidFill>
                  <a:srgbClr val="E5F010"/>
                </a:solidFill>
              </a:rPr>
              <a:t>возглавил генерал </a:t>
            </a:r>
            <a:br>
              <a:rPr lang="ru-RU" sz="2800" b="1">
                <a:solidFill>
                  <a:srgbClr val="E5F010"/>
                </a:solidFill>
              </a:rPr>
            </a:br>
            <a:r>
              <a:rPr lang="ru-RU" sz="2800" b="1">
                <a:solidFill>
                  <a:srgbClr val="E5F010"/>
                </a:solidFill>
              </a:rPr>
              <a:t>Георгий Константинович Жуков.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>
                <a:hlinkClick r:id="rId2"/>
              </a:rPr>
              <a:t> </a:t>
            </a:r>
            <a:endParaRPr lang="ru-RU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>
                <a:hlinkClick r:id="rId3"/>
              </a:rPr>
              <a:t> </a:t>
            </a:r>
            <a:endParaRPr lang="ru-RU"/>
          </a:p>
        </p:txBody>
      </p:sp>
      <p:pic>
        <p:nvPicPr>
          <p:cNvPr id="13318" name="Picture 6" descr="Картинка 1 из 1663">
            <a:hlinkClick r:id="rId2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1905000"/>
            <a:ext cx="3505200" cy="4572000"/>
          </a:xfrm>
          <a:prstGeom prst="rect">
            <a:avLst/>
          </a:prstGeom>
          <a:noFill/>
        </p:spPr>
      </p:pic>
      <p:pic>
        <p:nvPicPr>
          <p:cNvPr id="13323" name="Picture 11" descr="Картинка 17 из 1717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0600" y="1905000"/>
            <a:ext cx="3959225" cy="4537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1066800"/>
          </a:xfrm>
        </p:spPr>
        <p:txBody>
          <a:bodyPr/>
          <a:lstStyle/>
          <a:p>
            <a:r>
              <a:rPr lang="ru-RU" sz="2400" b="1">
                <a:solidFill>
                  <a:schemeClr val="hlink"/>
                </a:solidFill>
                <a:latin typeface="DFKai-SB" pitchFamily="65" charset="-120"/>
              </a:rPr>
              <a:t>Особенно яростными были наши атаки 8-12 октября, когда в боевые</a:t>
            </a:r>
            <a:r>
              <a:rPr lang="en-US" sz="2400" b="1">
                <a:solidFill>
                  <a:schemeClr val="hlink"/>
                </a:solidFill>
                <a:latin typeface="DFKai-SB" pitchFamily="65" charset="-120"/>
              </a:rPr>
              <a:t> </a:t>
            </a:r>
            <a:r>
              <a:rPr lang="ru-RU" sz="2400" b="1">
                <a:solidFill>
                  <a:schemeClr val="hlink"/>
                </a:solidFill>
                <a:latin typeface="DFKai-SB" pitchFamily="65" charset="-120"/>
              </a:rPr>
              <a:t>действия дивизии включилась батарея </a:t>
            </a:r>
            <a:r>
              <a:rPr lang="ru-RU" sz="2400" b="1">
                <a:solidFill>
                  <a:schemeClr val="hlink"/>
                </a:solidFill>
                <a:latin typeface="Times New Roman"/>
              </a:rPr>
              <a:t>«</a:t>
            </a:r>
            <a:r>
              <a:rPr lang="ru-RU" sz="2400" b="1">
                <a:solidFill>
                  <a:schemeClr val="hlink"/>
                </a:solidFill>
                <a:latin typeface="DFKai-SB" pitchFamily="65" charset="-120"/>
              </a:rPr>
              <a:t>катюш</a:t>
            </a:r>
            <a:r>
              <a:rPr lang="ru-RU" sz="2400" b="1">
                <a:solidFill>
                  <a:schemeClr val="hlink"/>
                </a:solidFill>
                <a:latin typeface="Times New Roman"/>
              </a:rPr>
              <a:t>»</a:t>
            </a:r>
            <a:r>
              <a:rPr lang="ru-RU" sz="2400" b="1">
                <a:solidFill>
                  <a:schemeClr val="hlink"/>
                </a:solidFill>
                <a:latin typeface="DFKai-SB" pitchFamily="65" charset="-120"/>
              </a:rPr>
              <a:t> капитана</a:t>
            </a:r>
            <a:r>
              <a:rPr lang="en-US" sz="2400" b="1">
                <a:solidFill>
                  <a:schemeClr val="hlink"/>
                </a:solidFill>
                <a:latin typeface="DFKai-SB" pitchFamily="65" charset="-120"/>
              </a:rPr>
              <a:t> </a:t>
            </a:r>
            <a:r>
              <a:rPr lang="ru-RU" sz="2400" b="1">
                <a:solidFill>
                  <a:schemeClr val="hlink"/>
                </a:solidFill>
                <a:latin typeface="Times New Roman" pitchFamily="18" charset="0"/>
              </a:rPr>
              <a:t/>
            </a:r>
            <a:br>
              <a:rPr lang="ru-RU" sz="2400" b="1">
                <a:solidFill>
                  <a:schemeClr val="hlink"/>
                </a:solidFill>
                <a:latin typeface="Times New Roman" pitchFamily="18" charset="0"/>
              </a:rPr>
            </a:br>
            <a:r>
              <a:rPr lang="ru-RU" sz="2800" b="1">
                <a:solidFill>
                  <a:schemeClr val="hlink"/>
                </a:solidFill>
                <a:latin typeface="Times New Roman" pitchFamily="18" charset="0"/>
              </a:rPr>
              <a:t>Ивана Андреевича </a:t>
            </a:r>
            <a:r>
              <a:rPr lang="ru-RU" sz="2800" b="1">
                <a:solidFill>
                  <a:schemeClr val="hlink"/>
                </a:solidFill>
                <a:latin typeface="DFKai-SB" pitchFamily="65" charset="-120"/>
              </a:rPr>
              <a:t>Флерова</a:t>
            </a:r>
            <a:r>
              <a:rPr lang="ru-RU"/>
              <a:t>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>
                <a:hlinkClick r:id="rId2"/>
              </a:rPr>
              <a:t> </a:t>
            </a:r>
            <a:endParaRPr lang="ru-RU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algn="ctr"/>
            <a:r>
              <a:rPr lang="ru-RU">
                <a:latin typeface="Verdana" pitchFamily="34" charset="0"/>
              </a:rPr>
              <a:t> </a:t>
            </a:r>
          </a:p>
        </p:txBody>
      </p:sp>
      <p:pic>
        <p:nvPicPr>
          <p:cNvPr id="25606" name="Picture 6" descr="Картинка 2 из 343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905000"/>
            <a:ext cx="4000500" cy="4572000"/>
          </a:xfrm>
          <a:prstGeom prst="rect">
            <a:avLst/>
          </a:prstGeom>
          <a:noFill/>
        </p:spPr>
      </p:pic>
      <p:pic>
        <p:nvPicPr>
          <p:cNvPr id="25608" name="Picture 8" descr="http://www.ugra.alexandrovi.ru/kraev/flerov/image0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981200"/>
            <a:ext cx="426720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>
                <a:solidFill>
                  <a:srgbClr val="E5F010"/>
                </a:solidFill>
                <a:effectLst/>
              </a:rPr>
              <a:t>Фашисты усилили налеты своей авиации на Москву, которые начались еще летом. Ночные бомбежки следовали одна за другой. Однако к городу прорывались лишь одиночные самолеты</a:t>
            </a:r>
            <a:r>
              <a:rPr lang="ru-RU" sz="1800">
                <a:solidFill>
                  <a:schemeClr val="tx1"/>
                </a:solidFill>
                <a:effectLst/>
              </a:rPr>
              <a:t>. </a:t>
            </a:r>
            <a:br>
              <a:rPr lang="ru-RU" sz="1800">
                <a:solidFill>
                  <a:schemeClr val="tx1"/>
                </a:solidFill>
                <a:effectLst/>
              </a:rPr>
            </a:br>
            <a:endParaRPr lang="ru-RU" sz="1800">
              <a:solidFill>
                <a:schemeClr val="tx1"/>
              </a:solidFill>
              <a:effectLst/>
            </a:endParaRPr>
          </a:p>
        </p:txBody>
      </p:sp>
      <p:pic>
        <p:nvPicPr>
          <p:cNvPr id="14341" name="Picture 4" descr="обстрел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752600"/>
            <a:ext cx="3810000" cy="2857500"/>
          </a:xfrm>
          <a:noFill/>
          <a:ln/>
        </p:spPr>
      </p:pic>
      <p:pic>
        <p:nvPicPr>
          <p:cNvPr id="14342" name="Рисунок 2" descr="http://about-war.narod.ru/images/moscow/d.jpg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1752600"/>
            <a:ext cx="3810000" cy="2895600"/>
          </a:xfrm>
          <a:noFill/>
          <a:ln/>
        </p:spPr>
      </p:pic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533400" y="4953000"/>
            <a:ext cx="7848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>
                <a:solidFill>
                  <a:srgbClr val="E5F010"/>
                </a:solidFill>
              </a:rPr>
              <a:t>На ближних подступах к Москве их встречала сплошная завеса огня зенитчиков, а на дальних - колонны бомбардировщиков рассеивались нашими отважными летчиками-истребителями. На весь мир прозвучало тогда имя летчика Виктора Талалихина.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ru-RU">
                <a:latin typeface="Gungsuh" pitchFamily="18" charset="-127"/>
              </a:rPr>
              <a:t>Виктор Талалихин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95400"/>
            <a:ext cx="3810000" cy="4800600"/>
          </a:xfrm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>
                <a:solidFill>
                  <a:srgbClr val="E5F010"/>
                </a:solidFill>
                <a:latin typeface="Arial" pitchFamily="34" charset="0"/>
              </a:rPr>
              <a:t>    </a:t>
            </a:r>
            <a:endParaRPr lang="ru-RU" sz="2000">
              <a:solidFill>
                <a:srgbClr val="E5F010"/>
              </a:solidFill>
            </a:endParaRPr>
          </a:p>
        </p:txBody>
      </p:sp>
      <p:pic>
        <p:nvPicPr>
          <p:cNvPr id="14340" name="Рисунок 4" descr="ТалалихинВиктор Васильевич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953000" y="1600200"/>
            <a:ext cx="3292475" cy="3581400"/>
          </a:xfrm>
          <a:noFill/>
          <a:ln/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457200" y="5257800"/>
            <a:ext cx="39624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>
                <a:solidFill>
                  <a:srgbClr val="E5F010"/>
                </a:solidFill>
              </a:rPr>
              <a:t>В ночном бою он таранил фашистский бомбардировщик. Это был первый в мире ночной таран. В. Талалихину было присвоено звание Героя Советского Союза. </a:t>
            </a:r>
          </a:p>
        </p:txBody>
      </p:sp>
      <p:sp>
        <p:nvSpPr>
          <p:cNvPr id="15383" name="Rectangle 23"/>
          <p:cNvSpPr>
            <a:spLocks noChangeArrowheads="1"/>
          </p:cNvSpPr>
          <p:nvPr/>
        </p:nvSpPr>
        <p:spPr bwMode="auto">
          <a:xfrm>
            <a:off x="-561975" y="1803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5384" name="Rectangle 24"/>
          <p:cNvSpPr>
            <a:spLocks noChangeArrowheads="1"/>
          </p:cNvSpPr>
          <p:nvPr/>
        </p:nvSpPr>
        <p:spPr bwMode="auto">
          <a:xfrm>
            <a:off x="-561975" y="1803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grpSp>
        <p:nvGrpSpPr>
          <p:cNvPr id="15390" name="Group 30"/>
          <p:cNvGrpSpPr>
            <a:grpSpLocks/>
          </p:cNvGrpSpPr>
          <p:nvPr/>
        </p:nvGrpSpPr>
        <p:grpSpPr bwMode="auto">
          <a:xfrm>
            <a:off x="3505200" y="4267200"/>
            <a:ext cx="152400" cy="635000"/>
            <a:chOff x="-3" y="-3"/>
            <a:chExt cx="582" cy="2368"/>
          </a:xfrm>
        </p:grpSpPr>
        <p:grpSp>
          <p:nvGrpSpPr>
            <p:cNvPr id="15388" name="Group 28"/>
            <p:cNvGrpSpPr>
              <a:grpSpLocks/>
            </p:cNvGrpSpPr>
            <p:nvPr/>
          </p:nvGrpSpPr>
          <p:grpSpPr bwMode="auto">
            <a:xfrm>
              <a:off x="0" y="0"/>
              <a:ext cx="576" cy="2362"/>
              <a:chOff x="0" y="0"/>
              <a:chExt cx="576" cy="2362"/>
            </a:xfrm>
          </p:grpSpPr>
          <p:sp>
            <p:nvSpPr>
              <p:cNvPr id="15385" name="Rectangle 2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" cy="23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r>
                  <a:rPr lang="ru-RU" b="1"/>
                  <a:t>  </a:t>
                </a:r>
                <a:r>
                  <a:rPr lang="ru-RU" sz="21600" b="1"/>
                  <a:t> </a:t>
                </a:r>
                <a:r>
                  <a:rPr lang="ru-RU" b="1"/>
                  <a:t>                       </a:t>
                </a:r>
              </a:p>
            </p:txBody>
          </p:sp>
          <p:sp>
            <p:nvSpPr>
              <p:cNvPr id="15387" name="Rectangle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" cy="236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15389" name="Rectangle 29"/>
            <p:cNvSpPr>
              <a:spLocks noChangeArrowheads="1"/>
            </p:cNvSpPr>
            <p:nvPr/>
          </p:nvSpPr>
          <p:spPr bwMode="auto">
            <a:xfrm>
              <a:off x="-3" y="-3"/>
              <a:ext cx="582" cy="2368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pic>
        <p:nvPicPr>
          <p:cNvPr id="15386" name="Picture 26" descr="HUssrA.jpg (20925 bytes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447800"/>
            <a:ext cx="29718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524000"/>
          </a:xfrm>
        </p:spPr>
        <p:txBody>
          <a:bodyPr/>
          <a:lstStyle/>
          <a:p>
            <a:r>
              <a:rPr lang="ru-RU" sz="3200" b="1">
                <a:solidFill>
                  <a:schemeClr val="hlink"/>
                </a:solidFill>
                <a:latin typeface="BatangChe" pitchFamily="49" charset="-127"/>
              </a:rPr>
              <a:t>Велика Россия, а отступать некуда </a:t>
            </a:r>
            <a:r>
              <a:rPr lang="ru-RU" sz="3200" b="1">
                <a:solidFill>
                  <a:schemeClr val="hlink"/>
                </a:solidFill>
                <a:latin typeface="Aparajita"/>
              </a:rPr>
              <a:t>–</a:t>
            </a:r>
            <a:r>
              <a:rPr lang="ru-RU" sz="3200" b="1">
                <a:solidFill>
                  <a:schemeClr val="hlink"/>
                </a:solidFill>
                <a:latin typeface="BatangChe" pitchFamily="49" charset="-127"/>
              </a:rPr>
              <a:t> позади Москва!</a:t>
            </a:r>
            <a:br>
              <a:rPr lang="ru-RU" sz="3200" b="1">
                <a:solidFill>
                  <a:schemeClr val="hlink"/>
                </a:solidFill>
                <a:latin typeface="BatangChe" pitchFamily="49" charset="-127"/>
              </a:rPr>
            </a:br>
            <a:endParaRPr lang="ru-RU" sz="3200" b="1">
              <a:solidFill>
                <a:schemeClr val="hlink"/>
              </a:solidFill>
              <a:latin typeface="BatangChe" pitchFamily="49" charset="-127"/>
            </a:endParaRP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524000"/>
            <a:ext cx="3810000" cy="4648200"/>
          </a:xfrm>
        </p:spPr>
        <p:txBody>
          <a:bodyPr/>
          <a:lstStyle/>
          <a:p>
            <a:pPr>
              <a:lnSpc>
                <a:spcPct val="1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>
                <a:solidFill>
                  <a:srgbClr val="E5F010"/>
                </a:solidFill>
                <a:latin typeface="Arial" pitchFamily="34" charset="0"/>
              </a:rPr>
              <a:t>Шел в атаку яростный </a:t>
            </a:r>
          </a:p>
          <a:p>
            <a:pPr>
              <a:lnSpc>
                <a:spcPct val="1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>
                <a:solidFill>
                  <a:srgbClr val="E5F010"/>
                </a:solidFill>
                <a:latin typeface="Arial" pitchFamily="34" charset="0"/>
              </a:rPr>
              <a:t>Сорок первый год. </a:t>
            </a:r>
          </a:p>
          <a:p>
            <a:pPr>
              <a:lnSpc>
                <a:spcPct val="1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>
                <a:solidFill>
                  <a:srgbClr val="E5F010"/>
                </a:solidFill>
                <a:latin typeface="Arial" pitchFamily="34" charset="0"/>
              </a:rPr>
              <a:t>У деревни Крюково </a:t>
            </a:r>
          </a:p>
          <a:p>
            <a:pPr>
              <a:lnSpc>
                <a:spcPct val="1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>
                <a:solidFill>
                  <a:srgbClr val="E5F010"/>
                </a:solidFill>
                <a:latin typeface="Arial" pitchFamily="34" charset="0"/>
              </a:rPr>
              <a:t>Погибает взвод. </a:t>
            </a:r>
          </a:p>
          <a:p>
            <a:pPr>
              <a:lnSpc>
                <a:spcPct val="1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>
                <a:solidFill>
                  <a:srgbClr val="E5F010"/>
                </a:solidFill>
                <a:latin typeface="Arial" pitchFamily="34" charset="0"/>
              </a:rPr>
              <a:t>Все патроны кончились,</a:t>
            </a:r>
          </a:p>
          <a:p>
            <a:pPr>
              <a:lnSpc>
                <a:spcPct val="1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>
                <a:solidFill>
                  <a:srgbClr val="E5F010"/>
                </a:solidFill>
                <a:latin typeface="Arial" pitchFamily="34" charset="0"/>
              </a:rPr>
              <a:t>Больше нет гранат... </a:t>
            </a:r>
          </a:p>
          <a:p>
            <a:pPr>
              <a:lnSpc>
                <a:spcPct val="1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>
                <a:solidFill>
                  <a:srgbClr val="E5F010"/>
                </a:solidFill>
                <a:latin typeface="Arial" pitchFamily="34" charset="0"/>
              </a:rPr>
              <a:t>Их в живых осталось только семеро, </a:t>
            </a:r>
          </a:p>
          <a:p>
            <a:pPr>
              <a:lnSpc>
                <a:spcPct val="1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>
                <a:solidFill>
                  <a:srgbClr val="E5F010"/>
                </a:solidFill>
                <a:latin typeface="Arial" pitchFamily="34" charset="0"/>
              </a:rPr>
              <a:t>Молодых солдат... </a:t>
            </a:r>
          </a:p>
          <a:p>
            <a:pPr>
              <a:lnSpc>
                <a:spcPct val="90000"/>
              </a:lnSpc>
            </a:pPr>
            <a:endParaRPr lang="ru-RU" sz="2000">
              <a:solidFill>
                <a:srgbClr val="E5F010"/>
              </a:solidFill>
            </a:endParaRPr>
          </a:p>
        </p:txBody>
      </p:sp>
      <p:pic>
        <p:nvPicPr>
          <p:cNvPr id="10244" name="Picture 4" descr="1702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63625" y="1981200"/>
            <a:ext cx="3054350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E5F010"/>
                </a:solidFill>
              </a:rPr>
              <a:t>Советские бойцы и командиры, пехотинцы и артиллеристы, летчики и танкисты, кавалеристы и саперы проявляли чудеса храбрости. Подвиги совершали не отдельные бойцы, а целые взводы, роты, батальоны и дивизии.</a:t>
            </a:r>
            <a:br>
              <a:rPr lang="ru-RU" sz="2400">
                <a:solidFill>
                  <a:srgbClr val="E5F010"/>
                </a:solidFill>
              </a:rPr>
            </a:br>
            <a:endParaRPr lang="ru-RU" sz="2400">
              <a:solidFill>
                <a:srgbClr val="E5F010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1905000" cy="2286000"/>
          </a:xfrm>
        </p:spPr>
        <p:txBody>
          <a:bodyPr/>
          <a:lstStyle/>
          <a:p>
            <a:endParaRPr lang="ru-RU"/>
          </a:p>
        </p:txBody>
      </p:sp>
      <p:pic>
        <p:nvPicPr>
          <p:cNvPr id="18437" name="Рисунок 3" descr="ДоваторЛев Михайлови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828800"/>
            <a:ext cx="1905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Рисунок 5" descr="ПанфиловИван Васильевич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019800" y="3962400"/>
            <a:ext cx="2482850" cy="2743200"/>
          </a:xfrm>
          <a:noFill/>
          <a:ln/>
        </p:spPr>
      </p:pic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4343400" y="1981200"/>
            <a:ext cx="4267200" cy="284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>
                <a:solidFill>
                  <a:srgbClr val="E5F010"/>
                </a:solidFill>
                <a:latin typeface="Arial" pitchFamily="34" charset="0"/>
              </a:rPr>
              <a:t>В ноябре 1941 года корпус генерал-майора Доватора вместе с 8-й гвардейской дивизией, имени генерал-майора </a:t>
            </a:r>
            <a:r>
              <a:rPr lang="ru-RU" sz="1600" u="sng">
                <a:solidFill>
                  <a:srgbClr val="E5F010"/>
                </a:solidFill>
                <a:latin typeface="Arial" pitchFamily="34" charset="0"/>
                <a:hlinkClick r:id="rId4"/>
              </a:rPr>
              <a:t>И.В. Панфилова</a:t>
            </a:r>
            <a:r>
              <a:rPr lang="ru-RU" sz="1600">
                <a:solidFill>
                  <a:srgbClr val="E5F010"/>
                </a:solidFill>
                <a:latin typeface="Arial" pitchFamily="34" charset="0"/>
              </a:rPr>
              <a:t>, 1-й гвардейской танковой бригадой генерала </a:t>
            </a:r>
            <a:r>
              <a:rPr lang="ru-RU" sz="1600" u="sng">
                <a:solidFill>
                  <a:srgbClr val="E5F010"/>
                </a:solidFill>
                <a:latin typeface="Arial" pitchFamily="34" charset="0"/>
                <a:hlinkClick r:id="rId5"/>
              </a:rPr>
              <a:t>М.Е. Катукова</a:t>
            </a:r>
            <a:r>
              <a:rPr lang="ru-RU" sz="1600">
                <a:solidFill>
                  <a:srgbClr val="E5F010"/>
                </a:solidFill>
                <a:latin typeface="Arial" pitchFamily="34" charset="0"/>
              </a:rPr>
              <a:t> и другими войсками 16-й армии вёл упорные оборонительные бои на Волоколамском направлении в районе Крюкова.</a:t>
            </a:r>
          </a:p>
          <a:p>
            <a:pPr>
              <a:spcBef>
                <a:spcPct val="50000"/>
              </a:spcBef>
            </a:pPr>
            <a:endParaRPr lang="ru-RU">
              <a:solidFill>
                <a:srgbClr val="E5F010"/>
              </a:solidFill>
            </a:endParaRP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533400" y="4267200"/>
            <a:ext cx="3276600" cy="283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>
                <a:solidFill>
                  <a:schemeClr val="hlink"/>
                </a:solidFill>
                <a:latin typeface="Arial" pitchFamily="34" charset="0"/>
              </a:rPr>
              <a:t>Доватор Лев Михайлович</a:t>
            </a:r>
          </a:p>
          <a:p>
            <a:r>
              <a:rPr lang="ru-RU" sz="1800">
                <a:solidFill>
                  <a:srgbClr val="E5F010"/>
                </a:solidFill>
                <a:latin typeface="Arial" pitchFamily="34" charset="0"/>
              </a:rPr>
              <a:t>В сентябре - октябре 1941 года воины генерала Доватора участвовали в тяжёлых оборонительных боях на дальних подступах </a:t>
            </a:r>
            <a:r>
              <a:rPr lang="en-US" sz="1800">
                <a:solidFill>
                  <a:srgbClr val="E5F010"/>
                </a:solidFill>
                <a:latin typeface="Arial" pitchFamily="34" charset="0"/>
              </a:rPr>
              <a:t> </a:t>
            </a:r>
            <a:r>
              <a:rPr lang="ru-RU" sz="1800">
                <a:solidFill>
                  <a:srgbClr val="E5F010"/>
                </a:solidFill>
                <a:latin typeface="Arial" pitchFamily="34" charset="0"/>
              </a:rPr>
              <a:t>геройски отбивая вражеские атаки.</a:t>
            </a:r>
          </a:p>
          <a:p>
            <a:pPr>
              <a:spcBef>
                <a:spcPct val="50000"/>
              </a:spcBef>
            </a:pPr>
            <a:endParaRPr lang="ru-RU">
              <a:solidFill>
                <a:srgbClr val="E5F01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60" name="У деревни Крюково.wmv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2400" y="146050"/>
            <a:ext cx="8839200" cy="6483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4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946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4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4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/>
          <a:p>
            <a:pPr algn="just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ru-RU" sz="2000">
                <a:solidFill>
                  <a:srgbClr val="E5F010"/>
                </a:solidFill>
                <a:latin typeface="Arial" pitchFamily="34" charset="0"/>
              </a:rPr>
              <a:t>28 пехотинцев из стрелковой дивизии генерала И. В. Панфилова у разъезда Дубосеково вступили в бой против 50 фашистских танков и не пропустили их к Москве</a:t>
            </a:r>
            <a:r>
              <a:rPr lang="ru-RU" sz="1800">
                <a:solidFill>
                  <a:srgbClr val="E5F010"/>
                </a:solidFill>
                <a:latin typeface="Arial" pitchFamily="34" charset="0"/>
              </a:rPr>
              <a:t>. </a:t>
            </a:r>
            <a:endParaRPr lang="ru-RU" sz="1800" b="1">
              <a:solidFill>
                <a:srgbClr val="E5F010"/>
              </a:solidFill>
              <a:latin typeface="Arial" pitchFamily="34" charset="0"/>
            </a:endParaRPr>
          </a:p>
        </p:txBody>
      </p:sp>
      <p:pic>
        <p:nvPicPr>
          <p:cNvPr id="17412" name="Рисунок 3" descr="http://www.biografia.kz/images/stories/Klochkov_VG.jpg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29200" y="2057400"/>
            <a:ext cx="3411538" cy="4114800"/>
          </a:xfrm>
          <a:noFill/>
          <a:ln/>
        </p:spPr>
      </p:pic>
      <p:pic>
        <p:nvPicPr>
          <p:cNvPr id="5" name="Прямоугольник 4"/>
          <p:cNvPicPr>
            <a:picLocks noChangeArrowheads="1"/>
          </p:cNvPicPr>
          <p:nvPr>
            <p:ph type="title"/>
          </p:nvPr>
        </p:nvPicPr>
        <p:blipFill>
          <a:blip r:embed="rId3">
            <a:lum bright="70000" contrast="-68000"/>
          </a:blip>
          <a:srcRect/>
          <a:stretch>
            <a:fillRect/>
          </a:stretch>
        </p:blipFill>
        <p:spPr>
          <a:xfrm>
            <a:off x="1066800" y="228600"/>
            <a:ext cx="7104063" cy="1143000"/>
          </a:xfrm>
          <a:solidFill>
            <a:schemeClr val="hlink"/>
          </a:solidFill>
          <a:ln/>
        </p:spPr>
      </p:pic>
      <p:pic>
        <p:nvPicPr>
          <p:cNvPr id="20489" name="Picture 4" descr="256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3733800"/>
            <a:ext cx="35052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E5F010"/>
                </a:solidFill>
                <a:effectLst/>
              </a:rPr>
              <a:t>В октябре - ноябре 1941 года на оккупированной врагом территории 27 районов действовал </a:t>
            </a:r>
            <a:r>
              <a:rPr lang="ru-RU" sz="2400" b="1">
                <a:solidFill>
                  <a:srgbClr val="E5F010"/>
                </a:solidFill>
                <a:effectLst/>
              </a:rPr>
              <a:t>41</a:t>
            </a:r>
            <a:r>
              <a:rPr lang="ru-RU" sz="2400">
                <a:solidFill>
                  <a:srgbClr val="E5F010"/>
                </a:solidFill>
                <a:effectLst/>
              </a:rPr>
              <a:t> </a:t>
            </a:r>
            <a:r>
              <a:rPr lang="ru-RU" sz="2400" b="1">
                <a:solidFill>
                  <a:srgbClr val="E5F010"/>
                </a:solidFill>
                <a:effectLst/>
              </a:rPr>
              <a:t>партизанский отряд </a:t>
            </a:r>
            <a:r>
              <a:rPr lang="ru-RU" sz="2400">
                <a:solidFill>
                  <a:srgbClr val="E5F010"/>
                </a:solidFill>
                <a:effectLst/>
              </a:rPr>
              <a:t>общей численностью </a:t>
            </a:r>
            <a:r>
              <a:rPr lang="ru-RU" sz="2400" b="1">
                <a:solidFill>
                  <a:srgbClr val="E5F010"/>
                </a:solidFill>
                <a:effectLst/>
              </a:rPr>
              <a:t>1800</a:t>
            </a:r>
            <a:r>
              <a:rPr lang="ru-RU" sz="2400">
                <a:solidFill>
                  <a:srgbClr val="E5F010"/>
                </a:solidFill>
                <a:effectLst/>
              </a:rPr>
              <a:t> </a:t>
            </a:r>
            <a:r>
              <a:rPr lang="ru-RU" sz="2400" b="1">
                <a:solidFill>
                  <a:srgbClr val="E5F010"/>
                </a:solidFill>
                <a:effectLst/>
              </a:rPr>
              <a:t>человек</a:t>
            </a:r>
            <a:r>
              <a:rPr lang="ru-RU" sz="2400">
                <a:solidFill>
                  <a:srgbClr val="E5F010"/>
                </a:solidFill>
                <a:effectLst/>
              </a:rPr>
              <a:t/>
            </a:r>
            <a:br>
              <a:rPr lang="ru-RU" sz="2400">
                <a:solidFill>
                  <a:srgbClr val="E5F010"/>
                </a:solidFill>
                <a:effectLst/>
              </a:rPr>
            </a:br>
            <a:endParaRPr lang="ru-RU" sz="2400">
              <a:solidFill>
                <a:srgbClr val="E5F010"/>
              </a:solidFill>
              <a:effectLst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>
                <a:hlinkClick r:id="rId2"/>
              </a:rPr>
              <a:t> </a:t>
            </a:r>
            <a:endParaRPr lang="ru-RU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>
                <a:hlinkClick r:id="rId3"/>
              </a:rPr>
              <a:t> </a:t>
            </a:r>
            <a:endParaRPr lang="ru-RU"/>
          </a:p>
        </p:txBody>
      </p:sp>
      <p:pic>
        <p:nvPicPr>
          <p:cNvPr id="21510" name="Picture 6" descr="Картинка 38 из 10387">
            <a:hlinkClick r:id="rId2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1828800"/>
            <a:ext cx="4724400" cy="4343400"/>
          </a:xfrm>
          <a:prstGeom prst="rect">
            <a:avLst/>
          </a:prstGeom>
          <a:noFill/>
        </p:spPr>
      </p:pic>
      <p:pic>
        <p:nvPicPr>
          <p:cNvPr id="21512" name="Picture 8" descr="Картинка 68 из 10387">
            <a:hlinkClick r:id="rId3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1600200"/>
            <a:ext cx="2468563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u="sng">
                <a:solidFill>
                  <a:srgbClr val="0000FF"/>
                </a:solidFill>
                <a:effectLst/>
              </a:rPr>
              <a:t> </a:t>
            </a:r>
            <a:r>
              <a:rPr lang="ru-RU" sz="1800">
                <a:solidFill>
                  <a:srgbClr val="E5F010"/>
                </a:solidFill>
                <a:effectLst/>
              </a:rPr>
              <a:t>была первой женщиной, которой присвоили звание Героя Советского союза во время Великой Отечественной войны. И не просто присвоили, а создали самую большую легенду за всю историю войны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>
                <a:hlinkClick r:id="rId2"/>
              </a:rPr>
              <a:t> </a:t>
            </a:r>
            <a:endParaRPr lang="ru-RU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>
                <a:hlinkClick r:id="rId3"/>
              </a:rPr>
              <a:t> </a:t>
            </a:r>
            <a:endParaRPr lang="ru-RU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1143000" y="304800"/>
            <a:ext cx="6705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chemeClr val="hlink"/>
                </a:solidFill>
              </a:rPr>
              <a:t>Зоя Космодемьянская</a:t>
            </a:r>
          </a:p>
        </p:txBody>
      </p:sp>
      <p:pic>
        <p:nvPicPr>
          <p:cNvPr id="22535" name="Picture 7" descr="Картинка 17 из 8351">
            <a:hlinkClick r:id="rId2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1828800"/>
            <a:ext cx="2949575" cy="4572000"/>
          </a:xfrm>
          <a:prstGeom prst="rect">
            <a:avLst/>
          </a:prstGeom>
          <a:noFill/>
        </p:spPr>
      </p:pic>
      <p:pic>
        <p:nvPicPr>
          <p:cNvPr id="22537" name="Picture 9" descr="Картинка 9 из 8351">
            <a:hlinkClick r:id="rId3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6200" y="1752600"/>
            <a:ext cx="5026025" cy="3048000"/>
          </a:xfrm>
          <a:prstGeom prst="rect">
            <a:avLst/>
          </a:prstGeom>
          <a:noFill/>
        </p:spPr>
      </p:pic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4191000" y="4979988"/>
            <a:ext cx="45720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1800">
                <a:solidFill>
                  <a:srgbClr val="E5F010"/>
                </a:solidFill>
              </a:rPr>
              <a:t>Смело действовали под Москвой в тылу врага партизаны Калининской области. Как раз в эти дни совершили свои бессмертные подвиги комсомольцы Зоя Космодемьянская, Саша Чекалин и сотни других.</a:t>
            </a:r>
          </a:p>
          <a:p>
            <a:pPr>
              <a:spcBef>
                <a:spcPct val="50000"/>
              </a:spcBef>
            </a:pPr>
            <a:endParaRPr lang="ru-RU" sz="1800">
              <a:solidFill>
                <a:srgbClr val="E5F01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ru-RU" sz="4000" b="1" i="1">
                <a:solidFill>
                  <a:schemeClr val="hlink"/>
                </a:solidFill>
                <a:effectLst/>
                <a:latin typeface="Segoe UI Symbol" pitchFamily="34" charset="0"/>
              </a:rPr>
              <a:t>Итоги и значение битвы за Москву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2514600"/>
            <a:ext cx="3429000" cy="3581400"/>
          </a:xfrm>
        </p:spPr>
        <p:txBody>
          <a:bodyPr/>
          <a:lstStyle/>
          <a:p>
            <a:r>
              <a:rPr lang="ru-RU">
                <a:hlinkClick r:id="rId2"/>
              </a:rPr>
              <a:t> </a:t>
            </a:r>
            <a:endParaRPr lang="ru-RU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2362200"/>
            <a:ext cx="3962400" cy="3962400"/>
          </a:xfrm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ru-RU" sz="1600" b="1">
                <a:solidFill>
                  <a:srgbClr val="E5F010"/>
                </a:solidFill>
                <a:latin typeface="Arial" pitchFamily="34" charset="0"/>
              </a:rPr>
              <a:t>Активизировалось партизанское движение, усилилось движение Сопротивления в оккупированных странах Европы. </a:t>
            </a:r>
          </a:p>
          <a:p>
            <a:pPr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endParaRPr lang="ru-RU" sz="1600" b="1">
              <a:solidFill>
                <a:srgbClr val="E5F010"/>
              </a:solidFill>
              <a:latin typeface="Arial" pitchFamily="34" charset="0"/>
            </a:endParaRPr>
          </a:p>
          <a:p>
            <a:pPr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ru-RU" sz="1600" b="1">
                <a:solidFill>
                  <a:srgbClr val="E5F010"/>
                </a:solidFill>
                <a:latin typeface="Arial" pitchFamily="34" charset="0"/>
              </a:rPr>
              <a:t>Победа вдохнула новые силы и уверенность в тех, кто сражался с фашизмом, прежде всего в советских людей. </a:t>
            </a:r>
          </a:p>
          <a:p>
            <a:pPr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endParaRPr lang="ru-RU" sz="1600">
              <a:solidFill>
                <a:srgbClr val="E5F010"/>
              </a:solidFill>
              <a:latin typeface="Arial" pitchFamily="34" charset="0"/>
            </a:endParaRPr>
          </a:p>
          <a:p>
            <a:pPr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ru-RU" sz="1600" b="1">
                <a:solidFill>
                  <a:srgbClr val="E5F010"/>
                </a:solidFill>
                <a:latin typeface="Arial" pitchFamily="34" charset="0"/>
              </a:rPr>
              <a:t>Победа под Москвой похоронила стратегию молниеносной войны</a:t>
            </a:r>
            <a:endParaRPr lang="ru-RU" sz="1600">
              <a:solidFill>
                <a:srgbClr val="E5F010"/>
              </a:solidFill>
              <a:latin typeface="Arial" pitchFamily="34" charset="0"/>
            </a:endParaRPr>
          </a:p>
          <a:p>
            <a:endParaRPr lang="ru-RU" sz="1600">
              <a:solidFill>
                <a:srgbClr val="E5F010"/>
              </a:solidFill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85800" y="1295400"/>
            <a:ext cx="7696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>
                <a:solidFill>
                  <a:srgbClr val="E5F010"/>
                </a:solidFill>
                <a:latin typeface="Arial" pitchFamily="34" charset="0"/>
              </a:rPr>
              <a:t>12 декабря советские граждане услышали по московскому радио первую победную сводку. </a:t>
            </a:r>
            <a:endParaRPr lang="ru-RU">
              <a:solidFill>
                <a:srgbClr val="E5F010"/>
              </a:solidFill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endParaRPr lang="ru-RU">
              <a:solidFill>
                <a:srgbClr val="E5F010"/>
              </a:solidFill>
            </a:endParaRPr>
          </a:p>
        </p:txBody>
      </p:sp>
      <p:pic>
        <p:nvPicPr>
          <p:cNvPr id="23560" name="Picture 8" descr="http://gallery.sevstar.net/bPIC/201105/201105347827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133600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153400" cy="1524000"/>
          </a:xfrm>
        </p:spPr>
        <p:txBody>
          <a:bodyPr/>
          <a:lstStyle/>
          <a:p>
            <a:r>
              <a:rPr lang="ru-RU" sz="6000">
                <a:solidFill>
                  <a:schemeClr val="hlink"/>
                </a:solidFill>
              </a:rPr>
              <a:t>Вечная память героям!</a:t>
            </a:r>
          </a:p>
        </p:txBody>
      </p:sp>
      <p:pic>
        <p:nvPicPr>
          <p:cNvPr id="24580" name="Picture 4" descr="Картинка 13 из 7809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981200"/>
            <a:ext cx="7239000" cy="4560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иний обелиск">
  <a:themeElements>
    <a:clrScheme name="Синий обелиск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Синий обелиск">
      <a:majorFont>
        <a:latin typeface="Arial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Синий обелиск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Designs\Синий обелиск.pot</Template>
  <TotalTime>176</TotalTime>
  <Words>632</Words>
  <Application>Microsoft PowerPoint</Application>
  <PresentationFormat>Экран (4:3)</PresentationFormat>
  <Paragraphs>55</Paragraphs>
  <Slides>18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Times New Roman</vt:lpstr>
      <vt:lpstr>Arial</vt:lpstr>
      <vt:lpstr>Wingdings</vt:lpstr>
      <vt:lpstr>Calibri</vt:lpstr>
      <vt:lpstr>Gungsuh</vt:lpstr>
      <vt:lpstr>DFKai-SB</vt:lpstr>
      <vt:lpstr>Verdana</vt:lpstr>
      <vt:lpstr>BatangChe</vt:lpstr>
      <vt:lpstr>Aparajita</vt:lpstr>
      <vt:lpstr>Segoe UI Symbol</vt:lpstr>
      <vt:lpstr>Синий обелиск</vt:lpstr>
      <vt:lpstr>«Сохраним историческую память о ветеранах и защитниках нашего Отечества»</vt:lpstr>
      <vt:lpstr>Слайд 2</vt:lpstr>
      <vt:lpstr>Битва под Москвой состояла из трех этапов: стратегически оборонительная операция — с 30 сентября по 5 декабря 1941 года; наступательная операция — с 6 декабря 1941 года по 7 января 1942 года; Ржевско-Вяземская наступательная операция — с 8 января по 20 апреля 1942 года. </vt:lpstr>
      <vt:lpstr>Москва ощетинилась полосами противотанковых ежей. На улицах строились баррикады, подвалы домов превращались в огневые точки. Сотни тысяч москвичей строили на окраинах города глубокую противотанковую оборону</vt:lpstr>
      <vt:lpstr>В ночь на 5 октября Государственный Комитет Обороны принял решение о защите Москвы. Главным рубежом сопротивления была определена Можайская линия обороны, куда срочно направлялись все силы и средства.</vt:lpstr>
      <vt:lpstr>7 ноября 1941 года – на Красной площади состоялся военный парад войск Московского гарнизона… Торжественное собрание и парад на Красной площади транслировались по радио на всю страну. На всех это произвело потрясающее впечатление! </vt:lpstr>
      <vt:lpstr>Оборону Москвы  возглавил генерал  Георгий Константинович Жуков.</vt:lpstr>
      <vt:lpstr>Особенно яростными были наши атаки 8-12 октября, когда в боевые действия дивизии включилась батарея «катюш» капитана  Ивана Андреевича Флерова </vt:lpstr>
      <vt:lpstr>Фашисты усилили налеты своей авиации на Москву, которые начались еще летом. Ночные бомбежки следовали одна за другой. Однако к городу прорывались лишь одиночные самолеты.  </vt:lpstr>
      <vt:lpstr>Виктор Талалихин</vt:lpstr>
      <vt:lpstr>Велика Россия, а отступать некуда – позади Москва! </vt:lpstr>
      <vt:lpstr>Советские бойцы и командиры, пехотинцы и артиллеристы, летчики и танкисты, кавалеристы и саперы проявляли чудеса храбрости. Подвиги совершали не отдельные бойцы, а целые взводы, роты, батальоны и дивизии. </vt:lpstr>
      <vt:lpstr>Слайд 13</vt:lpstr>
      <vt:lpstr>Слайд 14</vt:lpstr>
      <vt:lpstr>В октябре - ноябре 1941 года на оккупированной врагом территории 27 районов действовал 41 партизанский отряд общей численностью 1800 человек </vt:lpstr>
      <vt:lpstr> была первой женщиной, которой присвоили звание Героя Советского союза во время Великой Отечественной войны. И не просто присвоили, а создали самую большую легенду за всю историю войны</vt:lpstr>
      <vt:lpstr>Итоги и значение битвы за Москву</vt:lpstr>
      <vt:lpstr>Вечная память героям!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«Сохраним историческую память о ветеранах и защитниках нашего Отечества»</dc:title>
  <dc:creator>Sanya</dc:creator>
  <cp:lastModifiedBy>Антон</cp:lastModifiedBy>
  <cp:revision>6</cp:revision>
  <dcterms:created xsi:type="dcterms:W3CDTF">2011-11-26T13:37:30Z</dcterms:created>
  <dcterms:modified xsi:type="dcterms:W3CDTF">2015-04-09T10:36:11Z</dcterms:modified>
</cp:coreProperties>
</file>