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6600"/>
    <a:srgbClr val="FF9966"/>
    <a:srgbClr val="FFCCFF"/>
    <a:srgbClr val="FFFF00"/>
    <a:srgbClr val="FF99FF"/>
    <a:srgbClr val="FF00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09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4320F1-C11A-4B0C-BE85-BC5FFC5949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1C022-B8DE-4278-B5AF-2F53AE837D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E76CC-5FD3-4C86-AFD5-594CC3A743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AA661-E31E-42E0-B200-3E522B8DE5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92AC0B-4147-4171-A68F-9EA730B6B7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E81493-75D0-4FAC-B00E-9D2145936D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0C3EA-58AE-4D39-AD90-A22C1A9DA4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06859-DE35-4280-AF5E-192355BD31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E1391-E818-4B4D-9B44-37D1BECDD4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F0F90-B3D3-4DA4-B238-712A0442F9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1F75E-ED3E-4DDC-9F8A-C9CB4A42AF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EC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44B9BE7-0C9F-4A86-90CF-F41ED310AA3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524000" y="838200"/>
            <a:ext cx="5248275" cy="2095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12700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A800"/>
                    </a:gs>
                    <a:gs pos="13000">
                      <a:srgbClr val="825600"/>
                    </a:gs>
                    <a:gs pos="28000">
                      <a:srgbClr val="FFA800"/>
                    </a:gs>
                    <a:gs pos="42000">
                      <a:srgbClr val="825600"/>
                    </a:gs>
                    <a:gs pos="57001">
                      <a:srgbClr val="FFA800"/>
                    </a:gs>
                    <a:gs pos="72000">
                      <a:srgbClr val="825600"/>
                    </a:gs>
                    <a:gs pos="87000">
                      <a:srgbClr val="FFA800"/>
                    </a:gs>
                    <a:gs pos="100000">
                      <a:srgbClr val="825600"/>
                    </a:gs>
                  </a:gsLst>
                  <a:lin ang="270000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История возникновения</a:t>
            </a:r>
          </a:p>
          <a:p>
            <a:pPr algn="ctr"/>
            <a:r>
              <a:rPr lang="ru-RU" sz="3600" i="1" kern="10">
                <a:ln w="12700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A800"/>
                    </a:gs>
                    <a:gs pos="13000">
                      <a:srgbClr val="825600"/>
                    </a:gs>
                    <a:gs pos="28000">
                      <a:srgbClr val="FFA800"/>
                    </a:gs>
                    <a:gs pos="42000">
                      <a:srgbClr val="825600"/>
                    </a:gs>
                    <a:gs pos="57001">
                      <a:srgbClr val="FFA800"/>
                    </a:gs>
                    <a:gs pos="72000">
                      <a:srgbClr val="825600"/>
                    </a:gs>
                    <a:gs pos="87000">
                      <a:srgbClr val="FFA800"/>
                    </a:gs>
                    <a:gs pos="100000">
                      <a:srgbClr val="825600"/>
                    </a:gs>
                  </a:gsLst>
                  <a:lin ang="270000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       координатной</a:t>
            </a:r>
          </a:p>
          <a:p>
            <a:pPr algn="ctr"/>
            <a:r>
              <a:rPr lang="ru-RU" sz="3600" i="1" kern="10">
                <a:ln w="12700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A800"/>
                    </a:gs>
                    <a:gs pos="13000">
                      <a:srgbClr val="825600"/>
                    </a:gs>
                    <a:gs pos="28000">
                      <a:srgbClr val="FFA800"/>
                    </a:gs>
                    <a:gs pos="42000">
                      <a:srgbClr val="825600"/>
                    </a:gs>
                    <a:gs pos="57001">
                      <a:srgbClr val="FFA800"/>
                    </a:gs>
                    <a:gs pos="72000">
                      <a:srgbClr val="825600"/>
                    </a:gs>
                    <a:gs pos="87000">
                      <a:srgbClr val="FFA800"/>
                    </a:gs>
                    <a:gs pos="100000">
                      <a:srgbClr val="825600"/>
                    </a:gs>
                  </a:gsLst>
                  <a:lin ang="270000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               плоскости</a:t>
            </a:r>
          </a:p>
        </p:txBody>
      </p:sp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2286000" y="3429000"/>
            <a:ext cx="6477000" cy="2466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Выполнила:Фомина Надежда </a:t>
            </a:r>
          </a:p>
          <a:p>
            <a:pPr algn="ctr"/>
            <a:r>
              <a:rPr lang="ru-RU" sz="3600" i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и  </a:t>
            </a:r>
          </a:p>
          <a:p>
            <a:pPr algn="ctr"/>
            <a:r>
              <a:rPr lang="ru-RU" sz="3600" i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Тюганова Татьяна</a:t>
            </a:r>
          </a:p>
          <a:p>
            <a:pPr algn="ctr"/>
            <a:r>
              <a:rPr lang="ru-RU" sz="3600" i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Ученицы 6"Г" класса</a:t>
            </a:r>
          </a:p>
          <a:p>
            <a:pPr algn="ctr"/>
            <a:r>
              <a:rPr lang="ru-RU" sz="3600" i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               лицея №82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FF00"/>
            </a:solidFill>
          </a:ln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Более чем за 100 лет до н.э. греческий учёный Гиппарх предложил опоясать на карте земной шар параллелями и меридианами и ввести хорошо теперь известные географические координаты: широту и долготу – и обозначить их числами.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FF00"/>
            </a:solidFill>
          </a:ln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В </a:t>
            </a:r>
            <a:r>
              <a:rPr lang="en-US">
                <a:solidFill>
                  <a:srgbClr val="FF0000"/>
                </a:solidFill>
              </a:rPr>
              <a:t>XIV</a:t>
            </a:r>
            <a:r>
              <a:rPr lang="ru-RU">
                <a:solidFill>
                  <a:srgbClr val="FF0000"/>
                </a:solidFill>
              </a:rPr>
              <a:t> веке французский математик Н.Оресм ввёл, по аналогии с географическими, координаты на плоскости. Он предложил покрыть плоскость прямоугольной сеткой и называть широтой и долготой то, что мы теперь называем абсциссой и ординатой.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FFFF00"/>
            </a:solidFill>
          </a:ln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Это нововведение оказалось чрезвычайно продуктивным. На его основе возник метод координат, связавший геометрию с алгеброй. Основная заслуга в создании метода координат принадлежит французскому математику Рене Декарту. Такую систему координат стали называть декартовой.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>
            <a:off x="838200" y="457200"/>
            <a:ext cx="8001000" cy="113347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Несколько слов о Рене Декарте</a:t>
            </a:r>
          </a:p>
        </p:txBody>
      </p:sp>
      <p:pic>
        <p:nvPicPr>
          <p:cNvPr id="9222" name="Picture 6" descr="i?id=17547817&amp;tov=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2057400"/>
            <a:ext cx="23939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i?id=10139420&amp;tov=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676400"/>
            <a:ext cx="3141663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WordArt 8"/>
          <p:cNvSpPr>
            <a:spLocks noChangeArrowheads="1" noChangeShapeType="1" noTextEdit="1"/>
          </p:cNvSpPr>
          <p:nvPr/>
        </p:nvSpPr>
        <p:spPr bwMode="auto">
          <a:xfrm>
            <a:off x="3124200" y="5486400"/>
            <a:ext cx="274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i="1" kern="10">
                <a:ln w="12700">
                  <a:noFill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Рене Декарт</a:t>
            </a:r>
          </a:p>
          <a:p>
            <a:pPr algn="ctr"/>
            <a:r>
              <a:rPr lang="ru-RU" i="1" kern="10">
                <a:ln w="12700">
                  <a:noFill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(1596 - 1650)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i?id=15541313&amp;tov=3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304800"/>
            <a:ext cx="1804988" cy="2286000"/>
          </a:xfrm>
          <a:noFill/>
          <a:ln/>
        </p:spPr>
      </p:pic>
      <p:sp>
        <p:nvSpPr>
          <p:cNvPr id="11272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2590800" y="609600"/>
            <a:ext cx="6096000" cy="5516563"/>
          </a:xfrm>
          <a:gradFill rotWithShape="1">
            <a:gsLst>
              <a:gs pos="0">
                <a:srgbClr val="FFCCFF"/>
              </a:gs>
              <a:gs pos="50000">
                <a:srgbClr val="66CCFF"/>
              </a:gs>
              <a:gs pos="100000">
                <a:srgbClr val="FFCCFF"/>
              </a:gs>
            </a:gsLst>
            <a:lin ang="2700000" scaled="1"/>
          </a:gradFill>
          <a:ln>
            <a:solidFill>
              <a:srgbClr val="FFFF00"/>
            </a:solidFill>
          </a:ln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Главное достижение Декарта – построение аналитической геометрии, в которой геометрические задачи переводились на язык алгебры при помощи метода координат. В 1637 году Рене Декарт впервые опубликовал изложение метода координат.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2590800" y="609600"/>
            <a:ext cx="6096000" cy="5516563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50000">
                <a:srgbClr val="66CCFF"/>
              </a:gs>
              <a:gs pos="100000">
                <a:srgbClr val="FFCCFF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800">
                <a:solidFill>
                  <a:srgbClr val="FF0000"/>
                </a:solidFill>
              </a:rPr>
              <a:t>Термин </a:t>
            </a:r>
            <a:r>
              <a:rPr lang="ru-RU" sz="2800" b="1" i="1" u="sng">
                <a:solidFill>
                  <a:srgbClr val="FF0000"/>
                </a:solidFill>
              </a:rPr>
              <a:t>«абсцисса»,</a:t>
            </a:r>
            <a:r>
              <a:rPr lang="ru-RU" sz="2800">
                <a:solidFill>
                  <a:srgbClr val="FF0000"/>
                </a:solidFill>
              </a:rPr>
              <a:t> от латинского «</a:t>
            </a:r>
            <a:r>
              <a:rPr lang="en-US" sz="2800">
                <a:solidFill>
                  <a:srgbClr val="FF0000"/>
                </a:solidFill>
              </a:rPr>
              <a:t>abscissa</a:t>
            </a:r>
            <a:r>
              <a:rPr lang="ru-RU" sz="2800">
                <a:solidFill>
                  <a:srgbClr val="FF0000"/>
                </a:solidFill>
              </a:rPr>
              <a:t>» - «отсекаемый» (отрезок на оси иксов),</a:t>
            </a:r>
          </a:p>
          <a:p>
            <a:pPr marL="342900" indent="-342900">
              <a:spcBef>
                <a:spcPct val="20000"/>
              </a:spcBef>
            </a:pPr>
            <a:r>
              <a:rPr lang="ru-RU" sz="2800">
                <a:solidFill>
                  <a:srgbClr val="FF0000"/>
                </a:solidFill>
              </a:rPr>
              <a:t>   </a:t>
            </a:r>
            <a:r>
              <a:rPr lang="ru-RU" sz="2800" b="1" i="1" u="sng">
                <a:solidFill>
                  <a:srgbClr val="FF0000"/>
                </a:solidFill>
              </a:rPr>
              <a:t>«ордината»,</a:t>
            </a:r>
            <a:r>
              <a:rPr lang="ru-RU" sz="2800" b="1">
                <a:solidFill>
                  <a:srgbClr val="FF0000"/>
                </a:solidFill>
              </a:rPr>
              <a:t> </a:t>
            </a:r>
            <a:r>
              <a:rPr lang="ru-RU" sz="2800">
                <a:solidFill>
                  <a:srgbClr val="FF0000"/>
                </a:solidFill>
              </a:rPr>
              <a:t>от</a:t>
            </a:r>
            <a:r>
              <a:rPr lang="ru-RU" sz="2800" b="1">
                <a:solidFill>
                  <a:srgbClr val="FF0000"/>
                </a:solidFill>
              </a:rPr>
              <a:t> </a:t>
            </a:r>
            <a:r>
              <a:rPr lang="ru-RU" sz="2800">
                <a:solidFill>
                  <a:srgbClr val="FF0000"/>
                </a:solidFill>
              </a:rPr>
              <a:t>лат. «</a:t>
            </a:r>
            <a:r>
              <a:rPr lang="en-US" sz="2800">
                <a:solidFill>
                  <a:srgbClr val="FF0000"/>
                </a:solidFill>
              </a:rPr>
              <a:t>ordinatus</a:t>
            </a:r>
            <a:r>
              <a:rPr lang="ru-RU" sz="2800">
                <a:solidFill>
                  <a:srgbClr val="FF0000"/>
                </a:solidFill>
              </a:rPr>
              <a:t>» - «упорядоченный»</a:t>
            </a:r>
          </a:p>
          <a:p>
            <a:pPr marL="342900" indent="-342900">
              <a:spcBef>
                <a:spcPct val="20000"/>
              </a:spcBef>
            </a:pPr>
            <a:r>
              <a:rPr lang="ru-RU" sz="2800">
                <a:solidFill>
                  <a:srgbClr val="FF0000"/>
                </a:solidFill>
              </a:rPr>
              <a:t>   впервые появились в </a:t>
            </a:r>
            <a:r>
              <a:rPr lang="en-US" sz="2800">
                <a:solidFill>
                  <a:srgbClr val="FF0000"/>
                </a:solidFill>
              </a:rPr>
              <a:t>XVI</a:t>
            </a:r>
            <a:r>
              <a:rPr lang="ru-RU" sz="2800">
                <a:solidFill>
                  <a:srgbClr val="FF0000"/>
                </a:solidFill>
              </a:rPr>
              <a:t> веке и были введены в употребление в 70 -80гг. </a:t>
            </a:r>
            <a:r>
              <a:rPr lang="en-US" sz="2800">
                <a:solidFill>
                  <a:srgbClr val="FF0000"/>
                </a:solidFill>
              </a:rPr>
              <a:t>XVII </a:t>
            </a:r>
            <a:r>
              <a:rPr lang="ru-RU" sz="2800">
                <a:solidFill>
                  <a:srgbClr val="FF0000"/>
                </a:solidFill>
              </a:rPr>
              <a:t>века Лейбницем. Им же абсцисса и ордината вместе были названы </a:t>
            </a:r>
            <a:r>
              <a:rPr lang="ru-RU" sz="2800" b="1" i="1" u="sng">
                <a:solidFill>
                  <a:srgbClr val="FF0000"/>
                </a:solidFill>
              </a:rPr>
              <a:t>координатами</a:t>
            </a:r>
            <a:r>
              <a:rPr lang="ru-RU" sz="2800">
                <a:solidFill>
                  <a:srgbClr val="FF0000"/>
                </a:solidFill>
              </a:rPr>
              <a:t>.   </a:t>
            </a:r>
          </a:p>
        </p:txBody>
      </p:sp>
      <p:pic>
        <p:nvPicPr>
          <p:cNvPr id="14348" name="Picture 12" descr="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19685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3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 uiExpand="1" build="p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238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Arial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лотос</dc:creator>
  <cp:lastModifiedBy>Антон</cp:lastModifiedBy>
  <cp:revision>12</cp:revision>
  <dcterms:created xsi:type="dcterms:W3CDTF">2007-03-20T11:10:03Z</dcterms:created>
  <dcterms:modified xsi:type="dcterms:W3CDTF">2015-04-09T10:31:42Z</dcterms:modified>
</cp:coreProperties>
</file>