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57" r:id="rId3"/>
    <p:sldId id="258" r:id="rId4"/>
    <p:sldId id="282" r:id="rId5"/>
    <p:sldId id="259" r:id="rId6"/>
    <p:sldId id="281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9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0" r:id="rId28"/>
    <p:sldId id="283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66FFFF"/>
    <a:srgbClr val="336600"/>
    <a:srgbClr val="0033CC"/>
    <a:srgbClr val="FF0000"/>
    <a:srgbClr val="99FF99"/>
    <a:srgbClr val="FF99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 autoAdjust="0"/>
    <p:restoredTop sz="94660" autoAdjust="0"/>
  </p:normalViewPr>
  <p:slideViewPr>
    <p:cSldViewPr>
      <p:cViewPr>
        <p:scale>
          <a:sx n="100" d="100"/>
          <a:sy n="100" d="100"/>
        </p:scale>
        <p:origin x="-516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2.xml"/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ru-RU"/>
          </a:p>
        </p:txBody>
      </p:sp>
      <p:pic>
        <p:nvPicPr>
          <p:cNvPr id="12291" name="Picture 3" descr="minisp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</p:spPr>
      </p:pic>
      <p:sp>
        <p:nvSpPr>
          <p:cNvPr id="12292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/>
          </a:p>
        </p:txBody>
      </p:sp>
      <p:pic>
        <p:nvPicPr>
          <p:cNvPr id="12293" name="Picture 5" descr="minispir"/>
          <p:cNvPicPr>
            <a:picLocks noChangeAspect="1" noChangeArrowheads="1"/>
          </p:cNvPicPr>
          <p:nvPr/>
        </p:nvPicPr>
        <p:blipFill>
          <a:blip r:embed="rId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</p:spPr>
      </p:pic>
      <p:sp>
        <p:nvSpPr>
          <p:cNvPr id="1229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dt" sz="quarter" idx="2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FECD6F7-CF9D-4482-92ED-6D758F2DEC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F10A94-2D4B-454A-8AF6-D3C12F7BCF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76E7F-CEB4-4C24-B97E-98A2DBB262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AEF08-9C01-413C-A688-DA2984E559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502BB3-C848-4669-889D-6FC1473DD0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635AE-B03C-43C9-8D89-C208168A1E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A069C-26FD-4216-A6DE-FE3630C1F4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34674-E90E-47CF-A55F-F4F5184816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D7E20-D8D2-45C7-87DD-7CD5E3175D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8D5EC-238F-4F04-A5FF-29CAE0C251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01D67-8A78-4F1E-B996-641307719B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762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6800" y="3886200"/>
            <a:ext cx="762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144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52813" y="61071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8818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9CDDA0A-904A-4DB3-BFAC-9603C75631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144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52813" y="61071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8818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40283F4-84BF-4D4D-B12D-887AD172A49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144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52813" y="61071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8818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AF3BA43-8999-4559-A163-C07625F00F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66800" y="1752600"/>
            <a:ext cx="373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373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066800" y="3886200"/>
            <a:ext cx="762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10144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452813" y="61071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8818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22136E2-F945-4775-8403-99F02F0537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62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144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52813" y="61071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818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5BEB369-84BF-4428-A54C-DDAB1C907C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ru-RU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268" name="Picture 4" descr="minispir"/>
          <p:cNvPicPr>
            <a:picLocks noChangeAspect="1" noChangeArrowheads="1"/>
          </p:cNvPicPr>
          <p:nvPr/>
        </p:nvPicPr>
        <p:blipFill>
          <a:blip r:embed="rId18"/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</p:spPr>
      </p:pic>
      <p:pic>
        <p:nvPicPr>
          <p:cNvPr id="11269" name="Picture 5" descr="minispir"/>
          <p:cNvPicPr>
            <a:picLocks noChangeAspect="1" noChangeArrowheads="1"/>
          </p:cNvPicPr>
          <p:nvPr/>
        </p:nvPicPr>
        <p:blipFill>
          <a:blip r:embed="rId18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</p:spPr>
      </p:pic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127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B4BD42-0A05-4B55-877C-1A15590D919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>
              <a:alpha val="50000"/>
            </a:srgbClr>
          </a:solidFill>
          <a:ln/>
        </p:spPr>
        <p:txBody>
          <a:bodyPr/>
          <a:lstStyle/>
          <a:p>
            <a:r>
              <a:rPr lang="ru-RU" b="1">
                <a:solidFill>
                  <a:srgbClr val="FF0000"/>
                </a:solidFill>
              </a:rPr>
              <a:t>Если ты один дома.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/>
              <a:t>    </a:t>
            </a:r>
            <a:r>
              <a:rPr lang="ru-RU" sz="2800">
                <a:solidFill>
                  <a:srgbClr val="0000FF"/>
                </a:solidFill>
                <a:cs typeface="Times New Roman" pitchFamily="18" charset="0"/>
              </a:rPr>
              <a:t>Представьте себе, взрослые заняты домашними</a:t>
            </a:r>
            <a:r>
              <a:rPr lang="ru-RU" sz="2800">
                <a:solidFill>
                  <a:srgbClr val="0000FF"/>
                </a:solidFill>
              </a:rPr>
              <a:t> </a:t>
            </a:r>
            <a:r>
              <a:rPr lang="ru-RU" sz="2800">
                <a:solidFill>
                  <a:srgbClr val="0000FF"/>
                </a:solidFill>
                <a:cs typeface="Times New Roman" pitchFamily="18" charset="0"/>
              </a:rPr>
              <a:t>делами, а вы предоставлены сами себе. Делай, что хочешь, играй во что пожелаешь. Чем вы займетесь?</a:t>
            </a:r>
            <a:br>
              <a:rPr lang="ru-RU" sz="2800">
                <a:solidFill>
                  <a:srgbClr val="0000FF"/>
                </a:solidFill>
                <a:cs typeface="Times New Roman" pitchFamily="18" charset="0"/>
              </a:rPr>
            </a:br>
            <a:r>
              <a:rPr lang="ru-RU" sz="2800">
                <a:solidFill>
                  <a:srgbClr val="0000FF"/>
                </a:solidFill>
                <a:cs typeface="Times New Roman" pitchFamily="18" charset="0"/>
              </a:rPr>
              <a:t>Играй, да не заигрывайся! Дом хоть и надежен, все же нельзя забывать об элементарных правилах собственной безопасности. </a:t>
            </a:r>
            <a:endParaRPr lang="ru-RU" sz="280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/>
              <a:t>   </a:t>
            </a:r>
            <a:r>
              <a:rPr lang="ru-RU" sz="2800">
                <a:solidFill>
                  <a:srgbClr val="FF0000"/>
                </a:solidFill>
                <a:cs typeface="Times New Roman" pitchFamily="18" charset="0"/>
              </a:rPr>
              <a:t>Все знают — баловство до добра не доводит!</a:t>
            </a:r>
            <a:br>
              <a:rPr lang="ru-RU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2800">
                <a:cs typeface="Times New Roman" pitchFamily="18" charset="0"/>
              </a:rPr>
              <a:t/>
            </a:r>
            <a:br>
              <a:rPr lang="ru-RU" sz="2800">
                <a:cs typeface="Times New Roman" pitchFamily="18" charset="0"/>
              </a:rPr>
            </a:br>
            <a:endParaRPr lang="ru-RU" sz="2800">
              <a:cs typeface="Times New Roman" pitchFamily="18" charset="0"/>
            </a:endParaRPr>
          </a:p>
        </p:txBody>
      </p:sp>
      <p:pic>
        <p:nvPicPr>
          <p:cNvPr id="5125" name="Picture 5" descr="j02860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5300663"/>
            <a:ext cx="1368425" cy="1319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/>
          <a:lstStyle/>
          <a:p>
            <a:r>
              <a:rPr lang="ru-RU" sz="1800" b="1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Если ты остался один дома, </a:t>
            </a:r>
            <a:r>
              <a:rPr lang="ru-RU" sz="1800" b="1">
                <a:solidFill>
                  <a:srgbClr val="FF0000"/>
                </a:solidFill>
                <a:latin typeface="Arial" pitchFamily="34" charset="0"/>
              </a:rPr>
              <a:t/>
            </a:r>
            <a:br>
              <a:rPr lang="ru-RU" sz="1800" b="1">
                <a:solidFill>
                  <a:srgbClr val="FF0000"/>
                </a:solidFill>
                <a:latin typeface="Arial" pitchFamily="34" charset="0"/>
              </a:rPr>
            </a:br>
            <a:r>
              <a:rPr lang="ru-RU" sz="1800" b="1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не открывай посторонним людям дверь, даже если это твои соседи.</a:t>
            </a:r>
            <a:r>
              <a:rPr lang="ru-RU" sz="180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80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ru-RU" sz="1800">
                <a:solidFill>
                  <a:srgbClr val="FF0000"/>
                </a:solidFill>
                <a:cs typeface="Times New Roman" pitchFamily="18" charset="0"/>
              </a:rPr>
            </a:br>
            <a:endParaRPr lang="ru-RU" sz="180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752600"/>
            <a:ext cx="3735388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Если ты ждешь кого-то, прежде чем открыть дверь спроси: </a:t>
            </a:r>
            <a:endParaRPr lang="ru-RU" sz="2400">
              <a:solidFill>
                <a:srgbClr val="0000FF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"Кто-там? и не открывай дверь на ответ: "Я!", попроси человека назваться, даже если тебе показалось, что ты узнал этого человека по голосу или одежде, увиденной в глазок. </a:t>
            </a:r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>
            <p:ph type="body" sz="half" idx="2"/>
          </p:nvPr>
        </p:nvGraphicFramePr>
        <p:xfrm>
          <a:off x="5257800" y="1752600"/>
          <a:ext cx="3406775" cy="4343400"/>
        </p:xfrm>
        <a:graphic>
          <a:graphicData uri="http://schemas.openxmlformats.org/presentationml/2006/ole">
            <p:oleObj spid="_x0000_s6148" name="Точечный рисунок" r:id="rId4" imgW="1905266" imgH="2381582" progId="Paint.Picture">
              <p:embed/>
            </p:oleObj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sz="16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кто-то стучится в окно, громко кричи: </a:t>
            </a:r>
            <a:r>
              <a:rPr lang="ru-RU" sz="1600" b="1">
                <a:solidFill>
                  <a:srgbClr val="FF0000"/>
                </a:solidFill>
                <a:latin typeface="Arial" pitchFamily="34" charset="0"/>
              </a:rPr>
              <a:t/>
            </a:r>
            <a:br>
              <a:rPr lang="ru-RU" sz="1600" b="1">
                <a:solidFill>
                  <a:srgbClr val="FF0000"/>
                </a:solidFill>
                <a:latin typeface="Arial" pitchFamily="34" charset="0"/>
              </a:rPr>
            </a:br>
            <a:r>
              <a:rPr lang="ru-RU" sz="16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"Папа! Папа! Иди сюда", даже если ты дома один</a:t>
            </a:r>
            <a:r>
              <a:rPr lang="ru-RU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E1E93D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Если кто-то за дверью просит тебя открыть или спрашивает, один ли ты дома, ответь, что ты не один, а папа спит, и попроси, чтобы пришедший зашел позже. 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>
          <a:solidFill>
            <a:srgbClr val="5EC877"/>
          </a:solidFill>
        </p:spPr>
        <p:txBody>
          <a:bodyPr/>
          <a:lstStyle/>
          <a:p>
            <a:r>
              <a:rPr lang="ru-RU" sz="240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Если человек за дверью представился знакомым твоих родителей, или работником милиции, почты, попроси зайти их позже, назвав время прихода твоих родителей.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 autoUpdateAnimBg="0"/>
      <p:bldP spid="13315" grpId="0" uiExpand="1" build="p" animBg="1" autoUpdateAnimBg="0"/>
      <p:bldP spid="1331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00"/>
          </a:solidFill>
        </p:spPr>
        <p:txBody>
          <a:bodyPr/>
          <a:lstStyle/>
          <a:p>
            <a:r>
              <a:rPr lang="ru-RU" sz="2000" b="1">
                <a:solidFill>
                  <a:srgbClr val="FF0000"/>
                </a:solidFill>
              </a:rPr>
              <a:t>Чаще всего преступники проникают в дом через плохо закрытые двери, окна, балкон.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4" name="Picture 4" descr="Рисунок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1844675"/>
            <a:ext cx="3359150" cy="4154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620000" cy="1143000"/>
          </a:xfrm>
          <a:solidFill>
            <a:srgbClr val="E1E93D"/>
          </a:solidFill>
        </p:spPr>
        <p:txBody>
          <a:bodyPr/>
          <a:lstStyle/>
          <a:p>
            <a:r>
              <a:rPr lang="ru-RU" sz="1600" b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Выучи телефон родителей, по которому ты сможешь с ними связаться в случае необходимости, если их не оказалось на рабочем месте, попроси, чтобы их разыскали и они срочно перезвонили тебе домой. </a:t>
            </a:r>
            <a:r>
              <a:rPr lang="ru-RU" sz="1600" b="1">
                <a:solidFill>
                  <a:srgbClr val="0000FF"/>
                </a:solidFill>
                <a:cs typeface="Times New Roman" pitchFamily="18" charset="0"/>
              </a:rPr>
              <a:t/>
            </a:r>
            <a:br>
              <a:rPr lang="ru-RU" sz="1600" b="1">
                <a:solidFill>
                  <a:srgbClr val="0000FF"/>
                </a:solidFill>
                <a:cs typeface="Times New Roman" pitchFamily="18" charset="0"/>
              </a:rPr>
            </a:br>
            <a:endParaRPr lang="ru-RU" sz="1600" b="1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19200" y="2057400"/>
            <a:ext cx="7391400" cy="2667000"/>
          </a:xfrm>
          <a:solidFill>
            <a:srgbClr val="FFCC66"/>
          </a:solidFill>
        </p:spPr>
        <p:txBody>
          <a:bodyPr/>
          <a:lstStyle/>
          <a:p>
            <a:r>
              <a:rPr lang="ru-RU" sz="2000" b="1">
                <a:latin typeface="Arial" pitchFamily="34" charset="0"/>
                <a:cs typeface="Arial" pitchFamily="34" charset="0"/>
              </a:rPr>
              <a:t>Если в доме случился пожар -- </a:t>
            </a:r>
            <a:r>
              <a:rPr lang="ru-RU" sz="20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звони "01",</a:t>
            </a:r>
            <a:r>
              <a:rPr lang="ru-RU" sz="2000" b="1">
                <a:latin typeface="Arial" pitchFamily="34" charset="0"/>
                <a:cs typeface="Arial" pitchFamily="34" charset="0"/>
              </a:rPr>
              <a:t> </a:t>
            </a:r>
            <a:endParaRPr lang="ru-RU" sz="2000" b="1">
              <a:latin typeface="Arial" pitchFamily="34" charset="0"/>
            </a:endParaRPr>
          </a:p>
          <a:p>
            <a:r>
              <a:rPr lang="ru-RU" sz="2000" b="1">
                <a:latin typeface="Arial" pitchFamily="34" charset="0"/>
                <a:cs typeface="Arial" pitchFamily="34" charset="0"/>
              </a:rPr>
              <a:t>если в квартиру ломятся посторонние -- </a:t>
            </a:r>
            <a:r>
              <a:rPr lang="ru-RU" sz="20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звони "02".</a:t>
            </a:r>
            <a:endParaRPr lang="ru-RU" sz="2000" b="1">
              <a:latin typeface="Arial" pitchFamily="34" charset="0"/>
            </a:endParaRPr>
          </a:p>
          <a:p>
            <a:r>
              <a:rPr lang="ru-RU" sz="2000" b="1">
                <a:latin typeface="Arial" pitchFamily="34" charset="0"/>
                <a:cs typeface="Arial" pitchFamily="34" charset="0"/>
              </a:rPr>
              <a:t>Если с кем-то из близких случилось несчастье или ты сам получил сильную травму -- </a:t>
            </a:r>
            <a:r>
              <a:rPr lang="ru-RU" sz="20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звони "03".</a:t>
            </a:r>
            <a:r>
              <a:rPr lang="ru-RU" sz="2000" b="1">
                <a:latin typeface="Arial" pitchFamily="34" charset="0"/>
                <a:cs typeface="Arial" pitchFamily="34" charset="0"/>
              </a:rPr>
              <a:t> </a:t>
            </a:r>
            <a:endParaRPr lang="ru-RU" sz="2000" b="1">
              <a:latin typeface="Arial" pitchFamily="34" charset="0"/>
            </a:endParaRPr>
          </a:p>
          <a:p>
            <a:r>
              <a:rPr lang="ru-RU" sz="2000" b="1">
                <a:latin typeface="Arial" pitchFamily="34" charset="0"/>
              </a:rPr>
              <a:t>П</a:t>
            </a:r>
            <a:r>
              <a:rPr lang="ru-RU" sz="2000" b="1">
                <a:latin typeface="Arial" pitchFamily="34" charset="0"/>
                <a:cs typeface="Arial" pitchFamily="34" charset="0"/>
              </a:rPr>
              <a:t>осле обращения в эти службы, когда ты назовешь адрес и причину вызова, позвони обязательно родителям или родственникам, живущим поблизости. 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90600" y="5105400"/>
            <a:ext cx="7620000" cy="1143000"/>
          </a:xfrm>
          <a:solidFill>
            <a:srgbClr val="66FF33"/>
          </a:solidFill>
        </p:spPr>
        <p:txBody>
          <a:bodyPr/>
          <a:lstStyle/>
          <a:p>
            <a:r>
              <a:rPr lang="ru-RU" sz="2800" b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Выучи свой адрес, телефон, имя и фамилию, собственную и родителей</a:t>
            </a:r>
            <a:r>
              <a:rPr lang="ru-RU" sz="2800" b="1">
                <a:solidFill>
                  <a:srgbClr val="0000FF"/>
                </a:solidFill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10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00"/>
          </a:solidFill>
        </p:spPr>
        <p:txBody>
          <a:bodyPr/>
          <a:lstStyle/>
          <a:p>
            <a:r>
              <a:rPr lang="ru-RU" sz="2800" b="1">
                <a:solidFill>
                  <a:srgbClr val="FF0000"/>
                </a:solidFill>
              </a:rPr>
              <a:t>Какие службы защищают население, </a:t>
            </a:r>
            <a:br>
              <a:rPr lang="ru-RU" sz="2800" b="1">
                <a:solidFill>
                  <a:srgbClr val="FF0000"/>
                </a:solidFill>
              </a:rPr>
            </a:br>
            <a:r>
              <a:rPr lang="ru-RU" sz="2800" b="1">
                <a:solidFill>
                  <a:srgbClr val="FF0000"/>
                </a:solidFill>
              </a:rPr>
              <a:t>какие сигналы оповещают нас об опасностях.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40" name="Picture 4" descr="Рисунок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700213"/>
            <a:ext cx="5783263" cy="4300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333375"/>
            <a:ext cx="7620000" cy="1143000"/>
          </a:xfrm>
          <a:solidFill>
            <a:srgbClr val="FFFF00"/>
          </a:solidFill>
          <a:ln>
            <a:pattFill prst="plaid">
              <a:fgClr>
                <a:schemeClr val="tx1"/>
              </a:fgClr>
              <a:bgClr>
                <a:srgbClr val="5EC877"/>
              </a:bgClr>
            </a:pattFill>
          </a:ln>
        </p:spPr>
        <p:txBody>
          <a:bodyPr/>
          <a:lstStyle/>
          <a:p>
            <a:r>
              <a:rPr lang="ru-RU" sz="2400" b="1" i="1">
                <a:solidFill>
                  <a:srgbClr val="FF3300"/>
                </a:solidFill>
                <a:cs typeface="Arial" pitchFamily="34" charset="0"/>
              </a:rPr>
              <a:t>Не делай ложных звонков, ведь за твои шалости будут отвечать родители.</a:t>
            </a:r>
            <a:r>
              <a:rPr lang="ru-RU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339" name="Rectangle 3" descr="Водяные капли"/>
          <p:cNvSpPr>
            <a:spLocks noGrp="1" noChangeArrowheads="1"/>
          </p:cNvSpPr>
          <p:nvPr>
            <p:ph sz="half" idx="1"/>
          </p:nvPr>
        </p:nvSpPr>
        <p:spPr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2800" b="1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Когда придут домой твои родители, расскажи о людях, которые приходили в их отсутствие. </a:t>
            </a:r>
          </a:p>
          <a:p>
            <a:endParaRPr lang="ru-RU" sz="2800" b="1">
              <a:solidFill>
                <a:srgbClr val="009900"/>
              </a:solidFill>
            </a:endParaRPr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>
            <p:ph type="body" sz="half" idx="2"/>
          </p:nvPr>
        </p:nvGraphicFramePr>
        <p:xfrm>
          <a:off x="5195888" y="1752600"/>
          <a:ext cx="3248025" cy="4114800"/>
        </p:xfrm>
        <a:graphic>
          <a:graphicData uri="http://schemas.openxmlformats.org/presentationml/2006/ole">
            <p:oleObj spid="_x0000_s14341" name="Точечный рисунок" r:id="rId4" imgW="857143" imgH="1085714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1" animBg="1"/>
      <p:bldP spid="143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sz="2000" b="1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Не играй со спичками или зажигалками, не играй питардами и бенгальскими огнями, </a:t>
            </a:r>
            <a:r>
              <a:rPr lang="ru-RU" sz="2000" b="1">
                <a:solidFill>
                  <a:srgbClr val="FF3300"/>
                </a:solidFill>
                <a:latin typeface="Arial" pitchFamily="34" charset="0"/>
              </a:rPr>
              <a:t/>
            </a:r>
            <a:br>
              <a:rPr lang="ru-RU" sz="2000" b="1">
                <a:solidFill>
                  <a:srgbClr val="FF3300"/>
                </a:solidFill>
                <a:latin typeface="Arial" pitchFamily="34" charset="0"/>
              </a:rPr>
            </a:br>
            <a:r>
              <a:rPr lang="ru-RU" sz="2000" b="1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если нет дома родителей.</a:t>
            </a:r>
            <a:r>
              <a:rPr lang="ru-RU" sz="160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66800" y="1752600"/>
            <a:ext cx="7162800" cy="4724400"/>
          </a:xfrm>
          <a:solidFill>
            <a:srgbClr val="FFFFCC"/>
          </a:solidFill>
        </p:spPr>
        <p:txBody>
          <a:bodyPr/>
          <a:lstStyle/>
          <a:p>
            <a:r>
              <a:rPr 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Если случился дома пожар, постарайся потушить его: если загорелись занавески, сдерни их на пол и затопчи, если ковер -</a:t>
            </a:r>
            <a:r>
              <a:rPr lang="ru-RU" sz="2000" b="1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накрой его одеялом или покрывалом и затопчи ногами, вылей воду из вазы или принеси с кухни. Если пламя уже большое, звони "01" и попытайся выйти из квартиры и вывести своих младших братьев и сестер, если у тебя нет ключей, выйди на балкон, или зайди в ванну или кухню, открой холодную воду, направь кран на пол, а сам приложи к носу полотенце или хлопчатобумажную майку, смоченную </a:t>
            </a:r>
            <a:r>
              <a:rPr lang="ru-RU" sz="2000" b="1">
                <a:solidFill>
                  <a:srgbClr val="000099"/>
                </a:solidFill>
                <a:latin typeface="Arial" pitchFamily="34" charset="0"/>
              </a:rPr>
              <a:t>водой</a:t>
            </a:r>
            <a:r>
              <a:rPr 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и дыши через эту тряпку. Когда услышишь, что пришли пожарные, постарайся позвать их на помощь. 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705600" y="5943600"/>
            <a:ext cx="1828800" cy="457200"/>
          </a:xfrm>
        </p:spPr>
        <p:txBody>
          <a:bodyPr/>
          <a:lstStyle/>
          <a:p>
            <a:pPr>
              <a:buFontTx/>
              <a:buNone/>
            </a:pPr>
            <a:endParaRPr lang="ru-RU" sz="2400"/>
          </a:p>
        </p:txBody>
      </p:sp>
      <p:pic>
        <p:nvPicPr>
          <p:cNvPr id="15365" name="Picture 5" descr="Рисунок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5157788"/>
            <a:ext cx="804863" cy="1036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1" animBg="1"/>
      <p:bldP spid="153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3300"/>
                </a:solidFill>
                <a:cs typeface="Times New Roman" pitchFamily="18" charset="0"/>
              </a:rPr>
              <a:t>Газовая плита — полезное изобретение.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000" b="1">
                <a:solidFill>
                  <a:srgbClr val="000099"/>
                </a:solidFill>
                <a:cs typeface="Times New Roman" pitchFamily="18" charset="0"/>
              </a:rPr>
              <a:t>Когда-то ее придумали люди-изобретатели для людей же. Вы, наверное, часто наблюдали, как мама зажигает на плите огонь —</a:t>
            </a:r>
            <a:r>
              <a:rPr lang="ru-RU" sz="2000" b="1">
                <a:cs typeface="Times New Roman" pitchFamily="18" charset="0"/>
              </a:rPr>
              <a:t> </a:t>
            </a:r>
            <a:r>
              <a:rPr lang="ru-RU" sz="2000" b="1">
                <a:solidFill>
                  <a:srgbClr val="FF3300"/>
                </a:solidFill>
                <a:cs typeface="Times New Roman" pitchFamily="18" charset="0"/>
              </a:rPr>
              <a:t>она поворачивает ручку, подносит горящую спичку к конфорке, и газ загорается.</a:t>
            </a:r>
            <a:r>
              <a:rPr lang="ru-RU" sz="2000" b="1">
                <a:cs typeface="Times New Roman" pitchFamily="18" charset="0"/>
              </a:rPr>
              <a:t> </a:t>
            </a:r>
            <a:endParaRPr lang="ru-RU" sz="2000" b="1"/>
          </a:p>
          <a:p>
            <a:r>
              <a:rPr lang="ru-RU" sz="2000" b="1">
                <a:solidFill>
                  <a:srgbClr val="000099"/>
                </a:solidFill>
                <a:cs typeface="Times New Roman" pitchFamily="18" charset="0"/>
              </a:rPr>
              <a:t>Можно ставить на огонь кастрюлю с водой или сковородку с маслом и готовить еду. 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>
            <p:ph type="body" sz="half" idx="2"/>
          </p:nvPr>
        </p:nvGraphicFramePr>
        <p:xfrm>
          <a:off x="5029200" y="2057400"/>
          <a:ext cx="3733800" cy="3895725"/>
        </p:xfrm>
        <a:graphic>
          <a:graphicData uri="http://schemas.openxmlformats.org/presentationml/2006/ole">
            <p:oleObj spid="_x0000_s16388" name="Точечный рисунок" r:id="rId3" imgW="2190476" imgH="2285714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1"/>
      <p:bldP spid="163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sz="2800" b="1">
                <a:solidFill>
                  <a:srgbClr val="FF3300"/>
                </a:solidFill>
              </a:rPr>
              <a:t/>
            </a:r>
            <a:br>
              <a:rPr lang="ru-RU" sz="2800" b="1">
                <a:solidFill>
                  <a:srgbClr val="FF3300"/>
                </a:solidFill>
              </a:rPr>
            </a:br>
            <a:r>
              <a:rPr lang="ru-RU" sz="2800" b="1">
                <a:solidFill>
                  <a:srgbClr val="FF3300"/>
                </a:solidFill>
              </a:rPr>
              <a:t>Н</a:t>
            </a:r>
            <a:r>
              <a:rPr lang="ru-RU" sz="2800" b="1">
                <a:solidFill>
                  <a:srgbClr val="FF3300"/>
                </a:solidFill>
                <a:cs typeface="Times New Roman" pitchFamily="18" charset="0"/>
              </a:rPr>
              <a:t>еправильное обращение с газовой плитой может привести к беде.</a:t>
            </a:r>
            <a:br>
              <a:rPr lang="ru-RU" sz="2800" b="1">
                <a:solidFill>
                  <a:srgbClr val="FF3300"/>
                </a:solidFill>
                <a:cs typeface="Times New Roman" pitchFamily="18" charset="0"/>
              </a:rPr>
            </a:br>
            <a:r>
              <a:rPr lang="ru-RU" sz="1600" b="1">
                <a:cs typeface="Times New Roman" pitchFamily="18" charset="0"/>
              </a:rPr>
              <a:t/>
            </a:r>
            <a:br>
              <a:rPr lang="ru-RU" sz="1600" b="1">
                <a:cs typeface="Times New Roman" pitchFamily="18" charset="0"/>
              </a:rPr>
            </a:br>
            <a:endParaRPr lang="ru-RU" sz="1600" b="1"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66800" y="1752600"/>
            <a:ext cx="7620000" cy="2209800"/>
          </a:xfrm>
          <a:solidFill>
            <a:srgbClr val="FFFFCC"/>
          </a:solidFill>
        </p:spPr>
        <p:txBody>
          <a:bodyPr/>
          <a:lstStyle/>
          <a:p>
            <a:r>
              <a:rPr lang="ru-RU" sz="2800">
                <a:solidFill>
                  <a:schemeClr val="hlink"/>
                </a:solidFill>
                <a:cs typeface="Times New Roman" pitchFamily="18" charset="0"/>
              </a:rPr>
              <a:t>Во-первых, нельзя просто так поворачивать ручки конфорки. Как вы думаете, почему? В плите «живет» газ. Можно выпустить его наружу. Если газ не сгорит, это очень опасно: газом можно отравиться.</a:t>
            </a:r>
            <a:endParaRPr lang="ru-RU" sz="2800">
              <a:solidFill>
                <a:srgbClr val="66FF33"/>
              </a:solidFill>
              <a:cs typeface="Times New Roman" pitchFamily="18" charset="0"/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66800" y="4648200"/>
            <a:ext cx="7620000" cy="1524000"/>
          </a:xfrm>
          <a:solidFill>
            <a:schemeClr val="bg2"/>
          </a:solidFill>
        </p:spPr>
        <p:txBody>
          <a:bodyPr/>
          <a:lstStyle/>
          <a:p>
            <a:r>
              <a:rPr lang="ru-RU">
                <a:solidFill>
                  <a:schemeClr val="hlink"/>
                </a:solidFill>
                <a:cs typeface="Times New Roman" pitchFamily="18" charset="0"/>
              </a:rPr>
              <a:t>Во-вторых, никогда не</a:t>
            </a:r>
            <a:r>
              <a:rPr lang="ru-RU">
                <a:solidFill>
                  <a:schemeClr val="hlink"/>
                </a:solidFill>
              </a:rPr>
              <a:t> играйте</a:t>
            </a:r>
            <a:r>
              <a:rPr lang="ru-RU">
                <a:solidFill>
                  <a:schemeClr val="hlink"/>
                </a:solidFill>
                <a:cs typeface="Times New Roman" pitchFamily="18" charset="0"/>
              </a:rPr>
              <a:t> вблизи зажженной плиты.</a:t>
            </a:r>
            <a:endParaRPr lang="ru-RU" sz="280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74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2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solidFill>
                  <a:srgbClr val="FF3300"/>
                </a:solidFill>
                <a:cs typeface="Times New Roman" pitchFamily="18" charset="0"/>
              </a:rPr>
              <a:t>Многие люди готовят еду на электрических плитах без огня.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000" b="1">
                <a:solidFill>
                  <a:srgbClr val="660066"/>
                </a:solidFill>
                <a:cs typeface="Times New Roman" pitchFamily="18" charset="0"/>
              </a:rPr>
              <a:t>Они безопаснее газовых, но тоже требуют аккуратного обращения. </a:t>
            </a:r>
          </a:p>
        </p:txBody>
      </p:sp>
      <p:graphicFrame>
        <p:nvGraphicFramePr>
          <p:cNvPr id="18440" name="Object 8"/>
          <p:cNvGraphicFramePr>
            <a:graphicFrameLocks noChangeAspect="1"/>
          </p:cNvGraphicFramePr>
          <p:nvPr>
            <p:ph sz="half" idx="1"/>
          </p:nvPr>
        </p:nvGraphicFramePr>
        <p:xfrm>
          <a:off x="1066800" y="2405063"/>
          <a:ext cx="3733800" cy="2808287"/>
        </p:xfrm>
        <a:graphic>
          <a:graphicData uri="http://schemas.openxmlformats.org/presentationml/2006/ole">
            <p:oleObj spid="_x0000_s18440" name="Точечный рисунок" r:id="rId3" imgW="1190476" imgH="895238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6" grpI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381000"/>
            <a:ext cx="7643812" cy="1392238"/>
          </a:xfrm>
          <a:solidFill>
            <a:srgbClr val="FFCC66"/>
          </a:solidFill>
        </p:spPr>
        <p:txBody>
          <a:bodyPr/>
          <a:lstStyle/>
          <a:p>
            <a:r>
              <a:rPr lang="ru-RU" sz="2400" b="1">
                <a:solidFill>
                  <a:srgbClr val="CC0000"/>
                </a:solidFill>
                <a:cs typeface="Times New Roman" pitchFamily="18" charset="0"/>
              </a:rPr>
              <a:t>Во-первых, у работающей электроплиты очень горячая поверхность — об нее можно больно обжечься.</a:t>
            </a:r>
            <a:endParaRPr lang="ru-RU" b="1">
              <a:solidFill>
                <a:srgbClr val="CC0000"/>
              </a:solidFill>
              <a:cs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16013" y="1844675"/>
            <a:ext cx="7543800" cy="2438400"/>
          </a:xfrm>
        </p:spPr>
        <p:txBody>
          <a:bodyPr/>
          <a:lstStyle/>
          <a:p>
            <a:r>
              <a:rPr lang="ru-RU" sz="2800" b="1">
                <a:solidFill>
                  <a:srgbClr val="660066"/>
                </a:solidFill>
                <a:cs typeface="Times New Roman" pitchFamily="18" charset="0"/>
              </a:rPr>
              <a:t>Во-вторых, в электроплите «живет» электрический ток. С ним шутки плохи! </a:t>
            </a:r>
            <a:endParaRPr lang="ru-RU" sz="2800" b="1">
              <a:solidFill>
                <a:srgbClr val="660066"/>
              </a:solidFill>
            </a:endParaRPr>
          </a:p>
          <a:p>
            <a:r>
              <a:rPr lang="ru-RU" sz="2800" b="1">
                <a:solidFill>
                  <a:srgbClr val="0066FF"/>
                </a:solidFill>
                <a:cs typeface="Times New Roman" pitchFamily="18" charset="0"/>
              </a:rPr>
              <a:t>Шнур может порваться и «выпустить» ток наружу. </a:t>
            </a:r>
            <a:endParaRPr lang="ru-RU" sz="2800" b="1">
              <a:solidFill>
                <a:srgbClr val="0066FF"/>
              </a:solidFill>
            </a:endParaRPr>
          </a:p>
          <a:p>
            <a:r>
              <a:rPr lang="ru-RU" sz="2800" b="1">
                <a:solidFill>
                  <a:srgbClr val="006600"/>
                </a:solidFill>
                <a:cs typeface="Times New Roman" pitchFamily="18" charset="0"/>
              </a:rPr>
              <a:t>Удар тока оставляет сильные ожоги.</a:t>
            </a:r>
            <a:r>
              <a:rPr lang="ru-RU" sz="2800">
                <a:cs typeface="Times New Roman" pitchFamily="18" charset="0"/>
              </a:rPr>
              <a:t/>
            </a:r>
            <a:br>
              <a:rPr lang="ru-RU" sz="2800">
                <a:cs typeface="Times New Roman" pitchFamily="18" charset="0"/>
              </a:rPr>
            </a:br>
            <a:endParaRPr lang="ru-RU" sz="2800">
              <a:cs typeface="Times New Roman" pitchFamily="18" charset="0"/>
            </a:endParaRP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>
            <p:ph type="body" sz="half" idx="2"/>
          </p:nvPr>
        </p:nvGraphicFramePr>
        <p:xfrm>
          <a:off x="6788150" y="4114800"/>
          <a:ext cx="2055813" cy="2514600"/>
        </p:xfrm>
        <a:graphic>
          <a:graphicData uri="http://schemas.openxmlformats.org/presentationml/2006/ole">
            <p:oleObj spid="_x0000_s19461" name="Точечный рисунок" r:id="rId3" imgW="1009791" imgH="1343212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sz="2000" b="1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Да, опасен электрический ток, но без него многие приборы в вашей квартире работать не будут.</a:t>
            </a:r>
            <a:br>
              <a:rPr lang="ru-RU" sz="2000" b="1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</a:br>
            <a:endParaRPr lang="ru-RU" sz="2000" b="1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3429000" y="2438400"/>
          <a:ext cx="2667000" cy="1511300"/>
        </p:xfrm>
        <a:graphic>
          <a:graphicData uri="http://schemas.openxmlformats.org/presentationml/2006/ole">
            <p:oleObj spid="_x0000_s20483" name="Точечный рисунок" r:id="rId3" imgW="2857899" imgH="1619476" progId="Paint.Picture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>
            <p:ph type="body" sz="half" idx="2"/>
          </p:nvPr>
        </p:nvGraphicFramePr>
        <p:xfrm>
          <a:off x="6248400" y="1676400"/>
          <a:ext cx="2312988" cy="2362200"/>
        </p:xfrm>
        <a:graphic>
          <a:graphicData uri="http://schemas.openxmlformats.org/presentationml/2006/ole">
            <p:oleObj spid="_x0000_s20485" name="Точечный рисунок" r:id="rId4" imgW="905001" imgH="923810" progId="Paint.Picture">
              <p:embed/>
            </p:oleObj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1295400" y="4038600"/>
          <a:ext cx="2209800" cy="2209800"/>
        </p:xfrm>
        <a:graphic>
          <a:graphicData uri="http://schemas.openxmlformats.org/presentationml/2006/ole">
            <p:oleObj spid="_x0000_s20487" name="Точечный рисунок" r:id="rId5" imgW="1047619" imgH="1047619" progId="Paint.Picture">
              <p:embed/>
            </p:oleObj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5638800" y="4114800"/>
          <a:ext cx="2222500" cy="2438400"/>
        </p:xfrm>
        <a:graphic>
          <a:graphicData uri="http://schemas.openxmlformats.org/presentationml/2006/ole">
            <p:oleObj spid="_x0000_s20488" name="Точечный рисунок" r:id="rId6" imgW="980952" imgH="1076475" progId="Paint.Picture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1066800" y="1752600"/>
          <a:ext cx="2209800" cy="1981200"/>
        </p:xfrm>
        <a:graphic>
          <a:graphicData uri="http://schemas.openxmlformats.org/presentationml/2006/ole">
            <p:oleObj spid="_x0000_s20489" name="Точечный рисунок" r:id="rId7" imgW="1352381" imgH="905001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sz="4000" b="1">
                <a:solidFill>
                  <a:srgbClr val="FF0000"/>
                </a:solidFill>
              </a:rPr>
              <a:t>Как защитить себя от опасных веществ в быту.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Чтобы не приключилось беды, крепко-накрепко запомни:</a:t>
            </a:r>
            <a:r>
              <a:rPr lang="ru-RU"/>
              <a:t> </a:t>
            </a:r>
            <a:r>
              <a:rPr lang="ru-RU" b="1"/>
              <a:t>нельзя нюхать, трогать руками, пробовать на язык неизвестные тебе жидкости, порошки, пасты и другие вещества.</a:t>
            </a:r>
          </a:p>
          <a:p>
            <a:r>
              <a:rPr lang="ru-RU">
                <a:solidFill>
                  <a:srgbClr val="FF0000"/>
                </a:solidFill>
              </a:rPr>
              <a:t>За минутное легкомысленное любопытство ты можешь расплатиться своим здоровьем.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3686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sz="2400" b="1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Правила поведения  с незнакомыми людьми</a:t>
            </a:r>
            <a:r>
              <a:rPr lang="ru-RU" sz="2400" b="1">
                <a:solidFill>
                  <a:srgbClr val="CC0000"/>
                </a:solidFill>
                <a:latin typeface="Arial" pitchFamily="34" charset="0"/>
              </a:rPr>
              <a:t>.</a:t>
            </a:r>
            <a:r>
              <a:rPr lang="ru-RU" sz="2400" b="1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</a:br>
            <a:endParaRPr lang="ru-RU" sz="2400" b="1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400" b="1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Незнакомец</a:t>
            </a:r>
            <a:r>
              <a:rPr lang="ru-RU" sz="240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– это любой человек, который приходит в отсутствие родителей, бабушек, дедушек и пытается с вами заговорить (иногда называет вас по имени).</a:t>
            </a:r>
          </a:p>
        </p:txBody>
      </p:sp>
      <p:pic>
        <p:nvPicPr>
          <p:cNvPr id="21513" name="Picture 9" descr="j029755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1628775"/>
            <a:ext cx="2643188" cy="40322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1" animBg="1"/>
      <p:bldP spid="2150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b="1">
                <a:solidFill>
                  <a:srgbClr val="CC0000"/>
                </a:solidFill>
              </a:rPr>
              <a:t>ЗАПОМНИ!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4000" b="1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Никуда не ходи с незнакомыми людьми.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 садись в чужую машину.</a:t>
            </a:r>
          </a:p>
        </p:txBody>
      </p:sp>
      <p:pic>
        <p:nvPicPr>
          <p:cNvPr id="22533" name="Picture 5" descr="Рисунок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4076700"/>
            <a:ext cx="2068513" cy="2376488"/>
          </a:xfrm>
          <a:prstGeom prst="rect">
            <a:avLst/>
          </a:prstGeom>
          <a:noFill/>
        </p:spPr>
      </p:pic>
      <p:pic>
        <p:nvPicPr>
          <p:cNvPr id="22534" name="Picture 6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4221163"/>
            <a:ext cx="2316163" cy="230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30" grpId="1" animBg="1"/>
      <p:bldP spid="22531" grpId="0" build="p"/>
      <p:bldP spid="2253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b="1">
                <a:solidFill>
                  <a:srgbClr val="CC0000"/>
                </a:solidFill>
              </a:rPr>
              <a:t>ЗАПОМНИ!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3200" b="1">
                <a:solidFill>
                  <a:srgbClr val="008080"/>
                </a:solidFill>
                <a:latin typeface="Arial" pitchFamily="34" charset="0"/>
                <a:cs typeface="Arial" pitchFamily="34" charset="0"/>
              </a:rPr>
              <a:t>С наступлением темноты иди домой.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ru-RU" sz="240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ru-RU" sz="240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ru-RU" sz="240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ru-RU" sz="240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200" b="1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Не меняй маршрут возвращения из школы домой.</a:t>
            </a:r>
          </a:p>
        </p:txBody>
      </p:sp>
      <p:pic>
        <p:nvPicPr>
          <p:cNvPr id="23557" name="Picture 5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3789363"/>
            <a:ext cx="2736850" cy="2627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5" grpId="0" build="p"/>
      <p:bldP spid="2355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b="1">
                <a:solidFill>
                  <a:srgbClr val="CC0000"/>
                </a:solidFill>
              </a:rPr>
              <a:t>ЗАПОМНИ!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Всегда сообщай родителям о своих планах на день.</a:t>
            </a:r>
            <a:endParaRPr lang="ru-RU">
              <a:solidFill>
                <a:srgbClr val="000099"/>
              </a:solidFill>
              <a:latin typeface="Arial" pitchFamily="34" charset="0"/>
            </a:endParaRPr>
          </a:p>
          <a:p>
            <a:endParaRPr lang="ru-RU">
              <a:solidFill>
                <a:srgbClr val="0066FF"/>
              </a:solidFill>
              <a:latin typeface="Arial" pitchFamily="34" charset="0"/>
            </a:endParaRPr>
          </a:p>
          <a:p>
            <a:r>
              <a:rPr lang="ru-RU">
                <a:solidFill>
                  <a:srgbClr val="0066FF"/>
                </a:solidFill>
                <a:latin typeface="Arial" pitchFamily="34" charset="0"/>
              </a:rPr>
              <a:t>Д</a:t>
            </a:r>
            <a:r>
              <a:rPr lang="ru-RU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ети должны знать правила безопасного поведения</a:t>
            </a:r>
            <a:r>
              <a:rPr lang="ru-RU">
                <a:solidFill>
                  <a:srgbClr val="0066FF"/>
                </a:solidFill>
                <a:latin typeface="Arial" pitchFamily="34" charset="0"/>
              </a:rPr>
              <a:t> на улицах!</a:t>
            </a:r>
          </a:p>
          <a:p>
            <a:pPr>
              <a:buFontTx/>
              <a:buNone/>
            </a:pPr>
            <a:endParaRPr lang="ru-RU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pPr fontAlgn="ctr"/>
            <a:r>
              <a:rPr lang="ru-RU" sz="3200" b="1">
                <a:solidFill>
                  <a:srgbClr val="CC0000"/>
                </a:solidFill>
                <a:latin typeface="Verdana" pitchFamily="34" charset="0"/>
                <a:cs typeface="Tahoma" pitchFamily="34" charset="0"/>
              </a:rPr>
              <a:t>Нормы поведения на улице.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1600" b="1">
                <a:solidFill>
                  <a:srgbClr val="800080"/>
                </a:solidFill>
                <a:latin typeface="Arial Unicode MS" pitchFamily="34" charset="-128"/>
                <a:cs typeface="Tahoma" pitchFamily="34" charset="0"/>
              </a:rPr>
              <a:t>Большую часть времени мы проводим в обществе незнакомых нам людей на улице, в транспорте, в общественных местах. И от того, как мы ведем себя в обществе, зависит не только наше настроение, но и настроение окружающих нас людей. 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>
                <a:solidFill>
                  <a:srgbClr val="CC0000"/>
                </a:solidFill>
                <a:latin typeface="Arial Unicode MS" pitchFamily="34" charset="-128"/>
                <a:cs typeface="Tahoma" pitchFamily="34" charset="0"/>
              </a:rPr>
              <a:t>Главное правило поведения на улице</a:t>
            </a:r>
            <a:r>
              <a:rPr lang="ru-RU" b="1">
                <a:solidFill>
                  <a:srgbClr val="6A6A6A"/>
                </a:solidFill>
                <a:latin typeface="Arial Unicode MS" pitchFamily="34" charset="-128"/>
                <a:cs typeface="Tahoma" pitchFamily="34" charset="0"/>
              </a:rPr>
              <a:t> - </a:t>
            </a:r>
            <a:r>
              <a:rPr lang="ru-RU" b="1">
                <a:solidFill>
                  <a:srgbClr val="800080"/>
                </a:solidFill>
                <a:latin typeface="Arial Unicode MS" pitchFamily="34" charset="-128"/>
                <a:cs typeface="Tahoma" pitchFamily="34" charset="0"/>
              </a:rPr>
              <a:t>не доставлять неудобств и неприятностей окружающим.</a:t>
            </a:r>
            <a:r>
              <a:rPr lang="ru-RU" b="1">
                <a:solidFill>
                  <a:srgbClr val="6A6A6A"/>
                </a:solidFill>
                <a:latin typeface="Arial Unicode MS" pitchFamily="34" charset="-128"/>
                <a:cs typeface="Tahoma" pitchFamily="34" charset="0"/>
              </a:rPr>
              <a:t> </a:t>
            </a:r>
          </a:p>
        </p:txBody>
      </p:sp>
      <p:pic>
        <p:nvPicPr>
          <p:cNvPr id="25605" name="Picture 5" descr="Рисунок1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4076700"/>
            <a:ext cx="2693987" cy="2298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build="p"/>
      <p:bldP spid="2560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b="1">
                <a:solidFill>
                  <a:srgbClr val="CC0000"/>
                </a:solidFill>
              </a:rPr>
              <a:t>Будьте внимательны!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b="1">
                <a:solidFill>
                  <a:srgbClr val="9733A1"/>
                </a:solidFill>
                <a:latin typeface="Arial Unicode MS" pitchFamily="34" charset="-128"/>
                <a:cs typeface="Tahoma" pitchFamily="34" charset="0"/>
              </a:rPr>
              <a:t>Старайтесь при ходьбе не задевать окружающих. Не ходите по тротуару против движения. 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400" b="1">
                <a:solidFill>
                  <a:srgbClr val="006600"/>
                </a:solidFill>
                <a:latin typeface="Arial Unicode MS" pitchFamily="34" charset="-128"/>
                <a:cs typeface="Tahoma" pitchFamily="34" charset="0"/>
              </a:rPr>
              <a:t>Если вы торопитесь и вам необходимо обогнать идущего впереди, то обходят его слева (при этом не забудьте произнести: "Позвольте пройти", "Будьте добры").</a:t>
            </a:r>
            <a:r>
              <a:rPr lang="ru-RU" sz="2400" b="1">
                <a:solidFill>
                  <a:srgbClr val="6A6A6A"/>
                </a:solidFill>
                <a:latin typeface="Arial Unicode MS" pitchFamily="34" charset="-128"/>
                <a:cs typeface="Tahom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build="p"/>
      <p:bldP spid="276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sz="2400" b="1">
                <a:solidFill>
                  <a:srgbClr val="CC0000"/>
                </a:solidFill>
                <a:latin typeface="Arial Unicode MS" pitchFamily="34" charset="-128"/>
                <a:cs typeface="Tahoma" pitchFamily="34" charset="0"/>
              </a:rPr>
              <a:t>Недопустимо протискиваться сквозь толпу, </a:t>
            </a:r>
            <a:br>
              <a:rPr lang="ru-RU" sz="2400" b="1">
                <a:solidFill>
                  <a:srgbClr val="CC0000"/>
                </a:solidFill>
                <a:latin typeface="Arial Unicode MS" pitchFamily="34" charset="-128"/>
                <a:cs typeface="Tahoma" pitchFamily="34" charset="0"/>
              </a:rPr>
            </a:br>
            <a:r>
              <a:rPr lang="ru-RU" sz="2400" b="1">
                <a:solidFill>
                  <a:srgbClr val="CC0000"/>
                </a:solidFill>
                <a:latin typeface="Arial Unicode MS" pitchFamily="34" charset="-128"/>
                <a:cs typeface="Tahoma" pitchFamily="34" charset="0"/>
              </a:rPr>
              <a:t>работая локтями.</a:t>
            </a:r>
            <a:r>
              <a:rPr lang="ru-RU" sz="1600" b="1">
                <a:solidFill>
                  <a:srgbClr val="6A6A6A"/>
                </a:solidFill>
                <a:latin typeface="Arial Unicode MS" pitchFamily="34" charset="-128"/>
                <a:cs typeface="Tahoma" pitchFamily="34" charset="0"/>
              </a:rPr>
              <a:t>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b="1">
                <a:solidFill>
                  <a:srgbClr val="663300"/>
                </a:solidFill>
                <a:latin typeface="Arial Unicode MS" pitchFamily="34" charset="-128"/>
                <a:cs typeface="Tahoma" pitchFamily="34" charset="0"/>
              </a:rPr>
              <a:t>Если вы случайно заденете кого-либо или наступите кому-то на ногу, не затруднитесь вежливо извиниться. 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>
                <a:solidFill>
                  <a:srgbClr val="333300"/>
                </a:solidFill>
                <a:latin typeface="Arial Unicode MS" pitchFamily="34" charset="-128"/>
                <a:cs typeface="Tahoma" pitchFamily="34" charset="0"/>
              </a:rPr>
              <a:t>Если вас на улице о чем-то спросят, отвечайте вежливо, коротко и ясно.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r>
              <a:rPr lang="ru-RU" sz="1800" b="1">
                <a:solidFill>
                  <a:srgbClr val="FF0000"/>
                </a:solidFill>
                <a:latin typeface="Arial Unicode MS" pitchFamily="34" charset="-128"/>
                <a:cs typeface="Tahoma" pitchFamily="34" charset="0"/>
              </a:rPr>
              <a:t>Будьте аккуратны на улице: не разбрасывайте где попало обертки от конфет и прочий мусор.</a:t>
            </a:r>
            <a:r>
              <a:rPr lang="ru-RU" sz="1600" b="1">
                <a:solidFill>
                  <a:srgbClr val="6A6A6A"/>
                </a:solidFill>
                <a:latin typeface="Arial Unicode MS" pitchFamily="34" charset="-128"/>
                <a:cs typeface="Tahoma" pitchFamily="34" charset="0"/>
              </a:rPr>
              <a:t>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4114800"/>
            <a:ext cx="3733800" cy="1981200"/>
          </a:xfrm>
        </p:spPr>
        <p:txBody>
          <a:bodyPr/>
          <a:lstStyle/>
          <a:p>
            <a:r>
              <a:rPr lang="ru-RU" sz="2400" b="1">
                <a:solidFill>
                  <a:srgbClr val="0033CC"/>
                </a:solidFill>
                <a:latin typeface="Arial Unicode MS" pitchFamily="34" charset="-128"/>
                <a:cs typeface="Tahoma" pitchFamily="34" charset="0"/>
              </a:rPr>
              <a:t>Не привлекайте внимания окружающих слишком громким разговором. 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sz="2400" b="1">
                <a:solidFill>
                  <a:srgbClr val="336600"/>
                </a:solidFill>
                <a:latin typeface="Arial Unicode MS" pitchFamily="34" charset="-128"/>
                <a:cs typeface="Tahoma" pitchFamily="34" charset="0"/>
              </a:rPr>
              <a:t>Невежливо делать замечания в адрес прохожих по поводу их внешнего вида. 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1066800" y="3886200"/>
            <a:ext cx="7620000" cy="2133600"/>
          </a:xfrm>
        </p:spPr>
        <p:txBody>
          <a:bodyPr/>
          <a:lstStyle/>
          <a:p>
            <a:pPr>
              <a:buFontTx/>
              <a:buNone/>
            </a:pPr>
            <a:endParaRPr lang="ru-RU" sz="2800"/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1295400" y="1752600"/>
          <a:ext cx="1981200" cy="1981200"/>
        </p:xfrm>
        <a:graphic>
          <a:graphicData uri="http://schemas.openxmlformats.org/presentationml/2006/ole">
            <p:oleObj spid="_x0000_s29703" name="Точечный рисунок" r:id="rId3" imgW="790476" imgH="790476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/>
      <p:bldP spid="2970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0033CC"/>
                </a:solidFill>
              </a:rPr>
              <a:t>Поиграем!</a:t>
            </a:r>
            <a:br>
              <a:rPr lang="ru-RU" sz="4000" b="1">
                <a:solidFill>
                  <a:srgbClr val="0033CC"/>
                </a:solidFill>
              </a:rPr>
            </a:br>
            <a:r>
              <a:rPr lang="ru-RU" sz="4000">
                <a:solidFill>
                  <a:srgbClr val="FF0000"/>
                </a:solidFill>
              </a:rPr>
              <a:t>Составь предложение.</a:t>
            </a:r>
          </a:p>
        </p:txBody>
      </p:sp>
      <p:graphicFrame>
        <p:nvGraphicFramePr>
          <p:cNvPr id="31783" name="Group 39"/>
          <p:cNvGraphicFramePr>
            <a:graphicFrameLocks noGrp="1"/>
          </p:cNvGraphicFramePr>
          <p:nvPr>
            <p:ph type="tbl" idx="1"/>
          </p:nvPr>
        </p:nvGraphicFramePr>
        <p:xfrm>
          <a:off x="1066800" y="1752600"/>
          <a:ext cx="7620000" cy="4114800"/>
        </p:xfrm>
        <a:graphic>
          <a:graphicData uri="http://schemas.openxmlformats.org/drawingml/2006/table">
            <a:tbl>
              <a:tblPr/>
              <a:tblGrid>
                <a:gridCol w="76200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ситуации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          Опасные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                                  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  предвидеть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                                  можно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                     нужно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336600"/>
                </a:solidFill>
              </a:rPr>
              <a:t>Ответ.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 b="1"/>
              <a:t>Опасные ситуации можно и нужно предвидеть.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solidFill>
                  <a:srgbClr val="FF0000"/>
                </a:solidFill>
              </a:rPr>
              <a:t>Какие наиболее доступные средства тушения огня ты знаешь?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800"/>
              <a:t>Вода </a:t>
            </a:r>
          </a:p>
          <a:p>
            <a:pPr>
              <a:buFontTx/>
              <a:buNone/>
            </a:pPr>
            <a:r>
              <a:rPr lang="ru-RU" sz="2800"/>
              <a:t>Песок </a:t>
            </a:r>
          </a:p>
          <a:p>
            <a:pPr>
              <a:buFontTx/>
              <a:buNone/>
            </a:pPr>
            <a:r>
              <a:rPr lang="ru-RU" sz="2800"/>
              <a:t>Снег</a:t>
            </a:r>
          </a:p>
          <a:p>
            <a:pPr>
              <a:buFontTx/>
              <a:buNone/>
            </a:pPr>
            <a:r>
              <a:rPr lang="ru-RU" sz="2800"/>
              <a:t>Земля</a:t>
            </a:r>
          </a:p>
          <a:p>
            <a:pPr>
              <a:buFontTx/>
              <a:buNone/>
            </a:pPr>
            <a:r>
              <a:rPr lang="ru-RU" sz="2800"/>
              <a:t>Стиральный порошок</a:t>
            </a:r>
          </a:p>
          <a:p>
            <a:pPr>
              <a:buFontTx/>
              <a:buNone/>
            </a:pPr>
            <a:r>
              <a:rPr lang="ru-RU" sz="2800"/>
              <a:t>Веники</a:t>
            </a:r>
          </a:p>
          <a:p>
            <a:pPr>
              <a:buFontTx/>
              <a:buNone/>
            </a:pPr>
            <a:r>
              <a:rPr lang="ru-RU" sz="2800"/>
              <a:t>Брезентовые покрывала</a:t>
            </a:r>
          </a:p>
          <a:p>
            <a:pPr>
              <a:buFontTx/>
              <a:buNone/>
            </a:pPr>
            <a:r>
              <a:rPr lang="ru-RU" sz="2800"/>
              <a:t>Огнетушители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случился дома пожар?</a:t>
            </a:r>
            <a:br>
              <a:rPr lang="ru-RU" sz="2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(ваши действия)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загорелись занавески вы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- сдерните их на пол и затопчите.</a:t>
            </a:r>
          </a:p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ковер</a:t>
            </a: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800" b="1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накроем его одеялом или покрывалом и затопчи ногами, выльем воду из вазы или принесем с кухни. </a:t>
            </a:r>
          </a:p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пламя уже большое</a:t>
            </a: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звоним "01" и попытаемся выйти из квартиры и вывести своих младших братьев и сестер.</a:t>
            </a:r>
          </a:p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у тебя нет ключей</a:t>
            </a: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зайдем в ванну или кухню, откроем холодную воду, направим кран на пол, а сами приложим к носу полотенце или хлопчатобумажную майку, смоченную </a:t>
            </a:r>
            <a:r>
              <a:rPr lang="ru-RU" sz="1800" b="1">
                <a:solidFill>
                  <a:srgbClr val="000099"/>
                </a:solidFill>
                <a:latin typeface="Arial" pitchFamily="34" charset="0"/>
              </a:rPr>
              <a:t>водой</a:t>
            </a: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и дышим через эту тряпку.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1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Когда услышишь, что пришли пожарные</a:t>
            </a: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постарайся позвать их на помощь. </a:t>
            </a:r>
          </a:p>
          <a:p>
            <a:pPr>
              <a:lnSpc>
                <a:spcPct val="80000"/>
              </a:lnSpc>
            </a:pPr>
            <a:endParaRPr lang="ru-RU" sz="1800" b="1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0000"/>
                </a:solidFill>
              </a:rPr>
              <a:t>Что делать, если незнакомый дядя или тетя предлагают тебе</a:t>
            </a:r>
            <a:r>
              <a:rPr lang="ru-RU" sz="4000"/>
              <a:t>: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solidFill>
                  <a:srgbClr val="0033CC"/>
                </a:solidFill>
              </a:rPr>
              <a:t>Прокатиться на их машине?</a:t>
            </a:r>
          </a:p>
          <a:p>
            <a:r>
              <a:rPr lang="ru-RU">
                <a:solidFill>
                  <a:srgbClr val="008000"/>
                </a:solidFill>
              </a:rPr>
              <a:t>Пойти к ним домой в гости попить чай?</a:t>
            </a:r>
          </a:p>
          <a:p>
            <a:r>
              <a:rPr lang="ru-RU">
                <a:solidFill>
                  <a:schemeClr val="hlink"/>
                </a:solidFill>
              </a:rPr>
              <a:t>Взять у них интересные для тебя предметы (конфеты, фрукты, деньги)?</a:t>
            </a:r>
          </a:p>
          <a:p>
            <a:r>
              <a:rPr lang="ru-RU">
                <a:solidFill>
                  <a:srgbClr val="FF9900"/>
                </a:solidFill>
              </a:rPr>
              <a:t>Проводить вас до вашего дома?</a:t>
            </a:r>
          </a:p>
          <a:p>
            <a:endParaRPr lang="ru-RU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b="1">
                <a:solidFill>
                  <a:srgbClr val="FF0000"/>
                </a:solidFill>
              </a:rPr>
              <a:t>Мой вам совет: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>
                <a:solidFill>
                  <a:srgbClr val="336600"/>
                </a:solidFill>
              </a:rPr>
              <a:t>Незнакомые люди не всегда желают вам добра. От некоторых можно ждать беды. Никогда не открывайте дверь незнакомым людям!</a:t>
            </a:r>
            <a:br>
              <a:rPr lang="ru-RU" sz="2000" b="1">
                <a:solidFill>
                  <a:srgbClr val="336600"/>
                </a:solidFill>
              </a:rPr>
            </a:br>
            <a:endParaRPr lang="ru-RU" sz="2000" b="1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b="1">
                <a:solidFill>
                  <a:schemeClr val="hlink"/>
                </a:solidFill>
              </a:rPr>
              <a:t>Если вы будете внимательны и осторожны, а шалить будете только там, где это безопасно, — неприятности вас не коснутся.</a:t>
            </a:r>
          </a:p>
          <a:p>
            <a:pPr>
              <a:lnSpc>
                <a:spcPct val="80000"/>
              </a:lnSpc>
            </a:pPr>
            <a:endParaRPr lang="ru-RU" sz="2000" b="1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b="1">
                <a:solidFill>
                  <a:srgbClr val="0033CC"/>
                </a:solidFill>
              </a:rPr>
              <a:t>Старайтесь всегда быть рядом со взрослыми людьми — родными, близкими, воспитателями, учителями. Они защитят вас от любой беды. А когда вы вырастете, то будете оберегать своих детей.</a:t>
            </a:r>
            <a:br>
              <a:rPr lang="ru-RU" sz="2000" b="1">
                <a:solidFill>
                  <a:srgbClr val="0033CC"/>
                </a:solidFill>
              </a:rPr>
            </a:br>
            <a:r>
              <a:rPr lang="ru-RU" sz="1600"/>
              <a:t/>
            </a:r>
            <a:br>
              <a:rPr lang="ru-RU" sz="1600"/>
            </a:br>
            <a:endParaRPr lang="ru-RU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ECF0F6"/>
    </a:lt1>
    <a:dk2>
      <a:srgbClr val="221304"/>
    </a:dk2>
    <a:lt2>
      <a:srgbClr val="CBBD83"/>
    </a:lt2>
    <a:accent1>
      <a:srgbClr val="A1BD69"/>
    </a:accent1>
    <a:accent2>
      <a:srgbClr val="3694B6"/>
    </a:accent2>
    <a:accent3>
      <a:srgbClr val="F4F6FA"/>
    </a:accent3>
    <a:accent4>
      <a:srgbClr val="000000"/>
    </a:accent4>
    <a:accent5>
      <a:srgbClr val="CDDBB9"/>
    </a:accent5>
    <a:accent6>
      <a:srgbClr val="3086A5"/>
    </a:accent6>
    <a:hlink>
      <a:srgbClr val="660066"/>
    </a:hlink>
    <a:folHlink>
      <a:srgbClr val="6666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Designs\Тетрадь.pot</Template>
  <TotalTime>331</TotalTime>
  <Words>1171</Words>
  <Application>Microsoft PowerPoint</Application>
  <PresentationFormat>Экран (4:3)</PresentationFormat>
  <Paragraphs>104</Paragraphs>
  <Slides>28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Times New Roman</vt:lpstr>
      <vt:lpstr>Arial</vt:lpstr>
      <vt:lpstr>Verdana</vt:lpstr>
      <vt:lpstr>Tahoma</vt:lpstr>
      <vt:lpstr>Arial Unicode MS</vt:lpstr>
      <vt:lpstr>Тетрадь</vt:lpstr>
      <vt:lpstr>Точечный рисунок</vt:lpstr>
      <vt:lpstr>Если ты один дома.</vt:lpstr>
      <vt:lpstr>Если ты остался один дома,  не открывай посторонним людям дверь, даже если это твои соседи.  </vt:lpstr>
      <vt:lpstr>Если кто-то стучится в окно, громко кричи:  "Папа! Папа! Иди сюда", даже если ты дома один </vt:lpstr>
      <vt:lpstr>Чаще всего преступники проникают в дом через плохо закрытые двери, окна, балкон.</vt:lpstr>
      <vt:lpstr>Выучи телефон родителей, по которому ты сможешь с ними связаться в случае необходимости, если их не оказалось на рабочем месте, попроси, чтобы их разыскали и они срочно перезвонили тебе домой.  </vt:lpstr>
      <vt:lpstr>Какие службы защищают население,  какие сигналы оповещают нас об опасностях.</vt:lpstr>
      <vt:lpstr>Не делай ложных звонков, ведь за твои шалости будут отвечать родители. </vt:lpstr>
      <vt:lpstr>Не играй со спичками или зажигалками, не играй питардами и бенгальскими огнями,  если нет дома родителей. </vt:lpstr>
      <vt:lpstr>Газовая плита — полезное изобретение.</vt:lpstr>
      <vt:lpstr> Неправильное обращение с газовой плитой может привести к беде.  </vt:lpstr>
      <vt:lpstr>Многие люди готовят еду на электрических плитах без огня.</vt:lpstr>
      <vt:lpstr>Во-первых, у работающей электроплиты очень горячая поверхность — об нее можно больно обжечься.</vt:lpstr>
      <vt:lpstr>Да, опасен электрический ток, но без него многие приборы в вашей квартире работать не будут. </vt:lpstr>
      <vt:lpstr>Как защитить себя от опасных веществ в быту.</vt:lpstr>
      <vt:lpstr>Правила поведения  с незнакомыми людьми. </vt:lpstr>
      <vt:lpstr>ЗАПОМНИ!</vt:lpstr>
      <vt:lpstr>ЗАПОМНИ!</vt:lpstr>
      <vt:lpstr>ЗАПОМНИ!</vt:lpstr>
      <vt:lpstr>Нормы поведения на улице.</vt:lpstr>
      <vt:lpstr>Будьте внимательны!</vt:lpstr>
      <vt:lpstr>Недопустимо протискиваться сквозь толпу,  работая локтями. </vt:lpstr>
      <vt:lpstr>Будьте аккуратны на улице: не разбрасывайте где попало обертки от конфет и прочий мусор. </vt:lpstr>
      <vt:lpstr>Поиграем! Составь предложение.</vt:lpstr>
      <vt:lpstr>Ответ.</vt:lpstr>
      <vt:lpstr>Какие наиболее доступные средства тушения огня ты знаешь?</vt:lpstr>
      <vt:lpstr>Если случился дома пожар? (ваши действия)</vt:lpstr>
      <vt:lpstr>Что делать, если незнакомый дядя или тетя предлагают тебе:</vt:lpstr>
      <vt:lpstr>Мой вам совет: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7</cp:revision>
  <dcterms:created xsi:type="dcterms:W3CDTF">1601-01-01T00:00:00Z</dcterms:created>
  <dcterms:modified xsi:type="dcterms:W3CDTF">2015-08-11T10:29:45Z</dcterms:modified>
</cp:coreProperties>
</file>