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6699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20" autoAdjust="0"/>
  </p:normalViewPr>
  <p:slideViewPr>
    <p:cSldViewPr>
      <p:cViewPr>
        <p:scale>
          <a:sx n="100" d="100"/>
          <a:sy n="100" d="100"/>
        </p:scale>
        <p:origin x="-51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2771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772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2773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4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5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6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7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8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9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0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1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2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3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4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5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6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7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8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9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0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1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2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3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4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5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6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7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2798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2799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0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1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2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3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4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5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6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7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8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09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0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1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2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3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14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32815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6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17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2818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9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0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1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2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3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4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5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6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2827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8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9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30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31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32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33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34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2835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2836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2837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2838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2839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72DBB1E-1040-4C3E-91A3-02CB59DE16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35" grpId="0"/>
      <p:bldP spid="32836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8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8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8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8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8E75A-CC48-4388-86AC-5298092B2F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BA26D-1F7C-4BFA-BC6B-2937932825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26D2E-F441-4CD9-B78A-2A195164CC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BE6D1-BC7B-4119-89DC-678439BEC0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572FE-C444-4F2D-9930-FAB92F2EAF0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7B4B3-7B08-4683-A59F-2FCB7213B8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B6A99-AEEB-4861-B320-4AAE01B9DA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3E4AE-AE30-4348-B894-1D317CD01A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2CA27A-557F-4B02-8227-B7E1F55BD9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1E801-B39F-486F-8384-FEE0E3C2E2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1747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748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1749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0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1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2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3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4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5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6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7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8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9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0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1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2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3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4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5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6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7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8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9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0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1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2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3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1774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1775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6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7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8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9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0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1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2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3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4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5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6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7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8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9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179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31791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2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1793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1794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5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6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7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8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9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00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01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02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1803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04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05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06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07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08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09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810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181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1812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1813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1814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A1E8192-793B-49EB-8E62-A975D20545C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1815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11" grpId="0"/>
      <p:bldP spid="3181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8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8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8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8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8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8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proshkolu.ru/user/dinafortuna/file/1848260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981200"/>
            <a:ext cx="8226425" cy="1736725"/>
          </a:xfrm>
        </p:spPr>
        <p:txBody>
          <a:bodyPr/>
          <a:lstStyle/>
          <a:p>
            <a:r>
              <a:rPr lang="ru-RU" sz="6000"/>
              <a:t>Простое предложение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733800"/>
            <a:ext cx="6400800" cy="1752600"/>
          </a:xfrm>
        </p:spPr>
        <p:txBody>
          <a:bodyPr/>
          <a:lstStyle/>
          <a:p>
            <a:r>
              <a:rPr lang="ru-RU" sz="2400"/>
              <a:t>                                    </a:t>
            </a:r>
          </a:p>
          <a:p>
            <a:r>
              <a:rPr lang="ru-RU" sz="2400"/>
              <a:t>                                                Алешина З.Н.</a:t>
            </a:r>
          </a:p>
          <a:p>
            <a:r>
              <a:rPr lang="ru-RU" sz="2400"/>
              <a:t>                                                КГПА</a:t>
            </a:r>
          </a:p>
        </p:txBody>
      </p:sp>
      <p:pic>
        <p:nvPicPr>
          <p:cNvPr id="5126" name="Picture 6" descr="Без названия - Надежда Васильевна Полякова">
            <a:hlinkClick r:id="rId2" tooltip="далее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876800"/>
            <a:ext cx="1752600" cy="1643063"/>
          </a:xfrm>
          <a:prstGeom prst="rect">
            <a:avLst/>
          </a:prstGeom>
          <a:noFill/>
        </p:spPr>
      </p:pic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 rot="-643445">
            <a:off x="4114800" y="5867400"/>
            <a:ext cx="823913" cy="490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643445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ЕГЭ</a:t>
            </a:r>
          </a:p>
        </p:txBody>
      </p:sp>
      <p:pic>
        <p:nvPicPr>
          <p:cNvPr id="5137" name="Picture 17" descr="952161-20cd67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914400"/>
            <a:ext cx="609600" cy="476250"/>
          </a:xfrm>
          <a:prstGeom prst="rect">
            <a:avLst/>
          </a:prstGeom>
          <a:noFill/>
        </p:spPr>
      </p:pic>
      <p:pic>
        <p:nvPicPr>
          <p:cNvPr id="5138" name="Picture 18" descr="952161-20cd67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914400"/>
            <a:ext cx="762000" cy="466725"/>
          </a:xfrm>
          <a:prstGeom prst="rect">
            <a:avLst/>
          </a:prstGeom>
          <a:noFill/>
        </p:spPr>
      </p:pic>
      <p:pic>
        <p:nvPicPr>
          <p:cNvPr id="5139" name="Picture 19" descr="952161-20cd67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914400"/>
            <a:ext cx="914400" cy="471488"/>
          </a:xfrm>
          <a:prstGeom prst="rect">
            <a:avLst/>
          </a:prstGeom>
          <a:noFill/>
        </p:spPr>
      </p:pic>
      <p:pic>
        <p:nvPicPr>
          <p:cNvPr id="5140" name="Picture 20" descr="952161-20cd67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914400"/>
            <a:ext cx="838200" cy="457200"/>
          </a:xfrm>
          <a:prstGeom prst="rect">
            <a:avLst/>
          </a:prstGeom>
          <a:noFill/>
        </p:spPr>
      </p:pic>
      <p:pic>
        <p:nvPicPr>
          <p:cNvPr id="5141" name="Picture 21" descr="952161-20cd67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914400"/>
            <a:ext cx="914400" cy="457200"/>
          </a:xfrm>
          <a:prstGeom prst="rect">
            <a:avLst/>
          </a:prstGeom>
          <a:noFill/>
        </p:spPr>
      </p:pic>
      <p:pic>
        <p:nvPicPr>
          <p:cNvPr id="5142" name="Picture 22" descr="952161-20cd67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914400"/>
            <a:ext cx="990600" cy="457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Простое предложение состоит из одной грамматической основы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endParaRPr lang="ru-RU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ru-RU"/>
              <a:t>Типы простых предложений: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*</a:t>
            </a:r>
            <a:r>
              <a:rPr lang="ru-RU" sz="2000" b="1"/>
              <a:t>двусоставные </a:t>
            </a:r>
            <a:r>
              <a:rPr lang="ru-RU" sz="2000"/>
              <a:t>(есть состав подлежащего и состав сказуемого);</a:t>
            </a:r>
          </a:p>
          <a:p>
            <a:pPr>
              <a:buFont typeface="Wingdings" pitchFamily="2" charset="2"/>
              <a:buNone/>
            </a:pPr>
            <a:r>
              <a:rPr lang="ru-RU" sz="2000" i="1"/>
              <a:t>                 В саду </a:t>
            </a:r>
            <a:r>
              <a:rPr lang="ru-RU" sz="2000" i="1" u="sng"/>
              <a:t>горит</a:t>
            </a:r>
            <a:r>
              <a:rPr lang="ru-RU" sz="2000" i="1"/>
              <a:t> </a:t>
            </a:r>
            <a:r>
              <a:rPr lang="ru-RU" sz="2000" i="1" u="sng"/>
              <a:t>костёр</a:t>
            </a:r>
            <a:r>
              <a:rPr lang="ru-RU" sz="2000" i="1"/>
              <a:t> рябины красной.</a:t>
            </a:r>
          </a:p>
          <a:p>
            <a:pPr>
              <a:buFont typeface="Wingdings" pitchFamily="2" charset="2"/>
              <a:buNone/>
            </a:pPr>
            <a:r>
              <a:rPr lang="ru-RU" sz="2000" i="1"/>
              <a:t>                 Но никого </a:t>
            </a:r>
            <a:r>
              <a:rPr lang="ru-RU" sz="2000" i="1" u="sng"/>
              <a:t>не может</a:t>
            </a:r>
            <a:r>
              <a:rPr lang="ru-RU" sz="2000" i="1"/>
              <a:t> </a:t>
            </a:r>
            <a:r>
              <a:rPr lang="ru-RU" sz="2000" i="1" u="sng"/>
              <a:t>он</a:t>
            </a:r>
            <a:r>
              <a:rPr lang="ru-RU" sz="2000" i="1"/>
              <a:t> </a:t>
            </a:r>
            <a:r>
              <a:rPr lang="ru-RU" sz="2000" i="1" u="sng"/>
              <a:t>согреть</a:t>
            </a:r>
            <a:r>
              <a:rPr lang="ru-RU" sz="2000" i="1"/>
              <a:t>.</a:t>
            </a:r>
          </a:p>
          <a:p>
            <a:pPr>
              <a:buFont typeface="Wingdings" pitchFamily="2" charset="2"/>
              <a:buNone/>
            </a:pPr>
            <a:endParaRPr lang="ru-RU" sz="2000" i="1"/>
          </a:p>
          <a:p>
            <a:pPr>
              <a:buFont typeface="Wingdings" pitchFamily="2" charset="2"/>
              <a:buNone/>
            </a:pPr>
            <a:r>
              <a:rPr lang="ru-RU" sz="2000"/>
              <a:t> *</a:t>
            </a:r>
            <a:r>
              <a:rPr lang="ru-RU" sz="2000" b="1"/>
              <a:t>односоставные</a:t>
            </a:r>
            <a:r>
              <a:rPr lang="ru-RU" sz="2000"/>
              <a:t> (есть состав подлежащего </a:t>
            </a:r>
            <a:r>
              <a:rPr lang="ru-RU" sz="2000" b="1"/>
              <a:t>или </a:t>
            </a:r>
            <a:r>
              <a:rPr lang="ru-RU" sz="2000"/>
              <a:t>сказуемого):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                -назывные; </a:t>
            </a:r>
            <a:r>
              <a:rPr lang="ru-RU" sz="2000" i="1"/>
              <a:t>Синий </a:t>
            </a:r>
            <a:r>
              <a:rPr lang="ru-RU" sz="2000" i="1" u="sng"/>
              <a:t>туман</a:t>
            </a:r>
            <a:r>
              <a:rPr lang="ru-RU" sz="2000" i="1"/>
              <a:t>. Снеговое </a:t>
            </a:r>
            <a:r>
              <a:rPr lang="ru-RU" sz="2000" i="1" u="sng"/>
              <a:t>раздолье</a:t>
            </a:r>
            <a:r>
              <a:rPr lang="ru-RU" sz="2000" i="1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000" i="1"/>
              <a:t>                             Тонкий лимонный лунный </a:t>
            </a:r>
            <a:r>
              <a:rPr lang="ru-RU" sz="2000" i="1" u="sng"/>
              <a:t>свет</a:t>
            </a:r>
            <a:r>
              <a:rPr lang="ru-RU" sz="2000" i="1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000" i="1"/>
              <a:t>                -</a:t>
            </a:r>
            <a:r>
              <a:rPr lang="ru-RU" sz="2000"/>
              <a:t>глагольные. </a:t>
            </a:r>
            <a:r>
              <a:rPr lang="ru-RU" sz="2000" i="1"/>
              <a:t>Так мало </a:t>
            </a:r>
            <a:r>
              <a:rPr lang="ru-RU" sz="2000" i="1" u="sng"/>
              <a:t>пройдено</a:t>
            </a:r>
            <a:r>
              <a:rPr lang="ru-RU" sz="2000" i="1"/>
              <a:t> дорог.</a:t>
            </a:r>
          </a:p>
          <a:p>
            <a:pPr>
              <a:buFont typeface="Wingdings" pitchFamily="2" charset="2"/>
              <a:buNone/>
            </a:pPr>
            <a:r>
              <a:rPr lang="ru-RU" sz="2000" i="1"/>
              <a:t>                                       Так много </a:t>
            </a:r>
            <a:r>
              <a:rPr lang="ru-RU" sz="2000" i="1" u="sng"/>
              <a:t>сделано</a:t>
            </a:r>
            <a:r>
              <a:rPr lang="ru-RU" sz="2000" i="1"/>
              <a:t>  ошибок.</a:t>
            </a: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3048000" y="3886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4648200" y="3886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7162800" y="6096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4419600" y="5638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4572000" y="6019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2309" name="Picture 21" descr="1784518-9001f6a8c5a990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6197600"/>
            <a:ext cx="1447800" cy="660400"/>
          </a:xfrm>
          <a:prstGeom prst="rect">
            <a:avLst/>
          </a:prstGeom>
          <a:noFill/>
        </p:spPr>
      </p:pic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2590800" y="3505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2312" name="Picture 24" descr="Рисунокруки с пер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7838" y="5410200"/>
            <a:ext cx="2316162" cy="1447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Односоставные глагольные предложения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Определённо-личные предложения –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       действие совершают: я </a:t>
            </a:r>
            <a:r>
              <a:rPr lang="ru-RU" sz="1800"/>
              <a:t>или</a:t>
            </a:r>
            <a:r>
              <a:rPr lang="ru-RU" sz="2800"/>
              <a:t> ты     </a:t>
            </a:r>
            <a:r>
              <a:rPr lang="ru-RU" sz="1800"/>
              <a:t>наст. и буд. время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                                            мы </a:t>
            </a:r>
            <a:r>
              <a:rPr lang="ru-RU" sz="1800"/>
              <a:t>или</a:t>
            </a:r>
            <a:r>
              <a:rPr lang="ru-RU" sz="2800"/>
              <a:t> вы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                             </a:t>
            </a:r>
            <a:r>
              <a:rPr lang="ru-RU" sz="2800" b="1"/>
              <a:t>1</a:t>
            </a:r>
            <a:r>
              <a:rPr lang="ru-RU" sz="2800"/>
              <a:t>) </a:t>
            </a:r>
            <a:r>
              <a:rPr lang="ru-RU" sz="2000" b="1"/>
              <a:t>сказуемое       глагол 1 – 2 лица;</a:t>
            </a:r>
          </a:p>
          <a:p>
            <a:pPr>
              <a:buFont typeface="Wingdings" pitchFamily="2" charset="2"/>
              <a:buNone/>
            </a:pPr>
            <a:r>
              <a:rPr lang="ru-RU" sz="2000" b="1"/>
              <a:t>    </a:t>
            </a:r>
            <a:r>
              <a:rPr lang="ru-RU" sz="2000" b="1" i="1"/>
              <a:t>                    </a:t>
            </a:r>
            <a:r>
              <a:rPr lang="ru-RU" sz="2000" b="1" u="sng"/>
              <a:t>Стою </a:t>
            </a:r>
            <a:r>
              <a:rPr lang="ru-RU" sz="2000" b="1" i="1"/>
              <a:t>один среди равнины голой.</a:t>
            </a:r>
          </a:p>
          <a:p>
            <a:pPr>
              <a:buFont typeface="Wingdings" pitchFamily="2" charset="2"/>
              <a:buNone/>
            </a:pPr>
            <a:r>
              <a:rPr lang="ru-RU" sz="2000" b="1" i="1"/>
              <a:t>                        О любви в словах </a:t>
            </a:r>
            <a:r>
              <a:rPr lang="ru-RU" sz="2000" b="1" i="1" u="sng"/>
              <a:t>не говорят</a:t>
            </a:r>
            <a:r>
              <a:rPr lang="ru-RU" sz="2000" b="1" i="1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800" b="1"/>
              <a:t>         2</a:t>
            </a:r>
            <a:r>
              <a:rPr lang="ru-RU" sz="2000" b="1"/>
              <a:t>) сказуемое – глагол повелительного наклонения.</a:t>
            </a:r>
          </a:p>
          <a:p>
            <a:pPr>
              <a:buFont typeface="Wingdings" pitchFamily="2" charset="2"/>
              <a:buNone/>
            </a:pPr>
            <a:r>
              <a:rPr lang="ru-RU" sz="2000" b="1"/>
              <a:t>                       </a:t>
            </a:r>
            <a:r>
              <a:rPr lang="ru-RU" sz="2000" b="1" i="1" u="sng"/>
              <a:t>Улыбнись</a:t>
            </a:r>
            <a:r>
              <a:rPr lang="ru-RU" sz="2000" b="1" i="1"/>
              <a:t> человек человеку!</a:t>
            </a:r>
            <a:endParaRPr lang="ru-RU" sz="2800" b="1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6477000" y="2362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6477000" y="2362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6553200" y="2209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267200" y="31242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4800600" y="3429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2209800" y="4038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4648200" y="4343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2133600" y="5257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51816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3325" name="Picture 13" descr="1784518-9001f6a8c5a990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5562600"/>
            <a:ext cx="1447800" cy="812800"/>
          </a:xfrm>
          <a:prstGeom prst="rect">
            <a:avLst/>
          </a:prstGeom>
          <a:noFill/>
        </p:spPr>
      </p:pic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3505200" y="3962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2895600" y="3962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3328" name="Picture 16" descr="Рисунокруки с пер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5310188"/>
            <a:ext cx="2316163" cy="15478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Неопределённо-личные предложения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Действие совершает кто-то: ОН или ОНИ.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                    сказуемое      глагол 3 лица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                        (любое время и число)</a:t>
            </a:r>
          </a:p>
          <a:p>
            <a:pPr>
              <a:buFont typeface="Wingdings" pitchFamily="2" charset="2"/>
              <a:buNone/>
            </a:pPr>
            <a:endParaRPr lang="ru-RU" sz="2800"/>
          </a:p>
          <a:p>
            <a:pPr>
              <a:buFont typeface="Wingdings" pitchFamily="2" charset="2"/>
              <a:buNone/>
            </a:pPr>
            <a:r>
              <a:rPr lang="ru-RU" sz="2800"/>
              <a:t>        </a:t>
            </a:r>
            <a:r>
              <a:rPr lang="ru-RU" sz="2800" i="1" u="sng"/>
              <a:t>Напылили</a:t>
            </a:r>
            <a:r>
              <a:rPr lang="ru-RU" sz="2800" i="1"/>
              <a:t> кругом. </a:t>
            </a:r>
            <a:r>
              <a:rPr lang="ru-RU" sz="2800" i="1" u="sng"/>
              <a:t>Накопытили</a:t>
            </a:r>
            <a:r>
              <a:rPr lang="ru-RU" sz="2800" i="1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800" i="1"/>
              <a:t>        И </a:t>
            </a:r>
            <a:r>
              <a:rPr lang="ru-RU" sz="2800" i="1" u="sng"/>
              <a:t>пропали</a:t>
            </a:r>
            <a:r>
              <a:rPr lang="ru-RU" sz="2800" i="1"/>
              <a:t> под дьявольский свист.</a:t>
            </a:r>
            <a:endParaRPr lang="ru-RU" sz="2800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41910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1295400" y="4114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4495800" y="41148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1676400" y="4648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4344" name="Picture 8" descr="1784518-9001f6a8c5a990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5410200"/>
            <a:ext cx="1447800" cy="914400"/>
          </a:xfrm>
          <a:prstGeom prst="rect">
            <a:avLst/>
          </a:prstGeom>
          <a:noFill/>
        </p:spPr>
      </p:pic>
      <p:pic>
        <p:nvPicPr>
          <p:cNvPr id="14345" name="Picture 9" descr="Рисунокруки с пер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5310188"/>
            <a:ext cx="2316163" cy="15478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Обобщённо-личные предложения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           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 Пословицы и поговорки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r>
              <a:rPr lang="ru-RU" i="1"/>
              <a:t>        </a:t>
            </a:r>
            <a:r>
              <a:rPr lang="ru-RU" sz="2400" i="1"/>
              <a:t>Любишь кататься – люби и саночки возить.</a:t>
            </a:r>
          </a:p>
          <a:p>
            <a:pPr>
              <a:buFont typeface="Wingdings" pitchFamily="2" charset="2"/>
              <a:buNone/>
            </a:pPr>
            <a:r>
              <a:rPr lang="ru-RU" sz="2400" i="1"/>
              <a:t>           Каждый сверчок знай свой шесток.</a:t>
            </a:r>
          </a:p>
          <a:p>
            <a:pPr>
              <a:buFont typeface="Wingdings" pitchFamily="2" charset="2"/>
              <a:buNone/>
            </a:pPr>
            <a:r>
              <a:rPr lang="ru-RU" sz="2400" i="1"/>
              <a:t>           Без труда не вынешь рыбку из пруда.</a:t>
            </a:r>
          </a:p>
        </p:txBody>
      </p:sp>
      <p:pic>
        <p:nvPicPr>
          <p:cNvPr id="15364" name="Picture 4" descr="1784518-9001f6a8c5a990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5313363"/>
            <a:ext cx="1828800" cy="833437"/>
          </a:xfrm>
          <a:prstGeom prst="rect">
            <a:avLst/>
          </a:prstGeom>
          <a:noFill/>
        </p:spPr>
      </p:pic>
      <p:pic>
        <p:nvPicPr>
          <p:cNvPr id="15365" name="Picture 5" descr="Рисунокруки с пер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5310188"/>
            <a:ext cx="2316163" cy="15478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Безличные предложения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6425" cy="44973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/>
              <a:t>Производителя действия нет и не может быть.</a:t>
            </a:r>
          </a:p>
          <a:p>
            <a:pPr>
              <a:buFont typeface="Wingdings" pitchFamily="2" charset="2"/>
              <a:buNone/>
            </a:pPr>
            <a:r>
              <a:rPr lang="ru-RU" sz="2400"/>
              <a:t>Это:     - состояние человека и природы;</a:t>
            </a:r>
          </a:p>
          <a:p>
            <a:pPr>
              <a:buFont typeface="Wingdings" pitchFamily="2" charset="2"/>
              <a:buNone/>
            </a:pPr>
            <a:r>
              <a:rPr lang="ru-RU" sz="2400"/>
              <a:t>            - неизбежное и невозможное;</a:t>
            </a:r>
          </a:p>
          <a:p>
            <a:pPr>
              <a:buFont typeface="Wingdings" pitchFamily="2" charset="2"/>
              <a:buNone/>
            </a:pPr>
            <a:r>
              <a:rPr lang="ru-RU" sz="2400"/>
              <a:t>            - желаемое и возможное и прочее.</a:t>
            </a:r>
          </a:p>
          <a:p>
            <a:pPr>
              <a:buFont typeface="Wingdings" pitchFamily="2" charset="2"/>
              <a:buNone/>
            </a:pPr>
            <a:r>
              <a:rPr lang="ru-RU" sz="2400" b="1"/>
              <a:t>Выражение сказуемого:</a:t>
            </a:r>
          </a:p>
          <a:p>
            <a:pPr>
              <a:buFont typeface="Wingdings" pitchFamily="2" charset="2"/>
              <a:buNone/>
            </a:pPr>
            <a:r>
              <a:rPr lang="ru-RU" sz="2400"/>
              <a:t>      - </a:t>
            </a:r>
            <a:r>
              <a:rPr lang="ru-RU" sz="2000"/>
              <a:t>безличный глагол;                             </a:t>
            </a:r>
            <a:r>
              <a:rPr lang="ru-RU" sz="2000" i="1"/>
              <a:t>Мне нравится.</a:t>
            </a:r>
            <a:endParaRPr lang="ru-RU" sz="2000"/>
          </a:p>
          <a:p>
            <a:pPr>
              <a:buFont typeface="Wingdings" pitchFamily="2" charset="2"/>
              <a:buNone/>
            </a:pPr>
            <a:r>
              <a:rPr lang="ru-RU" sz="2000"/>
              <a:t>      - личн. гл. в значении безличного;       </a:t>
            </a:r>
            <a:r>
              <a:rPr lang="ru-RU" sz="2000" i="1"/>
              <a:t>Бурей снесло крышу.</a:t>
            </a:r>
          </a:p>
          <a:p>
            <a:pPr>
              <a:buFont typeface="Wingdings" pitchFamily="2" charset="2"/>
              <a:buNone/>
            </a:pPr>
            <a:r>
              <a:rPr lang="ru-RU" sz="2000" i="1"/>
              <a:t>      - </a:t>
            </a:r>
            <a:r>
              <a:rPr lang="ru-RU" sz="2000"/>
              <a:t>категория состояния;                          </a:t>
            </a:r>
            <a:r>
              <a:rPr lang="ru-RU" sz="2000" i="1"/>
              <a:t>Весело у вас сегодня.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     - инфинитив;                         </a:t>
            </a:r>
            <a:r>
              <a:rPr lang="ru-RU" sz="2000" i="1"/>
              <a:t>Не догнать тебе бешеной тройки</a:t>
            </a:r>
            <a:r>
              <a:rPr lang="ru-RU" sz="2000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     - сослагат. наклонение;                        </a:t>
            </a:r>
            <a:r>
              <a:rPr lang="ru-RU" sz="2000" i="1"/>
              <a:t>Скорее бы весна</a:t>
            </a:r>
            <a:r>
              <a:rPr lang="ru-RU" sz="2000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     - глагол быть.                                        </a:t>
            </a:r>
            <a:r>
              <a:rPr lang="ru-RU" sz="2000" i="1"/>
              <a:t>Быть дождю.</a:t>
            </a:r>
          </a:p>
        </p:txBody>
      </p:sp>
      <p:pic>
        <p:nvPicPr>
          <p:cNvPr id="16388" name="Picture 4" descr="1784518-9001f6a8c5a990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5943600"/>
            <a:ext cx="1447800" cy="762000"/>
          </a:xfrm>
          <a:prstGeom prst="rect">
            <a:avLst/>
          </a:prstGeom>
          <a:noFill/>
        </p:spPr>
      </p:pic>
      <p:pic>
        <p:nvPicPr>
          <p:cNvPr id="16389" name="Picture 5" descr="Рисунокруки с пер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310188"/>
            <a:ext cx="2438400" cy="15478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Внимание!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        Не путать односоставные предложения   с неполными двусоставными.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    </a:t>
            </a:r>
            <a:r>
              <a:rPr lang="ru-RU" sz="2400"/>
              <a:t>Характер неполного предложения раскрывается только в контексте (ближайшие предложения). Часто это диалог.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/>
              <a:t>На озере и утки, и гуси, и бакланы, и    всякая водяная птица. Купаются, ныряют,  отряхиваются.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400"/>
              <a:t>Первое предложение – односоставное.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400"/>
              <a:t>Второе – неполное двусоставное.</a:t>
            </a:r>
            <a:r>
              <a:rPr lang="ru-RU" sz="2000" i="1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i="1"/>
              <a:t> </a:t>
            </a:r>
          </a:p>
        </p:txBody>
      </p:sp>
      <p:pic>
        <p:nvPicPr>
          <p:cNvPr id="19460" name="Picture 4" descr="1784518-9001f6a8c5a990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5562600"/>
            <a:ext cx="1447800" cy="812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Практика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Среди предложений 13-15 найдите  односоставные определённо-личные предложения.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/>
              <a:t>(13) Если на рынке мы увидим ценник «Чёрное (натуральное, молотое и т.п.)  кофе», то можем и не обратить внимания на него. (14) А вот если мы услышим это от человека, которого считаем умным, интеллигентным, то наш речевой слух сразу отметит несоответствие наших ожиданий и речи собеседника. (15) И вот ведь «несправедли-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/>
              <a:t>    вость»: ошибки оказываются сильнее всей речи, может и правильной, и уместной, и выразительной!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</p:txBody>
      </p:sp>
      <p:pic>
        <p:nvPicPr>
          <p:cNvPr id="17415" name="Picture 7" descr="1777782-7803ad117f38491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685800"/>
            <a:ext cx="581025" cy="571500"/>
          </a:xfrm>
          <a:prstGeom prst="rect">
            <a:avLst/>
          </a:prstGeom>
          <a:noFill/>
        </p:spPr>
      </p:pic>
      <p:pic>
        <p:nvPicPr>
          <p:cNvPr id="17417" name="Picture 9" descr="1784518-9001f6a8c5a990f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5943600"/>
            <a:ext cx="1524000" cy="762000"/>
          </a:xfrm>
          <a:prstGeom prst="rect">
            <a:avLst/>
          </a:prstGeom>
          <a:noFill/>
        </p:spPr>
      </p:pic>
      <p:sp>
        <p:nvSpPr>
          <p:cNvPr id="17418" name="WordArt 10"/>
          <p:cNvSpPr>
            <a:spLocks noChangeArrowheads="1" noChangeShapeType="1" noTextEdit="1"/>
          </p:cNvSpPr>
          <p:nvPr/>
        </p:nvSpPr>
        <p:spPr bwMode="auto">
          <a:xfrm rot="-643445">
            <a:off x="838200" y="533400"/>
            <a:ext cx="823913" cy="490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643445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ЕГЭ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6425" cy="44973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  </a:t>
            </a:r>
            <a:r>
              <a:rPr lang="ru-RU" sz="2400" i="1"/>
              <a:t>(11)</a:t>
            </a:r>
            <a:r>
              <a:rPr lang="ru-RU"/>
              <a:t> </a:t>
            </a:r>
            <a:r>
              <a:rPr lang="ru-RU" sz="2400" i="1"/>
              <a:t>Программа прелестная.(12)День заполнен до предела.(13)По приезде домой есть о чём рассказать.(14)Составляя план, я испытывал неизъяснимое наслаждение.(15)Прилетев в Париж, я сунул брошюрку в чемодан и никуда не пошёл.(16)Это – преступление, я знаю.(17)Быть в Париже и не взглянуть на Венеру Милосскую и Мону Лизу?! (18)Я променял сокровища Лувра на парижские улицы.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Среди предложений 11-18 найдите простые безличные предложения.</a:t>
            </a:r>
          </a:p>
        </p:txBody>
      </p:sp>
      <p:pic>
        <p:nvPicPr>
          <p:cNvPr id="18447" name="Picture 15" descr="1777782-7803ad117f38491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0" y="1143000"/>
            <a:ext cx="428625" cy="571500"/>
          </a:xfrm>
          <a:prstGeom prst="rect">
            <a:avLst/>
          </a:prstGeom>
          <a:noFill/>
        </p:spPr>
      </p:pic>
      <p:pic>
        <p:nvPicPr>
          <p:cNvPr id="18448" name="Picture 16" descr="1784518-9001f6a8c5a990f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435600"/>
            <a:ext cx="1447800" cy="660400"/>
          </a:xfrm>
          <a:prstGeom prst="rect">
            <a:avLst/>
          </a:prstGeom>
          <a:noFill/>
        </p:spPr>
      </p:pic>
      <p:sp>
        <p:nvSpPr>
          <p:cNvPr id="18450" name="WordArt 18"/>
          <p:cNvSpPr>
            <a:spLocks noChangeArrowheads="1" noChangeShapeType="1" noTextEdit="1"/>
          </p:cNvSpPr>
          <p:nvPr/>
        </p:nvSpPr>
        <p:spPr bwMode="auto">
          <a:xfrm rot="-643445">
            <a:off x="7459663" y="5408613"/>
            <a:ext cx="690562" cy="45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643445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ЕГЭ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Среди предложений 3-5 найдите  предложение, в состав которого входит односоставное неопределённо-личное.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i="1"/>
              <a:t>(3)Случается и иное: в дни беды, когда человека делает беспомощным болезнь, он тоже, бывает, чувствует почти детскую потребность в добром слове, участии, заботе, ценность которых приобретает для него новый смысл.(4) Врач лечит не только болезнь, но и душу человеческую, укрепляя в ней стойкость.(5) Будущему врачу преподают не только основы наук, но и основы его поведения с больным.</a:t>
            </a:r>
          </a:p>
        </p:txBody>
      </p:sp>
      <p:pic>
        <p:nvPicPr>
          <p:cNvPr id="20484" name="Picture 4" descr="1777782-7803ad117f38491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9600" y="3124200"/>
            <a:ext cx="762000" cy="609600"/>
          </a:xfrm>
          <a:prstGeom prst="rect">
            <a:avLst/>
          </a:prstGeom>
          <a:noFill/>
        </p:spPr>
      </p:pic>
      <p:pic>
        <p:nvPicPr>
          <p:cNvPr id="20486" name="Picture 6" descr="1784518-9001f6a8c5a990f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6019800"/>
            <a:ext cx="1752600" cy="685800"/>
          </a:xfrm>
          <a:prstGeom prst="rect">
            <a:avLst/>
          </a:prstGeom>
          <a:noFill/>
        </p:spPr>
      </p:pic>
      <p:sp>
        <p:nvSpPr>
          <p:cNvPr id="20487" name="WordArt 7"/>
          <p:cNvSpPr>
            <a:spLocks noChangeArrowheads="1" noChangeShapeType="1" noTextEdit="1"/>
          </p:cNvSpPr>
          <p:nvPr/>
        </p:nvSpPr>
        <p:spPr bwMode="auto">
          <a:xfrm>
            <a:off x="7772400" y="5867400"/>
            <a:ext cx="690563" cy="534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ЕГЭ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Всем спасибо!</a:t>
            </a:r>
          </a:p>
        </p:txBody>
      </p:sp>
      <p:pic>
        <p:nvPicPr>
          <p:cNvPr id="21509" name="Picture 5" descr="BS01197_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33600" y="1676400"/>
            <a:ext cx="4495800" cy="3048000"/>
          </a:xfrm>
          <a:noFill/>
          <a:ln/>
        </p:spPr>
      </p:pic>
      <p:pic>
        <p:nvPicPr>
          <p:cNvPr id="21510" name="Picture 6" descr="1784518-9001f6a8c5a990f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435600"/>
            <a:ext cx="1447800" cy="660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643</Words>
  <Application>Microsoft PowerPoint</Application>
  <PresentationFormat>Экран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Wingdings</vt:lpstr>
      <vt:lpstr>Сетка с тенью</vt:lpstr>
      <vt:lpstr>Простое предложение</vt:lpstr>
      <vt:lpstr>Простое предложение состоит из одной грамматической основы</vt:lpstr>
      <vt:lpstr>Односоставные глагольные предложения</vt:lpstr>
      <vt:lpstr>Неопределённо-личные предложения</vt:lpstr>
      <vt:lpstr>Обобщённо-личные предложения</vt:lpstr>
      <vt:lpstr>Безличные предложения</vt:lpstr>
      <vt:lpstr>Внимание!</vt:lpstr>
      <vt:lpstr>Практика</vt:lpstr>
      <vt:lpstr>Среди предложений 11-18 найдите простые безличные предложения.</vt:lpstr>
      <vt:lpstr>Среди предложений 3-5 найдите  предложение, в состав которого входит односоставное неопределённо-личное.</vt:lpstr>
      <vt:lpstr>Всем спасибо!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17</cp:revision>
  <cp:lastPrinted>1601-01-01T00:00:00Z</cp:lastPrinted>
  <dcterms:created xsi:type="dcterms:W3CDTF">1601-01-01T00:00:00Z</dcterms:created>
  <dcterms:modified xsi:type="dcterms:W3CDTF">2015-04-09T11:05:36Z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