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Tahoma" pitchFamily="34" charset="0"/>
        <a:ea typeface="Microsoft YaHei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0B2FE07-1E77-4ECB-A71F-CD9F238BA8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9EB7F58-3881-47A7-98BA-D099D94F09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891524E-1A53-4B9F-994A-0972BC2909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08412" cy="4233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3500" y="2017713"/>
            <a:ext cx="3808413" cy="4233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283DDEB-3B61-4046-B121-1FD82391BE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E0DC4C-F26D-4AA9-82A8-4060B7FB71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8E126A3-DC5B-4EED-B131-58B25B5616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ED3AA95-5250-4EAA-9218-A8C7CAA1FC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A9A13D9-454F-417A-962D-7CF9A59B00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4306F74-0E1E-409E-BD8F-5283F23ED8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313988A-AF64-40D4-A8B1-06AF2FAB72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2463" y="323850"/>
            <a:ext cx="1949450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323850"/>
            <a:ext cx="5699125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6E6628-94C6-4D12-ACDF-8627C1FB2F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7FB775C-B60A-4D56-B648-C756368E73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0526176-B74A-4D0B-95B4-2DB294079B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C0FD72B-E484-4E84-8EF1-53BD383C34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08412" cy="4233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3500" y="2017713"/>
            <a:ext cx="3808413" cy="4233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0DEC44E-5678-4692-84F1-A93E4EAEF31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6543C2D-A5C8-4B51-B084-E03CAE999A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CD90866-4C49-4AC6-A97C-EA2D466CFB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2216806-2EE2-4A1C-8239-C9CAD3D438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F98A8E6-539B-4A09-BD50-8D732BA337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89CA19B-F655-47E7-AD29-B67CCE3112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11A76A6-FDBE-4198-A5D5-EA77C8C8A4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2463" y="323850"/>
            <a:ext cx="1949450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323850"/>
            <a:ext cx="5699125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CA5BBA4-C0B8-4C92-B554-D61BB6B488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7513" y="1098550"/>
            <a:ext cx="438150" cy="474663"/>
          </a:xfrm>
          <a:prstGeom prst="rect">
            <a:avLst/>
          </a:prstGeom>
          <a:solidFill>
            <a:srgbClr val="FFCF0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F0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41338" y="1520825"/>
            <a:ext cx="422275" cy="474663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FFFFFF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762000" y="990600"/>
            <a:ext cx="31750" cy="1052513"/>
          </a:xfrm>
          <a:prstGeom prst="rect">
            <a:avLst/>
          </a:prstGeom>
          <a:solidFill>
            <a:srgbClr val="1C1C1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1C1C1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323850"/>
            <a:ext cx="7789862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69225" cy="4233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914400" y="6200775"/>
            <a:ext cx="19050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352800" y="6200775"/>
            <a:ext cx="28956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/>
          </p:nvPr>
        </p:nvSpPr>
        <p:spPr bwMode="auto">
          <a:xfrm>
            <a:off x="6781800" y="6196013"/>
            <a:ext cx="1901825" cy="582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A64F03EF-0019-4785-B205-9AD91E4AC3E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0" y="2438400"/>
            <a:ext cx="9005888" cy="1049338"/>
            <a:chOff x="0" y="1536"/>
            <a:chExt cx="5673" cy="661"/>
          </a:xfrm>
        </p:grpSpPr>
        <p:grpSp>
          <p:nvGrpSpPr>
            <p:cNvPr id="2050" name="Group 2"/>
            <p:cNvGrpSpPr>
              <a:grpSpLocks/>
            </p:cNvGrpSpPr>
            <p:nvPr/>
          </p:nvGrpSpPr>
          <p:grpSpPr bwMode="auto">
            <a:xfrm>
              <a:off x="185" y="1604"/>
              <a:ext cx="447" cy="297"/>
              <a:chOff x="185" y="1604"/>
              <a:chExt cx="447" cy="297"/>
            </a:xfrm>
          </p:grpSpPr>
          <p:sp>
            <p:nvSpPr>
              <p:cNvPr id="2051" name="Rectangle 3"/>
              <p:cNvSpPr>
                <a:spLocks noChangeArrowheads="1"/>
              </p:cNvSpPr>
              <p:nvPr/>
            </p:nvSpPr>
            <p:spPr bwMode="auto">
              <a:xfrm>
                <a:off x="185" y="1604"/>
                <a:ext cx="274" cy="297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2" name="Rectangle 4"/>
              <p:cNvSpPr>
                <a:spLocks noChangeArrowheads="1"/>
              </p:cNvSpPr>
              <p:nvPr/>
            </p:nvSpPr>
            <p:spPr bwMode="auto">
              <a:xfrm>
                <a:off x="427" y="1604"/>
                <a:ext cx="205" cy="297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3333CC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053" name="Group 5"/>
            <p:cNvGrpSpPr>
              <a:grpSpLocks/>
            </p:cNvGrpSpPr>
            <p:nvPr/>
          </p:nvGrpSpPr>
          <p:grpSpPr bwMode="auto">
            <a:xfrm>
              <a:off x="263" y="1870"/>
              <a:ext cx="464" cy="297"/>
              <a:chOff x="263" y="1870"/>
              <a:chExt cx="464" cy="297"/>
            </a:xfrm>
          </p:grpSpPr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263" y="1870"/>
                <a:ext cx="264" cy="297"/>
              </a:xfrm>
              <a:prstGeom prst="rect">
                <a:avLst/>
              </a:prstGeom>
              <a:solidFill>
                <a:srgbClr val="FFCF0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96" y="1870"/>
                <a:ext cx="231" cy="297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CF0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0" y="1824"/>
              <a:ext cx="351" cy="264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400" y="1536"/>
              <a:ext cx="18" cy="661"/>
            </a:xfrm>
            <a:prstGeom prst="rect">
              <a:avLst/>
            </a:prstGeom>
            <a:solidFill>
              <a:srgbClr val="1C1C1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 flipV="1">
              <a:off x="199" y="2054"/>
              <a:ext cx="5474" cy="33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1C1C1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323850"/>
            <a:ext cx="7789862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69225" cy="4233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/>
          </p:nvPr>
        </p:nvSpPr>
        <p:spPr bwMode="auto">
          <a:xfrm>
            <a:off x="68580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1C1C1C"/>
                </a:solidFill>
                <a:latin typeface="Times New Roman" pitchFamily="18" charset="0"/>
                <a:cs typeface="Lucida Sans Unicode" pitchFamily="34" charset="0"/>
              </a:defRPr>
            </a:lvl1pPr>
          </a:lstStyle>
          <a:p>
            <a:fld id="{FB3105EF-B98E-49D4-9057-14BDC68DDAC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333399"/>
          </a:solidFill>
          <a:latin typeface="Tahoma" pitchFamily="34" charset="0"/>
          <a:ea typeface="Microsoft YaHei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990600" y="18288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b="1">
                <a:solidFill>
                  <a:srgbClr val="333399"/>
                </a:solidFill>
              </a:rPr>
              <a:t>Линейные алгоритмы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508625" y="3779838"/>
            <a:ext cx="3130550" cy="517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</a:rPr>
              <a:t>9 класс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59225" y="4859338"/>
            <a:ext cx="5040313" cy="942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</a:rPr>
              <a:t>Кондрина А.В.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</a:rPr>
              <a:t>учитель информатики и ИКТ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1042988" y="260350"/>
            <a:ext cx="7380287" cy="1554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39725">
              <a:spcBef>
                <a:spcPts val="800"/>
              </a:spcBef>
              <a:buClrTx/>
              <a:buSzPct val="60000"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b="1">
                <a:solidFill>
                  <a:srgbClr val="000000"/>
                </a:solidFill>
              </a:rPr>
              <a:t>Задание 1</a:t>
            </a:r>
            <a:r>
              <a:rPr lang="en-US" b="1">
                <a:solidFill>
                  <a:srgbClr val="000000"/>
                </a:solidFill>
              </a:rPr>
              <a:t>:</a:t>
            </a:r>
            <a:r>
              <a:rPr lang="en-US" sz="2000" b="1">
                <a:solidFill>
                  <a:srgbClr val="000000"/>
                </a:solidFill>
              </a:rPr>
              <a:t>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составить блок-схему для нахождения  периметра квадрата,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если известна его площадь.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914400" y="3429000"/>
            <a:ext cx="6096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S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838200" y="5181600"/>
            <a:ext cx="4572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P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728913" y="4611688"/>
          <a:ext cx="1751012" cy="584200"/>
        </p:xfrm>
        <a:graphic>
          <a:graphicData uri="http://schemas.openxmlformats.org/presentationml/2006/ole">
            <p:oleObj spid="_x0000_s5124" r:id="rId4" imgW="609480" imgH="203040" progId="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2841625" y="2936875"/>
          <a:ext cx="1317625" cy="623888"/>
        </p:xfrm>
        <a:graphic>
          <a:graphicData uri="http://schemas.openxmlformats.org/presentationml/2006/ole">
            <p:oleObj spid="_x0000_s5125" r:id="rId5" imgW="482400" imgH="228600" progId="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2843213" y="3792538"/>
          <a:ext cx="1477962" cy="669925"/>
        </p:xfrm>
        <a:graphic>
          <a:graphicData uri="http://schemas.openxmlformats.org/presentationml/2006/ole">
            <p:oleObj spid="_x0000_s5126" r:id="rId6" imgW="533160" imgH="241200" progId="">
              <p:embed/>
            </p:oleObj>
          </a:graphicData>
        </a:graphic>
      </p:graphicFrame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209800" y="3886200"/>
            <a:ext cx="6096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1)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209800" y="4572000"/>
            <a:ext cx="5334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2)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533400" y="2514600"/>
            <a:ext cx="1447800" cy="477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buClrTx/>
              <a:buSzPct val="6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Дано:</a:t>
            </a:r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533400" y="4343400"/>
            <a:ext cx="14478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1981200" y="2819400"/>
            <a:ext cx="1588" cy="3048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2057400" y="5334000"/>
            <a:ext cx="19050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Ответ: Р.</a:t>
            </a: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5029200" y="1828800"/>
            <a:ext cx="1588" cy="5029200"/>
          </a:xfrm>
          <a:prstGeom prst="line">
            <a:avLst/>
          </a:prstGeom>
          <a:noFill/>
          <a:ln w="76320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533400" y="4495800"/>
            <a:ext cx="13716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Найти: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2362200" y="2514600"/>
            <a:ext cx="19050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Решение:</a:t>
            </a:r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V="1">
            <a:off x="1547813" y="2778125"/>
            <a:ext cx="4464050" cy="8699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V="1">
            <a:off x="4343400" y="3713163"/>
            <a:ext cx="1741488" cy="481012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V="1">
            <a:off x="4419600" y="4578350"/>
            <a:ext cx="1447800" cy="3778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3505200" y="5562600"/>
            <a:ext cx="2362200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6372225" y="1341438"/>
            <a:ext cx="1368425" cy="649287"/>
          </a:xfrm>
          <a:prstGeom prst="ellipse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1" name="Line 21"/>
          <p:cNvSpPr>
            <a:spLocks noChangeShapeType="1"/>
          </p:cNvSpPr>
          <p:nvPr/>
        </p:nvSpPr>
        <p:spPr bwMode="auto">
          <a:xfrm>
            <a:off x="7092950" y="1989138"/>
            <a:ext cx="1588" cy="287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>
            <a:off x="6011863" y="2276475"/>
            <a:ext cx="2016125" cy="720725"/>
          </a:xfrm>
          <a:prstGeom prst="parallelogram">
            <a:avLst>
              <a:gd name="adj" fmla="val 69934"/>
            </a:avLst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auto">
          <a:xfrm>
            <a:off x="7092950" y="2997200"/>
            <a:ext cx="1588" cy="287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6156325" y="4292600"/>
            <a:ext cx="1728788" cy="574675"/>
          </a:xfrm>
          <a:prstGeom prst="rect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5" name="Line 25"/>
          <p:cNvSpPr>
            <a:spLocks noChangeShapeType="1"/>
          </p:cNvSpPr>
          <p:nvPr/>
        </p:nvSpPr>
        <p:spPr bwMode="auto">
          <a:xfrm>
            <a:off x="7092950" y="3933825"/>
            <a:ext cx="1588" cy="288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6084888" y="3284538"/>
            <a:ext cx="1800225" cy="647700"/>
          </a:xfrm>
          <a:prstGeom prst="rect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7" name="Line 27"/>
          <p:cNvSpPr>
            <a:spLocks noChangeShapeType="1"/>
          </p:cNvSpPr>
          <p:nvPr/>
        </p:nvSpPr>
        <p:spPr bwMode="auto">
          <a:xfrm>
            <a:off x="7092950" y="4868863"/>
            <a:ext cx="1588" cy="288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8" name="AutoShape 28"/>
          <p:cNvSpPr>
            <a:spLocks noChangeArrowheads="1"/>
          </p:cNvSpPr>
          <p:nvPr/>
        </p:nvSpPr>
        <p:spPr bwMode="auto">
          <a:xfrm>
            <a:off x="6011863" y="5157788"/>
            <a:ext cx="2016125" cy="720725"/>
          </a:xfrm>
          <a:prstGeom prst="parallelogram">
            <a:avLst>
              <a:gd name="adj" fmla="val 69934"/>
            </a:avLst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9" name="Oval 29"/>
          <p:cNvSpPr>
            <a:spLocks noChangeArrowheads="1"/>
          </p:cNvSpPr>
          <p:nvPr/>
        </p:nvSpPr>
        <p:spPr bwMode="auto">
          <a:xfrm>
            <a:off x="6372225" y="6165850"/>
            <a:ext cx="1368425" cy="692150"/>
          </a:xfrm>
          <a:prstGeom prst="ellipse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50" name="Line 30"/>
          <p:cNvSpPr>
            <a:spLocks noChangeShapeType="1"/>
          </p:cNvSpPr>
          <p:nvPr/>
        </p:nvSpPr>
        <p:spPr bwMode="auto">
          <a:xfrm>
            <a:off x="7092950" y="5876925"/>
            <a:ext cx="1588" cy="288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51" name="Text Box 31"/>
          <p:cNvSpPr txBox="1">
            <a:spLocks noChangeArrowheads="1"/>
          </p:cNvSpPr>
          <p:nvPr/>
        </p:nvSpPr>
        <p:spPr bwMode="auto">
          <a:xfrm>
            <a:off x="6518275" y="1484313"/>
            <a:ext cx="117475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начало</a:t>
            </a:r>
          </a:p>
        </p:txBody>
      </p:sp>
      <p:sp>
        <p:nvSpPr>
          <p:cNvPr id="5152" name="Text Box 32"/>
          <p:cNvSpPr txBox="1">
            <a:spLocks noChangeArrowheads="1"/>
          </p:cNvSpPr>
          <p:nvPr/>
        </p:nvSpPr>
        <p:spPr bwMode="auto">
          <a:xfrm>
            <a:off x="6443663" y="2349500"/>
            <a:ext cx="1122362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Ввод </a:t>
            </a:r>
            <a:r>
              <a:rPr lang="en-US" sz="2400">
                <a:solidFill>
                  <a:srgbClr val="000000"/>
                </a:solidFill>
              </a:rPr>
              <a:t>S</a:t>
            </a:r>
          </a:p>
        </p:txBody>
      </p:sp>
      <p:grpSp>
        <p:nvGrpSpPr>
          <p:cNvPr id="5153" name="Group 33"/>
          <p:cNvGrpSpPr>
            <a:grpSpLocks/>
          </p:cNvGrpSpPr>
          <p:nvPr/>
        </p:nvGrpSpPr>
        <p:grpSpPr bwMode="auto">
          <a:xfrm>
            <a:off x="6527800" y="3357563"/>
            <a:ext cx="1125538" cy="517525"/>
            <a:chOff x="4112" y="2115"/>
            <a:chExt cx="709" cy="326"/>
          </a:xfrm>
        </p:grpSpPr>
        <p:graphicFrame>
          <p:nvGraphicFramePr>
            <p:cNvPr id="5154" name="Object 34"/>
            <p:cNvGraphicFramePr>
              <a:graphicFrameLocks noChangeAspect="1"/>
            </p:cNvGraphicFramePr>
            <p:nvPr/>
          </p:nvGraphicFramePr>
          <p:xfrm>
            <a:off x="4112" y="2115"/>
            <a:ext cx="709" cy="326"/>
          </p:xfrm>
          <a:graphic>
            <a:graphicData uri="http://schemas.openxmlformats.org/presentationml/2006/ole">
              <p:oleObj spid="_x0000_s5154" r:id="rId7" imgW="495000" imgH="228600" progId="">
                <p:embed/>
              </p:oleObj>
            </a:graphicData>
          </a:graphic>
        </p:graphicFrame>
        <p:sp>
          <p:nvSpPr>
            <p:cNvPr id="5155" name="Text Box 35"/>
            <p:cNvSpPr txBox="1">
              <a:spLocks noChangeArrowheads="1"/>
            </p:cNvSpPr>
            <p:nvPr/>
          </p:nvSpPr>
          <p:spPr bwMode="auto">
            <a:xfrm>
              <a:off x="4112" y="2115"/>
              <a:ext cx="709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5156" name="Object 36"/>
          <p:cNvGraphicFramePr>
            <a:graphicFrameLocks noChangeAspect="1"/>
          </p:cNvGraphicFramePr>
          <p:nvPr/>
        </p:nvGraphicFramePr>
        <p:xfrm>
          <a:off x="6288088" y="4292600"/>
          <a:ext cx="1390650" cy="484188"/>
        </p:xfrm>
        <a:graphic>
          <a:graphicData uri="http://schemas.openxmlformats.org/presentationml/2006/ole">
            <p:oleObj spid="_x0000_s5156" r:id="rId8" imgW="583920" imgH="203040" progId="">
              <p:embed/>
            </p:oleObj>
          </a:graphicData>
        </a:graphic>
      </p:graphicFrame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6300788" y="5229225"/>
            <a:ext cx="13350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Вывод </a:t>
            </a:r>
            <a:r>
              <a:rPr lang="en-US" sz="24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6518275" y="6165850"/>
            <a:ext cx="100488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конец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9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9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4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6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animBg="1"/>
      <p:bldP spid="5131" grpId="0" animBg="1"/>
      <p:bldP spid="5136" grpId="0" animBg="1"/>
      <p:bldP spid="5137" grpId="0" animBg="1"/>
      <p:bldP spid="5138" grpId="0" animBg="1"/>
      <p:bldP spid="5139" grpId="0" animBg="1"/>
      <p:bldP spid="5140" grpId="0" animBg="1"/>
      <p:bldP spid="5141" grpId="0" animBg="1"/>
      <p:bldP spid="5142" grpId="0" animBg="1"/>
      <p:bldP spid="5143" grpId="0" animBg="1"/>
      <p:bldP spid="5144" grpId="0" animBg="1"/>
      <p:bldP spid="5145" grpId="0" animBg="1"/>
      <p:bldP spid="5146" grpId="0" animBg="1"/>
      <p:bldP spid="5147" grpId="0" animBg="1"/>
      <p:bldP spid="5148" grpId="0" animBg="1"/>
      <p:bldP spid="5149" grpId="0" animBg="1"/>
      <p:bldP spid="51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1143000" y="1538288"/>
            <a:ext cx="77216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b="1">
                <a:solidFill>
                  <a:srgbClr val="333399"/>
                </a:solidFill>
              </a:rPr>
              <a:t>Составление линейных программ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 additive="repl">
                                        <p:cTn id="7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1150938" y="327025"/>
            <a:ext cx="7793037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>
                <a:solidFill>
                  <a:srgbClr val="333399"/>
                </a:solidFill>
              </a:rPr>
              <a:t>Структура программы на языке Паскаль</a:t>
            </a:r>
          </a:p>
        </p:txBody>
      </p:sp>
      <p:sp>
        <p:nvSpPr>
          <p:cNvPr id="7170" name="AutoShape 2"/>
          <p:cNvSpPr>
            <a:spLocks/>
          </p:cNvSpPr>
          <p:nvPr/>
        </p:nvSpPr>
        <p:spPr bwMode="auto">
          <a:xfrm>
            <a:off x="2700338" y="2060575"/>
            <a:ext cx="152400" cy="304800"/>
          </a:xfrm>
          <a:prstGeom prst="leftBrace">
            <a:avLst>
              <a:gd name="adj1" fmla="val 16667"/>
              <a:gd name="adj2" fmla="val 5000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1" name="AutoShape 3"/>
          <p:cNvSpPr>
            <a:spLocks/>
          </p:cNvSpPr>
          <p:nvPr/>
        </p:nvSpPr>
        <p:spPr bwMode="auto">
          <a:xfrm>
            <a:off x="2743200" y="2590800"/>
            <a:ext cx="152400" cy="1219200"/>
          </a:xfrm>
          <a:prstGeom prst="leftBrace">
            <a:avLst>
              <a:gd name="adj1" fmla="val 66667"/>
              <a:gd name="adj2" fmla="val 5000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55650" y="2060575"/>
            <a:ext cx="1828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Заголовок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914400" y="2743200"/>
            <a:ext cx="17526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Раздел описаний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048000" y="1981200"/>
            <a:ext cx="47244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Program &lt;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имя программы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&gt;;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971800" y="2590800"/>
            <a:ext cx="5943600" cy="1169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Var &lt;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список переменных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&gt;:&lt;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тип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&gt;;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1150938" y="615950"/>
            <a:ext cx="77930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>
                <a:solidFill>
                  <a:srgbClr val="333399"/>
                </a:solidFill>
              </a:rPr>
              <a:t>       </a:t>
            </a:r>
            <a:r>
              <a:rPr lang="ru-RU" sz="4400" b="1">
                <a:solidFill>
                  <a:srgbClr val="333399"/>
                </a:solidFill>
              </a:rPr>
              <a:t>Типы данных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2408238" y="1989138"/>
            <a:ext cx="1662112" cy="1152525"/>
          </a:xfrm>
          <a:prstGeom prst="line">
            <a:avLst/>
          </a:prstGeom>
          <a:noFill/>
          <a:ln w="38160">
            <a:solidFill>
              <a:srgbClr val="333399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4716463" y="1989138"/>
            <a:ext cx="1511300" cy="1152525"/>
          </a:xfrm>
          <a:prstGeom prst="line">
            <a:avLst/>
          </a:prstGeom>
          <a:noFill/>
          <a:ln w="38160">
            <a:solidFill>
              <a:srgbClr val="333399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335088" y="3160713"/>
            <a:ext cx="2592387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</a:rPr>
              <a:t>Вещественный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705475" y="3173413"/>
            <a:ext cx="1254125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</a:rPr>
              <a:t>Целый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2225" y="3619500"/>
            <a:ext cx="4567238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</a:rPr>
              <a:t>Real (</a:t>
            </a:r>
            <a:r>
              <a:rPr lang="en-US" sz="1800">
                <a:solidFill>
                  <a:srgbClr val="000000"/>
                </a:solidFill>
              </a:rPr>
              <a:t>от </a:t>
            </a:r>
            <a:r>
              <a:rPr lang="en-US" sz="2800">
                <a:solidFill>
                  <a:srgbClr val="000000"/>
                </a:solidFill>
              </a:rPr>
              <a:t>2.9Е-39 </a:t>
            </a:r>
            <a:r>
              <a:rPr lang="en-US" sz="1800">
                <a:solidFill>
                  <a:srgbClr val="000000"/>
                </a:solidFill>
              </a:rPr>
              <a:t>до</a:t>
            </a:r>
            <a:r>
              <a:rPr lang="en-US" sz="2800">
                <a:solidFill>
                  <a:srgbClr val="000000"/>
                </a:solidFill>
              </a:rPr>
              <a:t> 1.7Е+38)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643438" y="3600450"/>
            <a:ext cx="446405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cs typeface="Lucida Sans Unicode" pitchFamily="34" charset="0"/>
              </a:rPr>
              <a:t>Integer </a:t>
            </a:r>
            <a:r>
              <a:rPr lang="en-US" sz="1800">
                <a:solidFill>
                  <a:srgbClr val="000000"/>
                </a:solidFill>
                <a:cs typeface="Lucida Sans Unicode" pitchFamily="34" charset="0"/>
              </a:rPr>
              <a:t>(от </a:t>
            </a:r>
            <a:r>
              <a:rPr lang="en-US" sz="2800">
                <a:solidFill>
                  <a:srgbClr val="000000"/>
                </a:solidFill>
                <a:cs typeface="Lucida Sans Unicode" pitchFamily="34" charset="0"/>
              </a:rPr>
              <a:t>-32768 </a:t>
            </a:r>
            <a:r>
              <a:rPr lang="en-US" sz="1800">
                <a:solidFill>
                  <a:srgbClr val="000000"/>
                </a:solidFill>
                <a:cs typeface="Lucida Sans Unicode" pitchFamily="34" charset="0"/>
              </a:rPr>
              <a:t>до </a:t>
            </a:r>
            <a:r>
              <a:rPr lang="en-US" sz="2800">
                <a:solidFill>
                  <a:srgbClr val="000000"/>
                </a:solidFill>
                <a:cs typeface="Lucida Sans Unicode" pitchFamily="34" charset="0"/>
              </a:rPr>
              <a:t>32767)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260475" y="4500563"/>
            <a:ext cx="16113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333399"/>
                </a:solidFill>
              </a:rPr>
              <a:t>Пример</a:t>
            </a:r>
            <a:r>
              <a:rPr lang="en-US" sz="2400">
                <a:solidFill>
                  <a:srgbClr val="000000"/>
                </a:solidFill>
              </a:rPr>
              <a:t>: 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879725" y="4679950"/>
            <a:ext cx="88106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35.5</a:t>
            </a:r>
            <a:r>
              <a:rPr lang="ru-RU" sz="2400">
                <a:solidFill>
                  <a:srgbClr val="000000"/>
                </a:solidFill>
              </a:rPr>
              <a:t>;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700338" y="5219700"/>
            <a:ext cx="11572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-</a:t>
            </a:r>
            <a:r>
              <a:rPr lang="ru-RU" sz="2400">
                <a:solidFill>
                  <a:srgbClr val="000000"/>
                </a:solidFill>
              </a:rPr>
              <a:t>100.5;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2771775" y="5940425"/>
            <a:ext cx="100806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2.008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5400675" y="4400550"/>
            <a:ext cx="1519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333399"/>
                </a:solidFill>
              </a:rPr>
              <a:t>Пример</a:t>
            </a:r>
            <a:r>
              <a:rPr lang="en-US" sz="2400" b="1">
                <a:solidFill>
                  <a:srgbClr val="333399"/>
                </a:solidFill>
              </a:rPr>
              <a:t>: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6854825" y="4679950"/>
            <a:ext cx="10652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-1000</a:t>
            </a:r>
            <a:r>
              <a:rPr lang="ru-RU" sz="2400">
                <a:solidFill>
                  <a:srgbClr val="000000"/>
                </a:solidFill>
              </a:rPr>
              <a:t>;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7118350" y="5219700"/>
            <a:ext cx="6207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25;</a:t>
            </a: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7213600" y="5840413"/>
            <a:ext cx="346075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1150938" y="327025"/>
            <a:ext cx="7793037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>
                <a:solidFill>
                  <a:srgbClr val="333399"/>
                </a:solidFill>
              </a:rPr>
              <a:t>Структура программы на языке Паскаль</a:t>
            </a:r>
          </a:p>
        </p:txBody>
      </p:sp>
      <p:sp>
        <p:nvSpPr>
          <p:cNvPr id="9218" name="AutoShape 2"/>
          <p:cNvSpPr>
            <a:spLocks/>
          </p:cNvSpPr>
          <p:nvPr/>
        </p:nvSpPr>
        <p:spPr bwMode="auto">
          <a:xfrm>
            <a:off x="2743200" y="2133600"/>
            <a:ext cx="152400" cy="304800"/>
          </a:xfrm>
          <a:prstGeom prst="leftBrace">
            <a:avLst>
              <a:gd name="adj1" fmla="val 16667"/>
              <a:gd name="adj2" fmla="val 5000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AutoShape 3"/>
          <p:cNvSpPr>
            <a:spLocks/>
          </p:cNvSpPr>
          <p:nvPr/>
        </p:nvSpPr>
        <p:spPr bwMode="auto">
          <a:xfrm>
            <a:off x="2743200" y="2590800"/>
            <a:ext cx="152400" cy="1219200"/>
          </a:xfrm>
          <a:prstGeom prst="leftBrace">
            <a:avLst>
              <a:gd name="adj1" fmla="val 66667"/>
              <a:gd name="adj2" fmla="val 5000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0" name="AutoShape 4"/>
          <p:cNvSpPr>
            <a:spLocks/>
          </p:cNvSpPr>
          <p:nvPr/>
        </p:nvSpPr>
        <p:spPr bwMode="auto">
          <a:xfrm>
            <a:off x="2743200" y="4038600"/>
            <a:ext cx="152400" cy="2057400"/>
          </a:xfrm>
          <a:prstGeom prst="leftBrace">
            <a:avLst>
              <a:gd name="adj1" fmla="val 112500"/>
              <a:gd name="adj2" fmla="val 5000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990600" y="2057400"/>
            <a:ext cx="1828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Заголовок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914400" y="2743200"/>
            <a:ext cx="17526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Раздел описаний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914400" y="4495800"/>
            <a:ext cx="21336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Блок операторов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3048000" y="1981200"/>
            <a:ext cx="47244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Program &lt;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имя программы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&gt;;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971800" y="2590800"/>
            <a:ext cx="5943600" cy="1169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Var &lt;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список переменных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&gt;:&lt;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тип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&gt;;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048000" y="4038600"/>
            <a:ext cx="19050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Begin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505200" y="4724400"/>
            <a:ext cx="32004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&lt;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тело программы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&gt;;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124200" y="5486400"/>
            <a:ext cx="24384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End.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6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Line 1"/>
          <p:cNvSpPr>
            <a:spLocks noChangeShapeType="1"/>
          </p:cNvSpPr>
          <p:nvPr/>
        </p:nvSpPr>
        <p:spPr bwMode="auto">
          <a:xfrm>
            <a:off x="3924300" y="1828800"/>
            <a:ext cx="1588" cy="5029200"/>
          </a:xfrm>
          <a:prstGeom prst="line">
            <a:avLst/>
          </a:prstGeom>
          <a:noFill/>
          <a:ln w="76320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1692275" y="1773238"/>
            <a:ext cx="1368425" cy="649287"/>
          </a:xfrm>
          <a:prstGeom prst="ellipse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2339975" y="2420938"/>
            <a:ext cx="1588" cy="287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1258888" y="2708275"/>
            <a:ext cx="2016125" cy="504825"/>
          </a:xfrm>
          <a:prstGeom prst="parallelogram">
            <a:avLst>
              <a:gd name="adj" fmla="val 99843"/>
            </a:avLst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268538" y="3213100"/>
            <a:ext cx="1587" cy="287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403350" y="4292600"/>
            <a:ext cx="1655763" cy="431800"/>
          </a:xfrm>
          <a:prstGeom prst="rect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268538" y="4005263"/>
            <a:ext cx="1587" cy="288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403350" y="3500438"/>
            <a:ext cx="1655763" cy="504825"/>
          </a:xfrm>
          <a:prstGeom prst="rect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268538" y="4724400"/>
            <a:ext cx="1587" cy="288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1116013" y="5013325"/>
            <a:ext cx="2087562" cy="503238"/>
          </a:xfrm>
          <a:prstGeom prst="parallelogram">
            <a:avLst>
              <a:gd name="adj" fmla="val 103706"/>
            </a:avLst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1476375" y="5876925"/>
            <a:ext cx="1368425" cy="692150"/>
          </a:xfrm>
          <a:prstGeom prst="ellipse">
            <a:avLst/>
          </a:prstGeom>
          <a:solidFill>
            <a:srgbClr val="00E4A8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2268538" y="5589588"/>
            <a:ext cx="1587" cy="288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836738" y="1844675"/>
            <a:ext cx="117475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начало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763713" y="2708275"/>
            <a:ext cx="1122362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Ввод </a:t>
            </a:r>
            <a:r>
              <a:rPr lang="en-US" sz="2400">
                <a:solidFill>
                  <a:srgbClr val="000000"/>
                </a:solidFill>
              </a:rPr>
              <a:t>S</a:t>
            </a:r>
          </a:p>
        </p:txBody>
      </p: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1703388" y="3500438"/>
            <a:ext cx="1125537" cy="517525"/>
            <a:chOff x="1073" y="2205"/>
            <a:chExt cx="709" cy="326"/>
          </a:xfrm>
        </p:grpSpPr>
        <p:graphicFrame>
          <p:nvGraphicFramePr>
            <p:cNvPr id="10256" name="Object 16"/>
            <p:cNvGraphicFramePr>
              <a:graphicFrameLocks noChangeAspect="1"/>
            </p:cNvGraphicFramePr>
            <p:nvPr/>
          </p:nvGraphicFramePr>
          <p:xfrm>
            <a:off x="1073" y="2205"/>
            <a:ext cx="709" cy="326"/>
          </p:xfrm>
          <a:graphic>
            <a:graphicData uri="http://schemas.openxmlformats.org/presentationml/2006/ole">
              <p:oleObj spid="_x0000_s10256" r:id="rId4" imgW="495000" imgH="228600" progId="">
                <p:embed/>
              </p:oleObj>
            </a:graphicData>
          </a:graphic>
        </p:graphicFrame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1073" y="2205"/>
              <a:ext cx="709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10258" name="Object 18"/>
          <p:cNvGraphicFramePr>
            <a:graphicFrameLocks noChangeAspect="1"/>
          </p:cNvGraphicFramePr>
          <p:nvPr/>
        </p:nvGraphicFramePr>
        <p:xfrm>
          <a:off x="1520825" y="4221163"/>
          <a:ext cx="1420813" cy="484187"/>
        </p:xfrm>
        <a:graphic>
          <a:graphicData uri="http://schemas.openxmlformats.org/presentationml/2006/ole">
            <p:oleObj spid="_x0000_s10258" r:id="rId5" imgW="596880" imgH="203040" progId="">
              <p:embed/>
            </p:oleObj>
          </a:graphicData>
        </a:graphic>
      </p:graphicFrame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1547813" y="5013325"/>
            <a:ext cx="1368425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Вывод </a:t>
            </a:r>
            <a:r>
              <a:rPr lang="en-US" sz="24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1693863" y="5949950"/>
            <a:ext cx="10048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конец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5181600" y="1828800"/>
            <a:ext cx="3581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Program 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5148263" y="2276475"/>
            <a:ext cx="762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Var </a:t>
            </a:r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5724525" y="2276475"/>
            <a:ext cx="1066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P, S, a</a:t>
            </a: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6734175" y="2276475"/>
            <a:ext cx="288925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7002463" y="2289175"/>
            <a:ext cx="7889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real;</a:t>
            </a: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5257800" y="2743200"/>
            <a:ext cx="990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Begin</a:t>
            </a:r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5715000" y="3571875"/>
            <a:ext cx="22336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Read (   S );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5715000" y="4000500"/>
            <a:ext cx="1828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a:=sqrt(S);</a:t>
            </a: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5715000" y="4572000"/>
            <a:ext cx="1371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P:=4*a;</a:t>
            </a:r>
          </a:p>
        </p:txBody>
      </p: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5429250" y="5143500"/>
            <a:ext cx="388778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  Write  (                     );</a:t>
            </a: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5435600" y="5516563"/>
            <a:ext cx="914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End.</a:t>
            </a: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6516688" y="1844675"/>
            <a:ext cx="1425575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perimetr</a:t>
            </a:r>
            <a:r>
              <a:rPr lang="ru-RU" sz="2400">
                <a:solidFill>
                  <a:srgbClr val="000000"/>
                </a:solidFill>
              </a:rPr>
              <a:t>;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6645275" y="5214938"/>
            <a:ext cx="76358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  P=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6645275" y="5214938"/>
            <a:ext cx="3413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’ 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7216775" y="5214938"/>
            <a:ext cx="3413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 ’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7573963" y="5286375"/>
            <a:ext cx="27305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,</a:t>
            </a: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7716838" y="5143500"/>
            <a:ext cx="89693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P:4:2</a:t>
            </a:r>
          </a:p>
        </p:txBody>
      </p:sp>
      <p:sp>
        <p:nvSpPr>
          <p:cNvPr id="10278" name="Line 38"/>
          <p:cNvSpPr>
            <a:spLocks noChangeShapeType="1"/>
          </p:cNvSpPr>
          <p:nvPr/>
        </p:nvSpPr>
        <p:spPr bwMode="auto">
          <a:xfrm>
            <a:off x="3059113" y="2133600"/>
            <a:ext cx="2160587" cy="71913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9" name="Line 39"/>
          <p:cNvSpPr>
            <a:spLocks noChangeShapeType="1"/>
          </p:cNvSpPr>
          <p:nvPr/>
        </p:nvSpPr>
        <p:spPr bwMode="auto">
          <a:xfrm>
            <a:off x="3132138" y="2997200"/>
            <a:ext cx="2519362" cy="4318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80" name="Line 40"/>
          <p:cNvSpPr>
            <a:spLocks noChangeShapeType="1"/>
          </p:cNvSpPr>
          <p:nvPr/>
        </p:nvSpPr>
        <p:spPr bwMode="auto">
          <a:xfrm>
            <a:off x="3059113" y="3789363"/>
            <a:ext cx="2655887" cy="4968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81" name="Line 41"/>
          <p:cNvSpPr>
            <a:spLocks noChangeShapeType="1"/>
          </p:cNvSpPr>
          <p:nvPr/>
        </p:nvSpPr>
        <p:spPr bwMode="auto">
          <a:xfrm>
            <a:off x="3132138" y="4437063"/>
            <a:ext cx="2582862" cy="3492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82" name="Line 42"/>
          <p:cNvSpPr>
            <a:spLocks noChangeShapeType="1"/>
          </p:cNvSpPr>
          <p:nvPr/>
        </p:nvSpPr>
        <p:spPr bwMode="auto">
          <a:xfrm>
            <a:off x="3059113" y="5229225"/>
            <a:ext cx="2370137" cy="128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83" name="Line 43"/>
          <p:cNvSpPr>
            <a:spLocks noChangeShapeType="1"/>
          </p:cNvSpPr>
          <p:nvPr/>
        </p:nvSpPr>
        <p:spPr bwMode="auto">
          <a:xfrm flipV="1">
            <a:off x="2771775" y="5802313"/>
            <a:ext cx="2736850" cy="2936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84" name="Text Box 44"/>
          <p:cNvSpPr txBox="1">
            <a:spLocks noChangeArrowheads="1"/>
          </p:cNvSpPr>
          <p:nvPr/>
        </p:nvSpPr>
        <p:spPr bwMode="auto">
          <a:xfrm>
            <a:off x="971550" y="549275"/>
            <a:ext cx="7704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Задание 2 </a:t>
            </a:r>
            <a:r>
              <a:rPr lang="en-US" b="1">
                <a:solidFill>
                  <a:srgbClr val="000000"/>
                </a:solidFill>
              </a:rPr>
              <a:t>: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по известной блок-схеме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оставить программу на языке Паскаль</a:t>
            </a:r>
          </a:p>
        </p:txBody>
      </p:sp>
      <p:sp>
        <p:nvSpPr>
          <p:cNvPr id="10285" name="Text Box 45"/>
          <p:cNvSpPr txBox="1">
            <a:spLocks noChangeArrowheads="1"/>
          </p:cNvSpPr>
          <p:nvPr/>
        </p:nvSpPr>
        <p:spPr bwMode="auto">
          <a:xfrm>
            <a:off x="5759450" y="3140075"/>
            <a:ext cx="27003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Write ('S ='  );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8" grpId="0" animBg="1"/>
      <p:bldP spid="10279" grpId="0" animBg="1"/>
      <p:bldP spid="10280" grpId="0" animBg="1"/>
      <p:bldP spid="10281" grpId="0" animBg="1"/>
      <p:bldP spid="10282" grpId="0" animBg="1"/>
      <p:bldP spid="102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1150938" y="615950"/>
            <a:ext cx="77930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>
                <a:solidFill>
                  <a:srgbClr val="333399"/>
                </a:solidFill>
              </a:rPr>
              <a:t>Трассировочная таблица</a:t>
            </a:r>
          </a:p>
        </p:txBody>
      </p:sp>
      <p:graphicFrame>
        <p:nvGraphicFramePr>
          <p:cNvPr id="11266" name="Group 2"/>
          <p:cNvGraphicFramePr>
            <a:graphicFrameLocks noGrp="1"/>
          </p:cNvGraphicFramePr>
          <p:nvPr/>
        </p:nvGraphicFramePr>
        <p:xfrm>
          <a:off x="762000" y="1981200"/>
          <a:ext cx="7621588" cy="4479925"/>
        </p:xfrm>
        <a:graphic>
          <a:graphicData uri="http://schemas.openxmlformats.org/drawingml/2006/table">
            <a:tbl>
              <a:tblPr/>
              <a:tblGrid>
                <a:gridCol w="1371600"/>
                <a:gridCol w="1066800"/>
                <a:gridCol w="2135188"/>
                <a:gridCol w="1371600"/>
                <a:gridCol w="1676400"/>
              </a:tblGrid>
              <a:tr h="709613"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Microsoft YaHei" pitchFamily="34" charset="-122"/>
                        </a:rPr>
                        <a:t>Шаг алго- ритма</a:t>
                      </a:r>
                    </a:p>
                  </a:txBody>
                  <a:tcPr marL="90000" marR="90000" marT="46800" marB="46800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Microsoft YaHei" pitchFamily="34" charset="-122"/>
                        </a:rPr>
                        <a:t>Аргу-мент</a:t>
                      </a: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Microsoft YaHei" pitchFamily="34" charset="-122"/>
                        </a:rPr>
                        <a:t>Промежуточные величины</a:t>
                      </a: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Microsoft YaHei" pitchFamily="34" charset="-122"/>
                        </a:rPr>
                        <a:t>Результат</a:t>
                      </a: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Microsoft YaHei" pitchFamily="34" charset="-122"/>
                        </a:rPr>
                        <a:t>Пояснения</a:t>
                      </a: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911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ea typeface="Microsoft YaHei" pitchFamily="3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13" name="Text Box 49"/>
          <p:cNvSpPr txBox="1">
            <a:spLocks noChangeArrowheads="1"/>
          </p:cNvSpPr>
          <p:nvPr/>
        </p:nvSpPr>
        <p:spPr bwMode="auto">
          <a:xfrm>
            <a:off x="2438400" y="2667000"/>
            <a:ext cx="457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1314" name="Text Box 50"/>
          <p:cNvSpPr txBox="1">
            <a:spLocks noChangeArrowheads="1"/>
          </p:cNvSpPr>
          <p:nvPr/>
        </p:nvSpPr>
        <p:spPr bwMode="auto">
          <a:xfrm>
            <a:off x="4114800" y="2667000"/>
            <a:ext cx="533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315" name="Text Box 51"/>
          <p:cNvSpPr txBox="1">
            <a:spLocks noChangeArrowheads="1"/>
          </p:cNvSpPr>
          <p:nvPr/>
        </p:nvSpPr>
        <p:spPr bwMode="auto">
          <a:xfrm>
            <a:off x="5791200" y="2667000"/>
            <a:ext cx="533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1316" name="Text Box 52"/>
          <p:cNvSpPr txBox="1">
            <a:spLocks noChangeArrowheads="1"/>
          </p:cNvSpPr>
          <p:nvPr/>
        </p:nvSpPr>
        <p:spPr bwMode="auto">
          <a:xfrm>
            <a:off x="1371600" y="3200400"/>
            <a:ext cx="457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1317" name="Text Box 53"/>
          <p:cNvSpPr txBox="1">
            <a:spLocks noChangeArrowheads="1"/>
          </p:cNvSpPr>
          <p:nvPr/>
        </p:nvSpPr>
        <p:spPr bwMode="auto">
          <a:xfrm>
            <a:off x="2438400" y="3200400"/>
            <a:ext cx="457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9</a:t>
            </a:r>
          </a:p>
        </p:txBody>
      </p:sp>
      <p:sp>
        <p:nvSpPr>
          <p:cNvPr id="11318" name="Text Box 54"/>
          <p:cNvSpPr txBox="1">
            <a:spLocks noChangeArrowheads="1"/>
          </p:cNvSpPr>
          <p:nvPr/>
        </p:nvSpPr>
        <p:spPr bwMode="auto">
          <a:xfrm>
            <a:off x="1371600" y="3810000"/>
            <a:ext cx="533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1319" name="Text Box 55"/>
          <p:cNvSpPr txBox="1">
            <a:spLocks noChangeArrowheads="1"/>
          </p:cNvSpPr>
          <p:nvPr/>
        </p:nvSpPr>
        <p:spPr bwMode="auto">
          <a:xfrm>
            <a:off x="3657600" y="3733800"/>
            <a:ext cx="990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    </a:t>
            </a:r>
            <a:r>
              <a:rPr lang="en-US" sz="24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1320" name="Text Box 56"/>
          <p:cNvSpPr txBox="1">
            <a:spLocks noChangeArrowheads="1"/>
          </p:cNvSpPr>
          <p:nvPr/>
        </p:nvSpPr>
        <p:spPr bwMode="auto">
          <a:xfrm>
            <a:off x="1371600" y="4343400"/>
            <a:ext cx="381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1321" name="Text Box 57"/>
          <p:cNvSpPr txBox="1">
            <a:spLocks noChangeArrowheads="1"/>
          </p:cNvSpPr>
          <p:nvPr/>
        </p:nvSpPr>
        <p:spPr bwMode="auto">
          <a:xfrm>
            <a:off x="5638800" y="4343400"/>
            <a:ext cx="533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12</a:t>
            </a:r>
          </a:p>
        </p:txBody>
      </p:sp>
      <p:sp>
        <p:nvSpPr>
          <p:cNvPr id="11322" name="Text Box 58"/>
          <p:cNvSpPr txBox="1">
            <a:spLocks noChangeArrowheads="1"/>
          </p:cNvSpPr>
          <p:nvPr/>
        </p:nvSpPr>
        <p:spPr bwMode="auto">
          <a:xfrm>
            <a:off x="1371600" y="4953000"/>
            <a:ext cx="457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1323" name="Text Box 59"/>
          <p:cNvSpPr txBox="1">
            <a:spLocks noChangeArrowheads="1"/>
          </p:cNvSpPr>
          <p:nvPr/>
        </p:nvSpPr>
        <p:spPr bwMode="auto">
          <a:xfrm>
            <a:off x="6934200" y="5029200"/>
            <a:ext cx="1143000" cy="101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Вывод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</a:rPr>
              <a:t>12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1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6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1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0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9" dur="5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8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7" dur="500"/>
                                        <p:tgtEl>
                                          <p:spTgt spid="1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Microsoft YaHei"/>
        <a:cs typeface=""/>
      </a:majorFont>
      <a:minorFont>
        <a:latin typeface="Tahom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Microsoft YaHei"/>
        <a:cs typeface=""/>
      </a:majorFont>
      <a:minorFont>
        <a:latin typeface="Tahom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</TotalTime>
  <Words>223</Words>
  <PresentationFormat>Экран (4:3)</PresentationFormat>
  <Paragraphs>95</Paragraphs>
  <Slides>8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Times New Roman</vt:lpstr>
      <vt:lpstr>Tahoma</vt:lpstr>
      <vt:lpstr>Microsoft YaHei</vt:lpstr>
      <vt:lpstr>Lucida Sans Unicode</vt:lpstr>
      <vt:lpstr>Тема Office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Составление линейных программ</dc:title>
  <dc:creator>Loba</dc:creator>
  <cp:lastModifiedBy>Антон</cp:lastModifiedBy>
  <cp:revision>27</cp:revision>
  <cp:lastPrinted>1601-01-01T00:00:00Z</cp:lastPrinted>
  <dcterms:created xsi:type="dcterms:W3CDTF">2007-02-06T12:44:32Z</dcterms:created>
  <dcterms:modified xsi:type="dcterms:W3CDTF">2015-04-09T11:51:13Z</dcterms:modified>
</cp:coreProperties>
</file>