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8" r:id="rId3"/>
    <p:sldId id="267" r:id="rId4"/>
    <p:sldId id="266" r:id="rId5"/>
    <p:sldId id="269" r:id="rId6"/>
    <p:sldId id="270" r:id="rId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8270CDA-1495-418C-B5C0-FB0F5C88B4B6}" type="datetimeFigureOut">
              <a:rPr lang="ru-RU" smtClean="0"/>
              <a:t>19.10.2014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E195883-9E42-4231-A719-A775E3F32F97}"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8270CDA-1495-418C-B5C0-FB0F5C88B4B6}" type="datetimeFigureOut">
              <a:rPr lang="ru-RU" smtClean="0"/>
              <a:t>19.10.2014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E195883-9E42-4231-A719-A775E3F32F97}"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8270CDA-1495-418C-B5C0-FB0F5C88B4B6}" type="datetimeFigureOut">
              <a:rPr lang="ru-RU" smtClean="0"/>
              <a:t>19.10.2014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E195883-9E42-4231-A719-A775E3F32F97}"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8270CDA-1495-418C-B5C0-FB0F5C88B4B6}" type="datetimeFigureOut">
              <a:rPr lang="ru-RU" smtClean="0"/>
              <a:t>19.10.2014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E195883-9E42-4231-A719-A775E3F32F97}"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8270CDA-1495-418C-B5C0-FB0F5C88B4B6}" type="datetimeFigureOut">
              <a:rPr lang="ru-RU" smtClean="0"/>
              <a:t>19.10.2014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E195883-9E42-4231-A719-A775E3F32F97}"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8270CDA-1495-418C-B5C0-FB0F5C88B4B6}" type="datetimeFigureOut">
              <a:rPr lang="ru-RU" smtClean="0"/>
              <a:t>19.10.2014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E195883-9E42-4231-A719-A775E3F32F97}"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270CDA-1495-418C-B5C0-FB0F5C88B4B6}" type="datetimeFigureOut">
              <a:rPr lang="ru-RU" smtClean="0"/>
              <a:t>19.10.2014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E195883-9E42-4231-A719-A775E3F32F97}"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8270CDA-1495-418C-B5C0-FB0F5C88B4B6}" type="datetimeFigureOut">
              <a:rPr lang="ru-RU" smtClean="0"/>
              <a:t>19.10.2014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E195883-9E42-4231-A719-A775E3F32F97}"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8270CDA-1495-418C-B5C0-FB0F5C88B4B6}" type="datetimeFigureOut">
              <a:rPr lang="ru-RU" smtClean="0"/>
              <a:t>19.10.2014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E195883-9E42-4231-A719-A775E3F32F97}"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8270CDA-1495-418C-B5C0-FB0F5C88B4B6}" type="datetimeFigureOut">
              <a:rPr lang="ru-RU" smtClean="0"/>
              <a:t>19.10.2014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E195883-9E42-4231-A719-A775E3F32F97}"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8270CDA-1495-418C-B5C0-FB0F5C88B4B6}" type="datetimeFigureOut">
              <a:rPr lang="ru-RU" smtClean="0"/>
              <a:t>19.10.2014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E195883-9E42-4231-A719-A775E3F32F97}"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F8270CDA-1495-418C-B5C0-FB0F5C88B4B6}" type="datetimeFigureOut">
              <a:rPr lang="ru-RU" smtClean="0"/>
              <a:t>19.10.2014</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E195883-9E42-4231-A719-A775E3F32F97}"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58847"/>
            <a:ext cx="8784976" cy="5078313"/>
          </a:xfrm>
          <a:prstGeom prst="rect">
            <a:avLst/>
          </a:prstGeom>
        </p:spPr>
        <p:txBody>
          <a:bodyPr wrap="square">
            <a:spAutoFit/>
          </a:bodyPr>
          <a:lstStyle/>
          <a:p>
            <a:r>
              <a:rPr lang="ru-RU" b="1" dirty="0"/>
              <a:t>Введение.</a:t>
            </a:r>
            <a:endParaRPr lang="ru-RU" dirty="0"/>
          </a:p>
          <a:p>
            <a:r>
              <a:rPr lang="ru-RU" dirty="0"/>
              <a:t>Вначале человек не задумывался о том, что таит в себе интенсивная добыча нефти и газа. Главным было выкачать их как можно больше. Так и поступали. </a:t>
            </a:r>
            <a:r>
              <a:rPr lang="ru-RU" dirty="0" smtClean="0"/>
              <a:t>Экологические </a:t>
            </a:r>
            <a:r>
              <a:rPr lang="ru-RU" dirty="0"/>
              <a:t>загрязнения нефтепродуктами, </a:t>
            </a:r>
            <a:r>
              <a:rPr lang="ru-RU" dirty="0" smtClean="0"/>
              <a:t>очень </a:t>
            </a:r>
            <a:r>
              <a:rPr lang="ru-RU" dirty="0"/>
              <a:t>актуальная, и важная тема, которая с каждым днем напоминает о себе все больше и чаще. </a:t>
            </a:r>
            <a:r>
              <a:rPr lang="ru-RU" dirty="0" smtClean="0"/>
              <a:t>Начав </a:t>
            </a:r>
            <a:r>
              <a:rPr lang="ru-RU" dirty="0"/>
              <a:t>эксплуатацию месторождений нефти и газа, человек, сам того не подозревая, “выпустил джина из бутылки“. Поначалу казалось, что нефть приносит людям только выгоду, но постепенно выяснилось, что использование ее имеет и оборотную сторону</a:t>
            </a:r>
            <a:r>
              <a:rPr lang="ru-RU" dirty="0" smtClean="0"/>
              <a:t>.</a:t>
            </a:r>
            <a:r>
              <a:rPr lang="ru-RU" dirty="0"/>
              <a:t> Актуальность данной темы обусловлена тем, что нефть и нефтепродукты оказывают большое пагубное воздействие на многие живые организмы, а, следовательно, и на все звенья биологической цепочки. Растворимые компоненты нефти очень ядовиты. Их присутствие приводит к гибели морских организмов, прежде всего рыб. Нефть отрицательно влияет на физиологические процессы, вызывающие патологические изменения в тканях и органах. Леса вырубаются, это приводит к невозвратимым результатам. Есть большое опасение того, что весь процесс нефтедобычи может привести к глобальному потеплению, вымиранию некоторых видов рыб и птиц, а так же растений.</a:t>
            </a:r>
          </a:p>
        </p:txBody>
      </p:sp>
    </p:spTree>
    <p:extLst>
      <p:ext uri="{BB962C8B-B14F-4D97-AF65-F5344CB8AC3E}">
        <p14:creationId xmlns:p14="http://schemas.microsoft.com/office/powerpoint/2010/main" val="817510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116632"/>
            <a:ext cx="8280920" cy="6740307"/>
          </a:xfrm>
          <a:prstGeom prst="rect">
            <a:avLst/>
          </a:prstGeom>
        </p:spPr>
        <p:txBody>
          <a:bodyPr wrap="square">
            <a:spAutoFit/>
          </a:bodyPr>
          <a:lstStyle/>
          <a:p>
            <a:r>
              <a:rPr lang="ru-RU" dirty="0"/>
              <a:t>Загрязнение вод.</a:t>
            </a:r>
          </a:p>
          <a:p>
            <a:r>
              <a:rPr lang="ru-RU" dirty="0"/>
              <a:t>Наиболее яркими и общеизвестными случаями печальных последствий воздействия нефти и нефтепродуктов на окружающую природную среду, является загрязнение вод. Нефть, разлитая на море, представляет собой, куда большую опасность, чем нефть, разлитая на суше. Нефть влияет на структуру экосистемы животных организмов. При нефтяном загрязнении изменяется соотношение видов и уменьшается их разнообразие. Хорошо развиваются микроорганизмы, питающиеся нефтяными углеводородами, но я довитые для многих морских животных.</a:t>
            </a:r>
          </a:p>
          <a:p>
            <a:r>
              <a:rPr lang="ru-RU" dirty="0"/>
              <a:t>Поскольку на воде нефтяное пятно может расползтись на сотни морских миль и превратиться в тончайшую масляную пленку, которая покрывает даже пляжи. Такое развитие событий может привести к гибели морских птиц, млекопитающих и других организмов. Нефтяные пятна на земле достаточно легко устранимы, поскольку вокруг пятна можно быстро насыпать вал, предотвращающий попадание диких животных в опасную зону</a:t>
            </a:r>
            <a:r>
              <a:rPr lang="ru-RU" dirty="0" smtClean="0"/>
              <a:t>.</a:t>
            </a:r>
            <a:r>
              <a:rPr lang="ru-RU" dirty="0"/>
              <a:t> Разлитие нефти с трудом поддается контролю, как правило, такое событие требует быстрых действий зачастую с привлечением человека</a:t>
            </a:r>
            <a:r>
              <a:rPr lang="ru-RU" dirty="0" smtClean="0"/>
              <a:t>.</a:t>
            </a:r>
            <a:r>
              <a:rPr lang="ru-RU" dirty="0"/>
              <a:t> Такие составляющие нефти как бензол и толуол являются высокотоксичными веществами, однако они легко испаряются. Более тяжелые элементы нефти, такие как многоядерные ароматические углеводороды, наносят, куда больший вред, они не так токсичны, но воздействуют на окружающую среду в продолжение более долгого времени. Нефть, попавшая на пляж и просочившаяся в песок, может оставаться там, на месяцы и даже годы.</a:t>
            </a:r>
          </a:p>
        </p:txBody>
      </p:sp>
    </p:spTree>
    <p:extLst>
      <p:ext uri="{BB962C8B-B14F-4D97-AF65-F5344CB8AC3E}">
        <p14:creationId xmlns:p14="http://schemas.microsoft.com/office/powerpoint/2010/main" val="66821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2" y="116632"/>
            <a:ext cx="8712968" cy="5909310"/>
          </a:xfrm>
          <a:prstGeom prst="rect">
            <a:avLst/>
          </a:prstGeom>
        </p:spPr>
        <p:txBody>
          <a:bodyPr wrap="square">
            <a:spAutoFit/>
          </a:bodyPr>
          <a:lstStyle/>
          <a:p>
            <a:r>
              <a:rPr lang="ru-RU" dirty="0"/>
              <a:t>Нефтяные пятна наносят огромный вред морским птицам из-за строения их оперения, нефть снижает изоляционные возможности их оперения, делая их беззащитными перед перепадами погоды и создавая проблемы в плавании и добывании себе корма. Если нефть попала на птичье оперение, это не дает птице возможность взлететь, что делает ее легкой добычей для хищников. При чистке своего оперения птицы, как правило, всасывают нефть, что нарушает функционирование их организма, в первую очередь почек. Большинство птиц погибают, если в дело не вмешивается человек</a:t>
            </a:r>
            <a:r>
              <a:rPr lang="ru-RU" dirty="0" smtClean="0"/>
              <a:t>.</a:t>
            </a:r>
          </a:p>
          <a:p>
            <a:r>
              <a:rPr lang="ru-RU" b="1" dirty="0">
                <a:solidFill>
                  <a:srgbClr val="00B050"/>
                </a:solidFill>
              </a:rPr>
              <a:t> Аварии при транспортировке и добычи нефти</a:t>
            </a:r>
            <a:endParaRPr lang="ru-RU" dirty="0">
              <a:solidFill>
                <a:srgbClr val="00B050"/>
              </a:solidFill>
            </a:endParaRPr>
          </a:p>
          <a:p>
            <a:r>
              <a:rPr lang="ru-RU" dirty="0"/>
              <a:t>Попадание нефти в море в результате несчастных случаев при столкновениях танкеров или посадке на мель, происходит не столь часто.</a:t>
            </a:r>
          </a:p>
          <a:p>
            <a:r>
              <a:rPr lang="ru-RU" dirty="0"/>
              <a:t>Примером первой крупнейшей аварии нефтеналивного судна может служить катастрофа в 1967 году танкера «</a:t>
            </a:r>
            <a:r>
              <a:rPr lang="ru-RU" dirty="0" err="1"/>
              <a:t>Торри</a:t>
            </a:r>
            <a:r>
              <a:rPr lang="ru-RU" dirty="0"/>
              <a:t>-Каньон», в танках которого содержалось 117 тысяч тонн сырой кувейтской нефти. Недалеко от мыса Корнуолл (Англия) танкер налетел на риф, и в результате пробоин и повреждений в море вылилось около 100 тысяч тонн нефти. Под воздействием ветра мощные нефтяные </a:t>
            </a:r>
            <a:r>
              <a:rPr lang="ru-RU" dirty="0" err="1"/>
              <a:t>слики</a:t>
            </a:r>
            <a:r>
              <a:rPr lang="ru-RU" dirty="0"/>
              <a:t> достигли побережья Корнуолла, пересекли Ла-Манш и подошли к побережью Бретани (Франция). Морским, прибрежным и пляжным экосистемам был причинен огромный ущерб.</a:t>
            </a:r>
            <a:br>
              <a:rPr lang="ru-RU" dirty="0"/>
            </a:br>
            <a:r>
              <a:rPr lang="ru-RU" dirty="0"/>
              <a:t/>
            </a:r>
            <a:br>
              <a:rPr lang="ru-RU" dirty="0"/>
            </a:br>
            <a:endParaRPr lang="ru-RU" dirty="0"/>
          </a:p>
        </p:txBody>
      </p:sp>
    </p:spTree>
    <p:extLst>
      <p:ext uri="{BB962C8B-B14F-4D97-AF65-F5344CB8AC3E}">
        <p14:creationId xmlns:p14="http://schemas.microsoft.com/office/powerpoint/2010/main" val="3484467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72983" y="48534"/>
            <a:ext cx="8424936" cy="6740307"/>
          </a:xfrm>
          <a:prstGeom prst="rect">
            <a:avLst/>
          </a:prstGeom>
        </p:spPr>
        <p:txBody>
          <a:bodyPr wrap="square">
            <a:spAutoFit/>
          </a:bodyPr>
          <a:lstStyle/>
          <a:p>
            <a:r>
              <a:rPr lang="ru-RU" dirty="0"/>
              <a:t>Аварии на нефтяных разработках в открытом море могут привести к серьезному загрязнению океана. В момент бурения, введения труб, при установке вершины вышки, а также и во время эксплуатации скважин существует определенный риск загрязнения. Впервые подобная авария произошла в 1968 г. на калифорнийском шельфе, при бурении подводной скважины у пролива Санта-Барбара. Трещина в головке скважины привела к тому, что в море попало в общей сложности несколько десятков миллионов тонн нефти. Недалеко от Лос-Анджелеса часть огромной нефтяной лужи площадью 1800 километров  нанесла большой урон всему побережью и, в частности, фауне птиц. У Калифорнийского побережья погибло, по меньшей мере, 3600 особей птиц.</a:t>
            </a:r>
            <a:br>
              <a:rPr lang="ru-RU" dirty="0"/>
            </a:br>
            <a:r>
              <a:rPr lang="ru-RU" b="1" dirty="0"/>
              <a:t> </a:t>
            </a:r>
            <a:r>
              <a:rPr lang="ru-RU" b="1" dirty="0">
                <a:solidFill>
                  <a:srgbClr val="00B050"/>
                </a:solidFill>
              </a:rPr>
              <a:t>Способы ограждения от загрязнений окружающий среды связанных с добычей, транспортировкой и переработкой нефти</a:t>
            </a:r>
            <a:endParaRPr lang="ru-RU" dirty="0">
              <a:solidFill>
                <a:srgbClr val="00B050"/>
              </a:solidFill>
            </a:endParaRPr>
          </a:p>
          <a:p>
            <a:r>
              <a:rPr lang="ru-RU" dirty="0" smtClean="0"/>
              <a:t>Постройка </a:t>
            </a:r>
            <a:r>
              <a:rPr lang="ru-RU" dirty="0"/>
              <a:t>очистных сооружений, ужесточенный контроль за транспортировкой и добычей нефти, двигатели работающие за счет извлечения водорода из воды – это всего-</a:t>
            </a:r>
            <a:r>
              <a:rPr lang="ru-RU" dirty="0" err="1"/>
              <a:t>лиш</a:t>
            </a:r>
            <a:r>
              <a:rPr lang="ru-RU" dirty="0"/>
              <a:t> начало списка того, что можно применить для очищения окружающей среды. Эти изобретения доступны и могут сыграть решающую роль  мировой экологии</a:t>
            </a:r>
            <a:r>
              <a:rPr lang="ru-RU" dirty="0" smtClean="0"/>
              <a:t>.</a:t>
            </a:r>
            <a:r>
              <a:rPr lang="ru-RU" dirty="0"/>
              <a:t> Природа „планировала" необходимость очистки морей и океанов, ведь известно и естественное поступление нефти в эти водое­мы. Проникновение ее из-под земли зафиксировано, например, у бере­гов Калифорнии, Австралии, Канады, Мексики, Венесуэлы, в Персидс­ком заливе.</a:t>
            </a:r>
          </a:p>
          <a:p>
            <a:r>
              <a:rPr lang="ru-RU" dirty="0"/>
              <a:t/>
            </a:r>
            <a:br>
              <a:rPr lang="ru-RU" dirty="0"/>
            </a:br>
            <a:endParaRPr lang="ru-RU" dirty="0"/>
          </a:p>
        </p:txBody>
      </p:sp>
    </p:spTree>
    <p:extLst>
      <p:ext uri="{BB962C8B-B14F-4D97-AF65-F5344CB8AC3E}">
        <p14:creationId xmlns:p14="http://schemas.microsoft.com/office/powerpoint/2010/main" val="1273627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2" y="188640"/>
            <a:ext cx="8640960" cy="6186309"/>
          </a:xfrm>
          <a:prstGeom prst="rect">
            <a:avLst/>
          </a:prstGeom>
        </p:spPr>
        <p:txBody>
          <a:bodyPr wrap="square">
            <a:spAutoFit/>
          </a:bodyPr>
          <a:lstStyle/>
          <a:p>
            <a:r>
              <a:rPr lang="ru-RU" dirty="0"/>
              <a:t>Одним из наиболее перспективных путей ограждения среды от загрязнения является создание комплексной автоматизации процессов добычи, транспорта и хранения нефти. В нашей стране такая система впервые была создана в 70-х гг. и применена в районах Западной Сибири. Потребовалось создать новую унифицированную технологию добычи нефти. Раньше, например, на промыслах не умели транспортировать нефть и попутный газ совместно по одной системе трубопроводов. С этой целью сооружались специальные нефтяные и газовые коммуникации с большим количеством объектов, рассредоточенных на обширных территориях. Промыслы состояли из сотен объектов, причем в каждом нефтяном районе их строили по-своему, это не позволяло связать их единой системой телеуправления. Естественно, что при такой технологии добычи и транспорта много продукта терялось за счет испарения и утечки. Специалистам удалось, используя энергию недр и глубинных насосов, обеспечить подачу нефти от скважины к центральным нефтесборным пунктам без промежуточных технологических операций. Число промысловых объектов сократилось в 12-15 раз</a:t>
            </a:r>
            <a:r>
              <a:rPr lang="ru-RU" dirty="0" smtClean="0"/>
              <a:t>.</a:t>
            </a:r>
            <a:r>
              <a:rPr lang="ru-RU" dirty="0"/>
              <a:t> По пути герметизации систем сбора, транспорта и подготовки нефти идут и другие крупные нефтедобывающие страны земного шара. В США, например, некоторые промыслы, расположенные в густонаселенных районах, искусно скрыты в домах. В прибрежной зоне курортного городах Лонг-Бич (Калифорния) построено четыре искусственных острова, где производится разработка морских площадей.</a:t>
            </a:r>
            <a:endParaRPr lang="ru-RU" dirty="0"/>
          </a:p>
        </p:txBody>
      </p:sp>
    </p:spTree>
    <p:extLst>
      <p:ext uri="{BB962C8B-B14F-4D97-AF65-F5344CB8AC3E}">
        <p14:creationId xmlns:p14="http://schemas.microsoft.com/office/powerpoint/2010/main" val="3753680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2" y="116632"/>
            <a:ext cx="8784976" cy="5078313"/>
          </a:xfrm>
          <a:prstGeom prst="rect">
            <a:avLst/>
          </a:prstGeom>
        </p:spPr>
        <p:txBody>
          <a:bodyPr wrap="square">
            <a:spAutoFit/>
          </a:bodyPr>
          <a:lstStyle/>
          <a:p>
            <a:r>
              <a:rPr lang="ru-RU" dirty="0"/>
              <a:t>С материком эти своеобразные промыслы связаны сетью трубопроводов длиной свыше 40 км и </a:t>
            </a:r>
            <a:r>
              <a:rPr lang="ru-RU" dirty="0" err="1"/>
              <a:t>электрокабелем</a:t>
            </a:r>
            <a:r>
              <a:rPr lang="ru-RU" dirty="0"/>
              <a:t> протяженностью 16,5км. Площадь каждого острова 40 тыс. м2, здесь можно разместить до 200 эксплуатационных скважин с комплектом необходимого оборудования. Все технологические объекты декорированы - они спрятаны в башни из цветного материала, вокруг которых размещены искусственные пальмы, скалы и водопады. Вечером и ночью вся эта бутафория под­свечивается цветными прожекторами, что создает весьма </a:t>
            </a:r>
            <a:r>
              <a:rPr lang="ru-RU" dirty="0" smtClean="0"/>
              <a:t>красочное экзотическое</a:t>
            </a:r>
            <a:r>
              <a:rPr lang="ru-RU" dirty="0"/>
              <a:t>  зрелище,  поражающее  воображение  многочисленных отдыхающих и туристов.</a:t>
            </a:r>
          </a:p>
          <a:p>
            <a:r>
              <a:rPr lang="ru-RU" dirty="0"/>
              <a:t>Шведские и английские специалисты для очистки морских вод от нефти предлагают использовать старые газеты, куски обертки, обрезки с бумажных фабрик. Все это измельчается на тонкие полосы длиной 3 мм. Брошенные на воду, они способны впитать в себя 28-кратное количество нефти по сравнению с собственной массой. Затем топливо из них легко извлекается прессованием. Такие полоски бумаги, помещенные в большие нейлоновые „авоськи", предлагается исполь­зовать для сбора нефти в море на месте катастрофы танкеров.</a:t>
            </a:r>
          </a:p>
        </p:txBody>
      </p:sp>
    </p:spTree>
    <p:extLst>
      <p:ext uri="{BB962C8B-B14F-4D97-AF65-F5344CB8AC3E}">
        <p14:creationId xmlns:p14="http://schemas.microsoft.com/office/powerpoint/2010/main" val="491676791"/>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65</TotalTime>
  <Words>896</Words>
  <Application>Microsoft Office PowerPoint</Application>
  <PresentationFormat>Экран (4:3)</PresentationFormat>
  <Paragraphs>15</Paragraphs>
  <Slides>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vt:i4>
      </vt:variant>
    </vt:vector>
  </HeadingPairs>
  <TitlesOfParts>
    <vt:vector size="7" baseType="lpstr">
      <vt:lpstr>Воздушный 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Владелец</dc:creator>
  <cp:lastModifiedBy>Владелец</cp:lastModifiedBy>
  <cp:revision>4</cp:revision>
  <dcterms:created xsi:type="dcterms:W3CDTF">2014-10-19T15:23:20Z</dcterms:created>
  <dcterms:modified xsi:type="dcterms:W3CDTF">2014-10-19T16:33:04Z</dcterms:modified>
</cp:coreProperties>
</file>