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82" r:id="rId11"/>
    <p:sldId id="283" r:id="rId12"/>
    <p:sldId id="268" r:id="rId13"/>
    <p:sldId id="269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4634-3E9A-47B4-B699-7AC5E2975011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EC0B8-F48A-4630-A702-82AFAD801A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EC898-89A4-4AF4-B26D-D8BB03D52D59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C1A2D-FE2F-40D0-A117-73F0D367A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7CA0C-ABCE-4478-80C7-AD78D5D303B8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A7CBF-527A-4FAD-B4DF-E14E45A4F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726BB-D463-4787-8F5A-3165F6F2F012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D4F88-354B-4405-AE48-B4E9BEC28B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13A3C-5839-4475-9147-575E5A966ECC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BDB7F-0F58-496C-8607-088775A036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99574-0E54-4E4B-BBA9-6AFC4865F406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8BA3A-DECD-4148-8616-9008DEEEE4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57E0E-732F-493C-B896-702F7E7E3264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E6ABA-3ED4-4179-A59C-D22366DC0E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D75D9-6A0A-445A-9E67-23CFE0CAF7A0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21036-C32A-430E-B74F-60CFF881F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C70D8-64CE-4990-A448-B550F23AC621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CD115-CAC4-4775-8CB1-9726D4B92B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AC73D-6791-433E-A7CC-9827CBEA410F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17AEE-520B-488B-AEF4-96DB7425E2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CD963-89C6-43B6-BD44-23EE6E711D90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C5AA9-C580-498E-B209-08783809A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5498FD-32A2-44A2-8AE9-E280E010A538}" type="datetimeFigureOut">
              <a:rPr lang="ru-RU"/>
              <a:pPr>
                <a:defRPr/>
              </a:pPr>
              <a:t>22.01.2014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AF4275-9EC6-4AD5-AB43-CC96A636B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Клиническая демонстрация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>
                <a:solidFill>
                  <a:schemeClr val="tx1"/>
                </a:solidFill>
              </a:rPr>
              <a:t>На тему:</a:t>
            </a:r>
          </a:p>
          <a:p>
            <a:r>
              <a:rPr lang="ru-RU" smtClean="0">
                <a:solidFill>
                  <a:schemeClr val="tx1"/>
                </a:solidFill>
              </a:rPr>
              <a:t>«</a:t>
            </a:r>
            <a:r>
              <a:rPr lang="ru-RU" smtClean="0">
                <a:solidFill>
                  <a:schemeClr val="tx1"/>
                </a:solidFill>
                <a:latin typeface="Arial" charset="0"/>
              </a:rPr>
              <a:t>МИОКАРДИТ</a:t>
            </a:r>
            <a:r>
              <a:rPr lang="ru-RU" smtClean="0">
                <a:solidFill>
                  <a:schemeClr val="tx1"/>
                </a:solidFill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Паспортные данные</a:t>
            </a:r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smtClean="0"/>
              <a:t>Князев Алексей Андреевич</a:t>
            </a:r>
            <a:endParaRPr lang="ru-RU" smtClean="0"/>
          </a:p>
          <a:p>
            <a:r>
              <a:rPr lang="ru-RU" b="1" smtClean="0"/>
              <a:t>1997 г.р.</a:t>
            </a:r>
            <a:r>
              <a:rPr lang="ru-RU" smtClean="0"/>
              <a:t> (16)</a:t>
            </a:r>
          </a:p>
          <a:p>
            <a:r>
              <a:rPr lang="ru-RU" smtClean="0"/>
              <a:t>Военнослужащий по призыву (курсант 1 курса ВКА им. Можайского)</a:t>
            </a:r>
          </a:p>
          <a:p>
            <a:r>
              <a:rPr lang="ru-RU" smtClean="0"/>
              <a:t>Дата поступления 16.09.2013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r>
              <a:rPr lang="ru-RU" sz="3200" smtClean="0"/>
              <a:t>Жалобы и анамнез</a:t>
            </a:r>
          </a:p>
        </p:txBody>
      </p:sp>
      <p:graphicFrame>
        <p:nvGraphicFramePr>
          <p:cNvPr id="15391" name="Group 31"/>
          <p:cNvGraphicFramePr>
            <a:graphicFrameLocks noGrp="1"/>
          </p:cNvGraphicFramePr>
          <p:nvPr>
            <p:ph idx="1"/>
          </p:nvPr>
        </p:nvGraphicFramePr>
        <p:xfrm>
          <a:off x="468313" y="765175"/>
          <a:ext cx="8205787" cy="5589588"/>
        </p:xfrm>
        <a:graphic>
          <a:graphicData uri="http://schemas.openxmlformats.org/drawingml/2006/table">
            <a:tbl>
              <a:tblPr/>
              <a:tblGrid>
                <a:gridCol w="4102100"/>
                <a:gridCol w="4103687"/>
              </a:tblGrid>
              <a:tr h="280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ЖАЛОБЫ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: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 постоянные боли в грудной клетке слева в боковой области и за грудиной; приступы одышки и головокружения при обычной физической нагрузке (подъем на третий этаж); выраженную общую слабость, быструю утомляемость; предобморочное состояние при длительной статической нагрузке (строевая подготовка).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АНАМНЕЗ ЗАБОЛЕВАНИЯ</a:t>
                      </a: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Считает себя больным с июля 2013 г., когда на фоне физических нагрузок появились слабость, боли в горле приглотании, лихорадка. Утверждает, что обращался к врачу, но заболеваний не выявлено, лечения не получал. На фоне нагрузок постепенно отметил снижение физической работоспособности. В конце августа 2013 г. стал отмечать быструю утомляемость, снижение результатов физической подготовки, предобморочные состояния при строевой подготовке. В начале сентября 2013 г. появились боли в горле при глотании, насморк, вновь возникла лихорадка (до 380С, со слов больного). Утверждает, что госпитализирован в лазарет медицинской службы 04.09.2013 г, не знает, чем лечился. За время госпитализации, утверждает, что прошли насморк, боли в горле, но сохранялись слабость и головокружение при обычной нагрузке. С 10.09.2013 г. появились постоянные боли в грудной полости слева и за грудиной. Со слов больного, при физической нагрузке при ХМ ЭКГ (подъем на третий этаж) появились сильная одышка и головокружение, по резултатм ХМ ЭКГ выявлена преходящая АВ-блокада 2 степени. В связи с эти направлен на лечение в ВМедА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495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АНАМНЕЗ ЖИЗНИ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: Родился и вырос в Санкт-Петербурге, младший ребенок в семье (2 детей). Рос здоровым ребенком, от сверстников не отставал. До призыва в ВС РФ материально-бытовые условия хорошие. В ВС РФ 2 месяца. Условия службы оценивает как тяжелые.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Перенесенные заболевания: АВ-блокада 2 ст., со слов в 2010 г. Не курит. Алкоголем не злоупотребляет. Наследственность не отягощена.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ОБСУЖДЕНИЕ жалоб и анамнеза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>
            <a:normAutofit/>
          </a:bodyPr>
          <a:lstStyle/>
          <a:p>
            <a:pPr indent="457200" algn="just">
              <a:lnSpc>
                <a:spcPct val="80000"/>
              </a:lnSpc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ОБСУЖДЕНИЕ жалоб и анамнеза: </a:t>
            </a:r>
          </a:p>
          <a:p>
            <a:pPr indent="457200" algn="just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При анализе </a:t>
            </a: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жалоб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важно обратить внимание на </a:t>
            </a:r>
            <a:r>
              <a:rPr lang="ru-RU" sz="2000" smtClean="0">
                <a:latin typeface="Times New Roman" pitchFamily="18" charset="0"/>
              </a:rPr>
              <a:t>имеющиеся у пациента кардиалгии, АВ блокаду 2 степени 1 тип (имевшую место и в 2010 г, но затем, со слов больного, исчезнувшую), наличие связи с  перенесенной респираторной инфекцией.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lnSpc>
                <a:spcPct val="80000"/>
              </a:lnSpc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Важно запомнить: 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 молодых людей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после перенесенной стрептококковой инфекции (прежде всего ангины) необходимо мониторирование состояния организма в течение месяца (с обязательным выполнением рутинных лабораторно-инструментальный исследований – общеклиническое исследование крови и мочи, ЭКГ; а при показаниях – исследование крови на стрептококковые антитела, суточное мониторирование ЭКГ, ЭхоКГ).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indent="457200">
              <a:lnSpc>
                <a:spcPct val="80000"/>
              </a:lnSpc>
            </a:pP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215900"/>
          </a:xfrm>
        </p:spPr>
        <p:txBody>
          <a:bodyPr/>
          <a:lstStyle/>
          <a:p>
            <a:r>
              <a:rPr lang="ru-RU" sz="2800" smtClean="0"/>
              <a:t>Объективный статус и его обсуждение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6192838"/>
          </a:xfrm>
        </p:spPr>
        <p:txBody>
          <a:bodyPr>
            <a:noAutofit/>
          </a:bodyPr>
          <a:lstStyle/>
          <a:p>
            <a:pPr marL="0" indent="0"/>
            <a:r>
              <a:rPr lang="ru-RU" sz="1300" smtClean="0">
                <a:latin typeface="Times New Roman" pitchFamily="18" charset="0"/>
              </a:rPr>
              <a:t>Состояние удовлетворительное. Кожа обычной окраски, чистая. Подкожная клетчатка однородной консистенции. Отёков и пастозности нет. Углочелюстные лимфатические узлы до 2,5 см в диаметре с обеих сторон, – безболезненные, другие лимфатические узлы не увеличены, безболезненны. Слизистые чистые. Мышцы упругие, мышечная сила одинакова, признаков воспаления не выявлено. Пульс синхронный, одинаковый на обеих руках, ритмичный, частотой 80 в мин., удовлетворительного наполнения, равномерный, не напряжен, пальпируется сосудистая стенка вне пульсовой волны. Артериальное давление: на правом плече – 130/70, на левом плече – 130/70 мм рт. ст. Границы сердца в пределах нормы. Ширина сосудистого пучка не выходит за края грудины. При аускультации тоны сердца приглушены, </a:t>
            </a:r>
            <a:r>
              <a:rPr lang="en-US" sz="1300" smtClean="0">
                <a:latin typeface="Times New Roman" pitchFamily="18" charset="0"/>
              </a:rPr>
              <a:t>I</a:t>
            </a:r>
            <a:r>
              <a:rPr lang="ru-RU" sz="1300" smtClean="0">
                <a:latin typeface="Times New Roman" pitchFamily="18" charset="0"/>
              </a:rPr>
              <a:t> тон на верхушке отчетливо ослаблен. Симптом Риверо-Карвалло – отрицательный. Грудная клетка правильной формы, симметричная. Частота дыхания 16 в минуту, обе половины грудной клетки равномерно участвуют в дыхании. Голосовое дрожание одинаковое над симметричными участками грудной клетки. При сравнительной перкуссии без особенностей. При топографической перкуссии нижние границы легких, ширина полей Кренига, подвижность нижнего края в пределах нормы. При аускультации над легкими дыхание везикулярное, проводится во все отделы, хрипов нет. Язык влажный, розовый, чистый. Живот – симметричный, участвует в дыхании равномерно, при пальпации – мягкий, болезненный в эпигастрии. Сиптомов раздражения брюшины нет. Притупления в отлогих местах живота нет. Край печени не выступает из-под края реберной дуги. Размеры печени по Курлову 10×9×8 (см). Селезенка не пальпируется. Симптом Рагозы отрицательный. Перистальтика выслушивается. Мочеиспускание свободное, безболезненное. Почки в положении лежа на спине и стоя не пальпируются. Поколачивание по поясничной области безболезненное с обеих сторон. При аускультации в проекции почечных сосудов шумы не выслушиваются.</a:t>
            </a:r>
            <a:r>
              <a:rPr lang="ru-RU" sz="1200" smtClean="0"/>
              <a:t> </a:t>
            </a:r>
            <a:r>
              <a:rPr lang="ru-RU" sz="13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r>
              <a:rPr lang="ru-RU" sz="1300" b="1" smtClean="0">
                <a:latin typeface="Times New Roman" pitchFamily="18" charset="0"/>
                <a:cs typeface="Times New Roman" pitchFamily="18" charset="0"/>
              </a:rPr>
              <a:t>ОБСУЖДЕНИЕ объективного статуса:</a:t>
            </a:r>
            <a:endParaRPr lang="ru-RU" sz="13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5000"/>
              </a:lnSpc>
              <a:spcBef>
                <a:spcPct val="0"/>
              </a:spcBef>
            </a:pPr>
            <a:r>
              <a:rPr lang="ru-RU" sz="1300" smtClean="0">
                <a:latin typeface="Times New Roman" pitchFamily="18" charset="0"/>
                <a:cs typeface="Times New Roman" pitchFamily="18" charset="0"/>
              </a:rPr>
              <a:t>Тяжесть состояния, которая может быть обусловлена как синдромом интоксикации, так и проявлениями сердечной недостаточности.</a:t>
            </a:r>
          </a:p>
          <a:p>
            <a:pPr marL="0" indent="0" algn="just">
              <a:lnSpc>
                <a:spcPct val="85000"/>
              </a:lnSpc>
              <a:spcBef>
                <a:spcPct val="0"/>
              </a:spcBef>
            </a:pPr>
            <a:r>
              <a:rPr lang="ru-RU" sz="1300" smtClean="0">
                <a:latin typeface="Times New Roman" pitchFamily="18" charset="0"/>
                <a:cs typeface="Times New Roman" pitchFamily="18" charset="0"/>
              </a:rPr>
              <a:t>Ослабление 1 тона. Наличие у пациента с подозрением на миокардит этого симптома обязывает лечащего врача более детально провести обследование с целью исключения миокардита. Наличие данного аускультативного феномена обуславливает и оправдывает необходимость проведения ЭхоКГ в динамике (несколько раз за время госпитализации и после выписки) с целью исключения поражения прежде всего клапанов сердца, сцинтиграфии миокарда с меченными лейкоцитами для исключения очагов воспаления в миокарде, МРТ сердца с 3</a:t>
            </a:r>
            <a:r>
              <a:rPr lang="en-US" sz="13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300" smtClean="0">
                <a:latin typeface="Times New Roman" pitchFamily="18" charset="0"/>
                <a:cs typeface="Times New Roman" pitchFamily="18" charset="0"/>
              </a:rPr>
              <a:t> моделированием для выявления патологических участков фиброза (кардиосклероз), биопсии миокарда.</a:t>
            </a:r>
          </a:p>
          <a:p>
            <a:pPr marL="0" indent="0">
              <a:lnSpc>
                <a:spcPct val="85000"/>
              </a:lnSpc>
              <a:spcBef>
                <a:spcPct val="0"/>
              </a:spcBef>
              <a:buFont typeface="Arial" charset="0"/>
              <a:buNone/>
            </a:pPr>
            <a:r>
              <a:rPr lang="ru-RU" sz="1300" i="1" smtClean="0">
                <a:latin typeface="Times New Roman" pitchFamily="18" charset="0"/>
                <a:cs typeface="Times New Roman" pitchFamily="18" charset="0"/>
              </a:rPr>
              <a:t>Таким образом</a:t>
            </a:r>
            <a:r>
              <a:rPr lang="ru-RU" sz="1300" smtClean="0">
                <a:latin typeface="Times New Roman" pitchFamily="18" charset="0"/>
                <a:cs typeface="Times New Roman" pitchFamily="18" charset="0"/>
              </a:rPr>
              <a:t>, полученные при исследовании объективного статуса данные свидетельствуют о наличии у пациента патологического процесса, сопровождающегося синдромом общей интоксикации, поражением сердца и суставов.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Лабораторные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smtClean="0"/>
              <a:t>Анализ периферической крови: гемоглобин 138 г/л, эритроциты 5,22*1012/л, лейкоциты 6,6*109/л, сегментоядерных 55%, моноцитов 6%, базофилов 2%, тромбоцитов 304* 109/л, СОЭ 5 мм/час.</a:t>
            </a:r>
          </a:p>
          <a:p>
            <a:r>
              <a:rPr lang="ru-RU" sz="1800" smtClean="0"/>
              <a:t>Биохимический анализ крови: общий билирубин – 15,4 мкмоль/л, АЛТ 22.5 ед/л, АСТ 37.1 ед/л, креатинин 90 ммоль/л, холестерин 3,65 ммоль/л, глюкоза 5,24 ммоль/л.</a:t>
            </a:r>
            <a:r>
              <a:rPr lang="ru-RU" sz="1600" smtClean="0"/>
              <a:t> </a:t>
            </a:r>
            <a:r>
              <a:rPr lang="ru-RU" sz="1600" b="1" u="sng" smtClean="0"/>
              <a:t>КФК общ. :</a:t>
            </a:r>
            <a:r>
              <a:rPr lang="ru-RU" sz="1600" smtClean="0"/>
              <a:t> 2226 (10-160); </a:t>
            </a:r>
            <a:r>
              <a:rPr lang="ru-RU" sz="1600" b="1" u="sng" smtClean="0"/>
              <a:t>КФК МВ :</a:t>
            </a:r>
            <a:r>
              <a:rPr lang="ru-RU" sz="1600" smtClean="0"/>
              <a:t> 29.6 </a:t>
            </a:r>
            <a:r>
              <a:rPr lang="en-US" sz="1600" smtClean="0"/>
              <a:t>E</a:t>
            </a:r>
            <a:r>
              <a:rPr lang="ru-RU" sz="1600" smtClean="0"/>
              <a:t>/л (0-25).</a:t>
            </a:r>
            <a:endParaRPr lang="ru-RU" sz="1600" b="1" u="sng" smtClean="0"/>
          </a:p>
          <a:p>
            <a:r>
              <a:rPr lang="ru-RU" sz="1600" b="1" u="sng" smtClean="0"/>
              <a:t>Тропонин:</a:t>
            </a:r>
            <a:r>
              <a:rPr lang="ru-RU" sz="1600" smtClean="0"/>
              <a:t> отрицательный. </a:t>
            </a:r>
            <a:r>
              <a:rPr lang="ru-RU" sz="1800" smtClean="0"/>
              <a:t>Белковые фракции сыворотки крови: альбумины 53%, глобулины α1 – 4,3%, α2 - 12,2%,  β – 14.6% (↑), γ – 15.6%. Фибриноген 2,39 г/л. Иммуноглобулины крови: IgA – 1,53 г/л, IgG – 8,5 г/л, IgM – 1,3 г/л. С-реактивный белок – 0. </a:t>
            </a:r>
            <a:r>
              <a:rPr lang="ru-RU" sz="1600" smtClean="0"/>
              <a:t>РНГА с дизентерийными АГ – Зоне (отрицательно); Флекснер </a:t>
            </a:r>
            <a:r>
              <a:rPr lang="en-US" sz="1600" smtClean="0"/>
              <a:t>Fl</a:t>
            </a:r>
            <a:r>
              <a:rPr lang="ru-RU" sz="1600" smtClean="0"/>
              <a:t> 1-5 1:100; </a:t>
            </a:r>
            <a:r>
              <a:rPr lang="en-US" sz="1600" smtClean="0"/>
              <a:t>Fl</a:t>
            </a:r>
            <a:r>
              <a:rPr lang="ru-RU" sz="1600" smtClean="0"/>
              <a:t> 6 1:100; </a:t>
            </a:r>
            <a:r>
              <a:rPr lang="en-US" sz="1600" smtClean="0"/>
              <a:t>c</a:t>
            </a:r>
            <a:r>
              <a:rPr lang="ru-RU" sz="1600" smtClean="0"/>
              <a:t> комплексным сальмонеллезным антигеном 1:100; с групповым диагностикумом «</a:t>
            </a:r>
            <a:r>
              <a:rPr lang="en-US" sz="1600" smtClean="0"/>
              <a:t>D</a:t>
            </a:r>
            <a:r>
              <a:rPr lang="ru-RU" sz="1600" smtClean="0"/>
              <a:t>» (1, 9, 12) – 1:200; «</a:t>
            </a:r>
            <a:r>
              <a:rPr lang="en-US" sz="1600" smtClean="0"/>
              <a:t>Bel </a:t>
            </a:r>
            <a:r>
              <a:rPr lang="ru-RU" sz="1600" smtClean="0"/>
              <a:t>антигеном» - отрицательно. С псевдотуберкуляезным антигеном 1:200; с иерсиниозным антигеном отрицательно. </a:t>
            </a:r>
            <a:r>
              <a:rPr lang="ru-RU" sz="1800" smtClean="0"/>
              <a:t> Анализ крови на маркеры гепатитов В и С – отрицательные. 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Анализ мочи: относительная плотность – 1030, белок – отрицательно, эритроциты нет п/зр, лейкоциты 2-3-6 в п/зр; слизь -+++, бакт. ++++. </a:t>
            </a:r>
          </a:p>
          <a:p>
            <a:pPr>
              <a:lnSpc>
                <a:spcPct val="80000"/>
              </a:lnSpc>
            </a:pPr>
            <a:endParaRPr lang="ru-RU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215900"/>
          </a:xfrm>
        </p:spPr>
        <p:txBody>
          <a:bodyPr/>
          <a:lstStyle/>
          <a:p>
            <a:r>
              <a:rPr lang="ru-RU" sz="3200" smtClean="0"/>
              <a:t>Инструментальные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600" smtClean="0"/>
              <a:t>ФЛГ без патологических изменений. </a:t>
            </a:r>
          </a:p>
          <a:p>
            <a:pPr>
              <a:lnSpc>
                <a:spcPct val="80000"/>
              </a:lnSpc>
            </a:pPr>
            <a:r>
              <a:rPr lang="ru-RU" sz="1600" smtClean="0"/>
              <a:t>ЭКГ – Синусовый ритм с частотой 68 в минуту. Вертикальное направление электрической оси сердца.  </a:t>
            </a:r>
          </a:p>
          <a:p>
            <a:pPr>
              <a:lnSpc>
                <a:spcPct val="80000"/>
              </a:lnSpc>
            </a:pPr>
            <a:r>
              <a:rPr lang="ru-RU" sz="1600" smtClean="0"/>
              <a:t>ЭхоКГ: крупные сосуды сердца – без видимой патологии. Полости сердца не расширены, свободные. Систолическая и диастолическая функции левого желудочка сохранены. Сократимость ЛЖ (глобальная и локальная) не нарушена. Перикард – без особенностей. При доплерографическом исследовании патологии не выявлено.  </a:t>
            </a:r>
          </a:p>
          <a:p>
            <a:pPr>
              <a:lnSpc>
                <a:spcPct val="80000"/>
              </a:lnSpc>
            </a:pPr>
            <a:r>
              <a:rPr lang="ru-RU" sz="1600" smtClean="0"/>
              <a:t>УЗИ органов брюшной полости – без патологических изменений.</a:t>
            </a:r>
          </a:p>
          <a:p>
            <a:r>
              <a:rPr lang="ru-RU" sz="1600" smtClean="0"/>
              <a:t>ХМ ЭКГ:</a:t>
            </a:r>
            <a:r>
              <a:rPr lang="ru-RU" sz="1600" b="1" smtClean="0"/>
              <a:t> </a:t>
            </a:r>
            <a:r>
              <a:rPr lang="ru-RU" sz="1600" smtClean="0"/>
              <a:t>За время наблюдения регистрировался синусовый ритм, периодически – миграция водителя ритма по предсердиям с ЧСС от 49 до 125 в минуту. Зарегистрирована преходящая АВ-блокада 1 степени (большее время наблюдения); в ночное время – преходящая АВ-блокада 2 степени </a:t>
            </a:r>
            <a:r>
              <a:rPr lang="en-US" sz="1600" smtClean="0"/>
              <a:t>I</a:t>
            </a:r>
            <a:r>
              <a:rPr lang="ru-RU" sz="1600" smtClean="0"/>
              <a:t> тип с паузами от 1,57 сек до 2,178 сек. (всего 18 эпизодов). Ишемических изменений сегмента </a:t>
            </a:r>
            <a:r>
              <a:rPr lang="en-US" sz="1600" smtClean="0"/>
              <a:t>ST</a:t>
            </a:r>
            <a:r>
              <a:rPr lang="ru-RU" sz="1600" smtClean="0"/>
              <a:t> не выявлено.</a:t>
            </a:r>
            <a:endParaRPr lang="ru-RU" sz="1600" b="1" smtClean="0"/>
          </a:p>
          <a:p>
            <a:r>
              <a:rPr lang="ru-RU" sz="1600" smtClean="0"/>
              <a:t>Рентгенография пазух носа: пневматизация их не снижена. </a:t>
            </a:r>
            <a:endParaRPr lang="ru-RU" sz="1600" b="1" smtClean="0"/>
          </a:p>
          <a:p>
            <a:r>
              <a:rPr lang="ru-RU" sz="1600" smtClean="0"/>
              <a:t>Сцинтиграфия миокарда с меченными аутолейкоцитами: При сканировании тела с меченными аутолейкоцитами выявлены зоны гиперфиксации РФП в проекциях верхнечелюстных пазух с обеих сторон. Кроме того, отмечено повышенное накопление препарата диффузного характера в петлях толстой кишки, что оценивается как признак дисбактериоза. Отмечены также зоны гиперфиксации лейкоцитов в проекции сигмовидной кишки, в проекции желчного пузыря. По данным ОФЭКТ миокарда отмечается накопление аутолейкоцитов в передне-перегородочной области и в области латеральной стенки.</a:t>
            </a:r>
            <a:endParaRPr lang="ru-RU" sz="1600" b="1" smtClean="0"/>
          </a:p>
          <a:p>
            <a:r>
              <a:rPr lang="ru-RU" sz="1600" smtClean="0"/>
              <a:t>Фиброгастродуодеоскопия: дистальный катаральный рефлюкс-эзофагит. Поверхностный гастродуоденит.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06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ОБСУЖДЕНИЕ </a:t>
            </a:r>
            <a:r>
              <a:rPr lang="ru-RU" dirty="0" smtClean="0"/>
              <a:t>лабораторных и инструментальных исследований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ru-RU" sz="2000" smtClean="0"/>
              <a:t>У пациента имеется: кардиалгии, АВ блокада 2 степени 1 тип (имевшая место и в 2010 г, но затем, со слов больного, исчезнувшая), синдром поражения миокарда (ослабление 1 тона), четкая временная связь с перенесенной затяжной респираторной инфекций дыхательных путей, увеличение активности КФК и КФК МВ, положительный тест на  сканирование тела с меченными аутолейкоцитами. Перечисленные клинические признаки с высокой вероятностью свидетельствуют о наличии миокардита у больного. Связь с респираторной инфекцией клинически ставит под сомнение Коксаки-вирусную, однако не исключает аденовирусную этиологию миокардита. Также не получено отчетливых клинических признаков парвовирусного поражения сердца (отсутствие «ангинозоподобного» болевого синдрома).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ОБСУЖДЕНИЕ лабораторных и инструментальных исследований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smtClean="0"/>
              <a:t>В настоящее время не получено достаточных данных подтверждающих наличие системного заболевания соединительной ткани (нет лабораторных маркеров иммунного воспаления). Также отсутствуют признаки травмы сердца (анамнез), диафрагмальных грыж. Отсутствует эпидемиологический анамнез, подтверждающий предположение о трихинеллезе, бореллиозе (нет эозинофилии, лабораторных маркеров воспаления). </a:t>
            </a:r>
          </a:p>
          <a:p>
            <a:r>
              <a:rPr lang="ru-RU" sz="1800" smtClean="0"/>
              <a:t>Отсутствие нарушений функций миокарда, изменений размеров полостей сердца при эхокардиографии, скопления жидкости в полости перикарда позволяют оценить миокардит как легкой степени тяжести. Наличие атриовентрикулярной блокады 1 степени, с учетом анамнестических данных, может быть связано с нейровегетативной вагусной дисрегуляцией и в таком случае носит лишь функциональный характер. Наличие АВ блокады 2 степени (Мебиц </a:t>
            </a:r>
            <a:r>
              <a:rPr lang="en-US" sz="1800" smtClean="0"/>
              <a:t>I</a:t>
            </a:r>
            <a:r>
              <a:rPr lang="ru-RU" sz="1800" smtClean="0"/>
              <a:t>) не позволяет исключить органического поражения проводящей системы. Для исключения функционального характера блокады показана проба с атропином.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 smtClean="0"/>
              <a:t>Обсуждение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>
          <a:xfrm>
            <a:off x="468313" y="1196975"/>
            <a:ext cx="8229600" cy="49577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smtClean="0"/>
              <a:t>Наличие АВ блокады </a:t>
            </a:r>
            <a:r>
              <a:rPr lang="en-US" sz="2000" smtClean="0"/>
              <a:t>I</a:t>
            </a:r>
            <a:r>
              <a:rPr lang="ru-RU" sz="2000" smtClean="0"/>
              <a:t> степени преходящей атриовентрикулярной блокады 2 степени (Мобитц </a:t>
            </a:r>
            <a:r>
              <a:rPr lang="en-US" sz="2000" smtClean="0"/>
              <a:t>I</a:t>
            </a:r>
            <a:r>
              <a:rPr lang="ru-RU" sz="2000" smtClean="0"/>
              <a:t>), являются функциональными с учетом положительной пробы с атропином и вариаций интервала </a:t>
            </a:r>
            <a:r>
              <a:rPr lang="en-US" sz="2000" smtClean="0"/>
              <a:t>PQ</a:t>
            </a:r>
            <a:r>
              <a:rPr lang="ru-RU" sz="2000" smtClean="0"/>
              <a:t> при физических нагрузках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нарушения проведения, имеют функциональный характер и не связанны с наличием миокардита у данного больного. Кратное увеличение кардиоспецифических ферментов, выявленные значения КДР, КСР на верхней границе нормы (с учетом возраста) косвенно предопределяют хронизацию воспалительного процесса и обуславливают сомнительный прогноз пациента. С учетом мнений экспертов </a:t>
            </a:r>
            <a:r>
              <a:rPr lang="en-US" sz="2000" smtClean="0"/>
              <a:t>AHA</a:t>
            </a:r>
            <a:r>
              <a:rPr lang="ru-RU" sz="2000" smtClean="0"/>
              <a:t>/</a:t>
            </a:r>
            <a:r>
              <a:rPr lang="en-US" sz="2000" smtClean="0"/>
              <a:t>ACC</a:t>
            </a:r>
            <a:r>
              <a:rPr lang="ru-RU" sz="2000" smtClean="0"/>
              <a:t>/</a:t>
            </a:r>
            <a:r>
              <a:rPr lang="en-US" sz="2000" smtClean="0"/>
              <a:t>ESC</a:t>
            </a:r>
            <a:r>
              <a:rPr lang="ru-RU" sz="2000" smtClean="0"/>
              <a:t> (</a:t>
            </a:r>
            <a:r>
              <a:rPr lang="en-US" sz="2000" smtClean="0"/>
              <a:t>Cooper L</a:t>
            </a:r>
            <a:r>
              <a:rPr lang="ru-RU" sz="2000" smtClean="0"/>
              <a:t>.</a:t>
            </a:r>
            <a:r>
              <a:rPr lang="en-US" sz="2000" smtClean="0"/>
              <a:t>T</a:t>
            </a:r>
            <a:r>
              <a:rPr lang="ru-RU" sz="2000" smtClean="0"/>
              <a:t>. </a:t>
            </a:r>
            <a:r>
              <a:rPr lang="en-US" sz="2000" smtClean="0"/>
              <a:t>et al</a:t>
            </a:r>
            <a:r>
              <a:rPr lang="ru-RU" sz="2000" smtClean="0"/>
              <a:t>. </a:t>
            </a:r>
            <a:r>
              <a:rPr lang="en-US" sz="2000" smtClean="0"/>
              <a:t>Eur Heart J</a:t>
            </a:r>
            <a:r>
              <a:rPr lang="ru-RU" sz="2000" smtClean="0"/>
              <a:t> 2007; 28: 3076-3093) в настоящее время показаний для эндомиокардиальный биопсии нет. Рекомендовано выявление и санация хронических очагов инфекции, проведение МРТ сердца с контрастированием. Срок госпитализации продлять до нормализации лабораторных показателей (кардиоспецифических ферментов), после завершения срока лечения предоставить больному отпуск по болезни с последующей регоспитализацией и проведением ВВК с целью определения категории годности к военной службе.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b="1" i="1" u="sng" smtClean="0"/>
              <a:t>ОКОНЧАТЕЛЬНЫЙ ДИАГНОЗ: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smtClean="0"/>
              <a:t> </a:t>
            </a:r>
            <a:r>
              <a:rPr lang="ru-RU" sz="2800" b="1" u="sng" smtClean="0"/>
              <a:t>Основное заболевание</a:t>
            </a:r>
            <a:r>
              <a:rPr lang="ru-RU" sz="2800" b="1" smtClean="0"/>
              <a:t>: </a:t>
            </a:r>
            <a:endParaRPr lang="ru-RU" sz="2800" smtClean="0"/>
          </a:p>
          <a:p>
            <a:pPr>
              <a:lnSpc>
                <a:spcPct val="80000"/>
              </a:lnSpc>
            </a:pPr>
            <a:r>
              <a:rPr lang="ru-RU" sz="2800" smtClean="0"/>
              <a:t>Острый инфекционный миокардит легкой степени тяжести, малосимптомный вариант, с нарушением проводимости по типу атриовентрикулярной блокады 1 степени, преходящей атриовентрикулярной блокады 2 степени (Мебитц </a:t>
            </a:r>
            <a:r>
              <a:rPr lang="en-US" sz="2800" smtClean="0"/>
              <a:t>I</a:t>
            </a:r>
            <a:r>
              <a:rPr lang="ru-RU" sz="2800" smtClean="0"/>
              <a:t>). Сердечная недостаточность 1 функционального класса.</a:t>
            </a:r>
            <a:endParaRPr lang="ru-RU" sz="2800" u="sng" smtClean="0"/>
          </a:p>
          <a:p>
            <a:pPr>
              <a:lnSpc>
                <a:spcPct val="80000"/>
              </a:lnSpc>
            </a:pPr>
            <a:r>
              <a:rPr lang="ru-RU" sz="2800" b="1" u="sng" smtClean="0"/>
              <a:t>Сопутствующие</a:t>
            </a:r>
            <a:r>
              <a:rPr lang="ru-RU" sz="2800" smtClean="0"/>
              <a:t>: Гастроэзофагеальная рефлюксная болезнь в фазе обострения. Негативный рефлюкс-эзофагит. Хронический гастродуоденит в фазе обострения.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Медикаментозное лечение пациента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Symbol" pitchFamily="18" charset="2"/>
              <a:buChar char=""/>
            </a:pPr>
            <a:r>
              <a:rPr lang="ru-RU" sz="2600" smtClean="0"/>
              <a:t>Внутривенно: С</a:t>
            </a:r>
            <a:r>
              <a:rPr lang="en-US" sz="2600" smtClean="0"/>
              <a:t>itoflavini</a:t>
            </a:r>
            <a:r>
              <a:rPr lang="ru-RU" sz="2600" smtClean="0"/>
              <a:t> 5.0 №5; </a:t>
            </a:r>
            <a:r>
              <a:rPr lang="en-US" sz="2600" smtClean="0"/>
              <a:t>Sol</a:t>
            </a:r>
            <a:r>
              <a:rPr lang="ru-RU" sz="2600" smtClean="0"/>
              <a:t>. </a:t>
            </a:r>
            <a:r>
              <a:rPr lang="en-US" sz="2600" smtClean="0"/>
              <a:t>Citichrom C</a:t>
            </a:r>
            <a:r>
              <a:rPr lang="ru-RU" sz="2600" smtClean="0"/>
              <a:t> 0.01 №14; поляризующая смесь; </a:t>
            </a:r>
          </a:p>
          <a:p>
            <a:pPr algn="just">
              <a:buFont typeface="Symbol" pitchFamily="18" charset="2"/>
              <a:buChar char=""/>
            </a:pPr>
            <a:r>
              <a:rPr lang="en-US" sz="2600" smtClean="0"/>
              <a:t>Sol</a:t>
            </a:r>
            <a:r>
              <a:rPr lang="ru-RU" sz="2600" smtClean="0"/>
              <a:t>. </a:t>
            </a:r>
            <a:r>
              <a:rPr lang="en-US" sz="2600" smtClean="0"/>
              <a:t>Idrinoli</a:t>
            </a:r>
            <a:r>
              <a:rPr lang="ru-RU" sz="2600" smtClean="0"/>
              <a:t> 5.0 №5; </a:t>
            </a:r>
            <a:r>
              <a:rPr lang="en-US" sz="2600" smtClean="0"/>
              <a:t>Neotoni</a:t>
            </a:r>
            <a:r>
              <a:rPr lang="ru-RU" sz="2600" smtClean="0"/>
              <a:t> 1.0 </a:t>
            </a:r>
            <a:r>
              <a:rPr lang="en-US" sz="2600" smtClean="0"/>
              <a:t>N</a:t>
            </a:r>
            <a:r>
              <a:rPr lang="ru-RU" sz="2600" smtClean="0"/>
              <a:t>. 7; </a:t>
            </a:r>
            <a:r>
              <a:rPr lang="en-US" sz="2600" smtClean="0"/>
              <a:t>Glutoximi</a:t>
            </a:r>
            <a:r>
              <a:rPr lang="ru-RU" sz="2600" smtClean="0"/>
              <a:t> 3%-1,0 </a:t>
            </a:r>
            <a:r>
              <a:rPr lang="en-US" sz="2600" smtClean="0"/>
              <a:t>N</a:t>
            </a:r>
            <a:r>
              <a:rPr lang="ru-RU" sz="2600" smtClean="0"/>
              <a:t>.7; </a:t>
            </a:r>
          </a:p>
          <a:p>
            <a:pPr algn="just">
              <a:buFont typeface="Symbol" pitchFamily="18" charset="2"/>
              <a:buChar char=""/>
            </a:pPr>
            <a:r>
              <a:rPr lang="ru-RU" sz="2600" smtClean="0"/>
              <a:t>подкожно: Роферон А 3000000 Ед </a:t>
            </a:r>
            <a:r>
              <a:rPr lang="en-US" sz="2600" smtClean="0"/>
              <a:t>N</a:t>
            </a:r>
            <a:r>
              <a:rPr lang="ru-RU" sz="2600" smtClean="0"/>
              <a:t>.7; неовир 2.0 </a:t>
            </a:r>
            <a:r>
              <a:rPr lang="en-US" sz="2600" smtClean="0"/>
              <a:t>N</a:t>
            </a:r>
            <a:r>
              <a:rPr lang="ru-RU" sz="2600" smtClean="0"/>
              <a:t>.3; </a:t>
            </a:r>
          </a:p>
          <a:p>
            <a:pPr algn="just">
              <a:buFont typeface="Symbol" pitchFamily="18" charset="2"/>
              <a:buChar char=""/>
            </a:pPr>
            <a:r>
              <a:rPr lang="ru-RU" sz="2600" smtClean="0"/>
              <a:t>внутримышечно: диклофенак 75 мг/сутки </a:t>
            </a:r>
            <a:r>
              <a:rPr lang="en-US" sz="2600" smtClean="0"/>
              <a:t>N</a:t>
            </a:r>
            <a:r>
              <a:rPr lang="ru-RU" sz="2600" smtClean="0"/>
              <a:t>.10; </a:t>
            </a:r>
          </a:p>
          <a:p>
            <a:pPr algn="just">
              <a:buFont typeface="Symbol" pitchFamily="18" charset="2"/>
              <a:buChar char=""/>
            </a:pPr>
            <a:r>
              <a:rPr lang="ru-RU" sz="2600" smtClean="0"/>
              <a:t>ректально: виферон 2000000Ед </a:t>
            </a:r>
            <a:r>
              <a:rPr lang="en-US" sz="2600" smtClean="0"/>
              <a:t>N</a:t>
            </a:r>
            <a:r>
              <a:rPr lang="ru-RU" sz="2600" smtClean="0"/>
              <a:t>.3. </a:t>
            </a:r>
          </a:p>
          <a:p>
            <a:pPr algn="just">
              <a:buFont typeface="Symbol" pitchFamily="18" charset="2"/>
              <a:buChar char=""/>
            </a:pPr>
            <a:r>
              <a:rPr lang="ru-RU" sz="2600" smtClean="0"/>
              <a:t>Внутрь: Таб. азитромицин 0.5/сут </a:t>
            </a:r>
            <a:r>
              <a:rPr lang="en-US" sz="2600" smtClean="0"/>
              <a:t>N</a:t>
            </a:r>
            <a:r>
              <a:rPr lang="ru-RU" sz="2600" smtClean="0"/>
              <a:t>.4: омепразол 0.04/сут, перинева 2 мг/сут; маолокс 4 пакетика/сутки; кардионат 1.0/сутки.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Обоснование и современные принципы медикаментозного лечения</a:t>
            </a:r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616575"/>
          </a:xfrm>
        </p:spPr>
        <p:txBody>
          <a:bodyPr/>
          <a:lstStyle/>
          <a:p>
            <a:pPr marL="3175" indent="261938" algn="just">
              <a:lnSpc>
                <a:spcPct val="90000"/>
              </a:lnSpc>
              <a:spcBef>
                <a:spcPct val="0"/>
              </a:spcBef>
            </a:pPr>
            <a:r>
              <a:rPr lang="ru-RU" sz="2400" i="1" u="sng" smtClean="0">
                <a:latin typeface="Times New Roman" pitchFamily="18" charset="0"/>
                <a:cs typeface="Times New Roman" pitchFamily="18" charset="0"/>
              </a:rPr>
              <a:t>Медикаментозное лечение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больных миокардитом складывается из этиотропной (противовирусной), патогенетической (противовоспалительной) и поддерживающей (симптоматической) терапии. </a:t>
            </a:r>
          </a:p>
          <a:p>
            <a:pPr marL="3175" indent="261938" algn="just">
              <a:lnSpc>
                <a:spcPct val="90000"/>
              </a:lnSpc>
              <a:spcBef>
                <a:spcPct val="0"/>
              </a:spcBef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Этиотропная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терапия направлена подавление размножение вирусов (интерферон, неовир).</a:t>
            </a:r>
          </a:p>
          <a:p>
            <a:pPr marL="3175" indent="261938" algn="just">
              <a:lnSpc>
                <a:spcPct val="90000"/>
              </a:lnSpc>
              <a:spcBef>
                <a:spcPct val="0"/>
              </a:spcBef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Патогенетическое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лечение миокардитов заключается в применении нестероидных противовоспалительных препаратов (НПВП); применения средств для борьбы с активацией нейровегетативных и эндокринных механизмов хронической сердечной недостаточности (иАПФ, верошпирон). </a:t>
            </a:r>
          </a:p>
          <a:p>
            <a:pPr marL="3175" indent="261938" algn="just">
              <a:lnSpc>
                <a:spcPct val="90000"/>
              </a:lnSpc>
              <a:spcBef>
                <a:spcPct val="0"/>
              </a:spcBef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Симптоматическое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лечение: кардиометаболические препараты (неотон, кардионат),иммуномодуляторы.</a:t>
            </a: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2700" smtClean="0"/>
              <a:t>Дифференциальный диагноз поражения миокарда (1)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39750" y="981075"/>
          <a:ext cx="8280400" cy="54562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60064"/>
                <a:gridCol w="2055737"/>
                <a:gridCol w="2055737"/>
                <a:gridCol w="2109382"/>
              </a:tblGrid>
              <a:tr h="539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Признаки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Ревматический миокардит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Инфекционный (инфекционно-аллергический) миокардит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Тонзилогенная</a:t>
                      </a:r>
                      <a:r>
                        <a:rPr lang="ru-RU" sz="1100" dirty="0">
                          <a:effectLst/>
                        </a:rPr>
                        <a:t> дистрофия миокарда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 anchor="ctr"/>
                </a:tc>
              </a:tr>
              <a:tr h="4916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Связь с предшествующей инфекцией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Латентный период (2-4 недели)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Возраст в начале заболевания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Начало заболевания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Наличие полиартрита (артрита)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Кардиальные жалобы: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 «пассивные» (выявляются при опросе)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 активные, эмоционально окрашенные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Изолированное поражение миокарда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Ангина, скарлатина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Имеется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Детский </a:t>
                      </a:r>
                      <a:r>
                        <a:rPr lang="ru-RU" sz="1100" dirty="0">
                          <a:effectLst/>
                        </a:rPr>
                        <a:t>и юношеский (обычно моложе 20 лет)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Острое, подострое, реже постепенное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Имеется примерно в 50% случаев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Имеются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Отсутствуют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Очень редко (обычно в сочетании с эндо- реже перикардитом или внесердечными поражениями)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Грипп, ОРЗ, реже носоглоточная инфекция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Отсутствует или укорочен (менее 5-7 дней)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Средний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Острое, подострое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Отсутствуют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Имеются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Как правило (редко в сочетании с перикардитом)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Хронический декомпенсированный тонзиллит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Отсутствует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Обычно </a:t>
                      </a:r>
                      <a:r>
                        <a:rPr lang="ru-RU" sz="1100" dirty="0">
                          <a:effectLst/>
                        </a:rPr>
                        <a:t>старше 25 лет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Постепенное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Отсутствуют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Имеются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Как правило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71" marR="45871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569325" cy="777875"/>
          </a:xfrm>
        </p:spPr>
        <p:txBody>
          <a:bodyPr/>
          <a:lstStyle/>
          <a:p>
            <a:r>
              <a:rPr lang="ru-RU" sz="2800" smtClean="0"/>
              <a:t>Дифференциальный диагноз поражения миокарда (2)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684213" y="1600200"/>
          <a:ext cx="8064500" cy="483711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41694"/>
                <a:gridCol w="1895937"/>
                <a:gridCol w="1895937"/>
                <a:gridCol w="1931328"/>
              </a:tblGrid>
              <a:tr h="334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Признаки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Ревматический миокардит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Инфекционный (инфекционно-аллергический) миокардит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Тонзилогенная</a:t>
                      </a:r>
                      <a:r>
                        <a:rPr lang="ru-RU" sz="1000" dirty="0">
                          <a:effectLst/>
                        </a:rPr>
                        <a:t> дистрофия миокарда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 anchor="ctr"/>
                </a:tc>
              </a:tr>
              <a:tr h="2510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Рецидивирующий характер </a:t>
                      </a:r>
                      <a:r>
                        <a:rPr lang="ru-RU" sz="1000" dirty="0" smtClean="0">
                          <a:effectLst/>
                        </a:rPr>
                        <a:t>течения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Всегда или очень </a:t>
                      </a:r>
                      <a:r>
                        <a:rPr lang="ru-RU" sz="1000" dirty="0" smtClean="0">
                          <a:effectLst/>
                        </a:rPr>
                        <a:t>часто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Редко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Отсутствует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</a:tr>
              <a:tr h="357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Плевроперикардиальные спайки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Имеются у половины </a:t>
                      </a:r>
                      <a:r>
                        <a:rPr lang="ru-RU" sz="1000" dirty="0" smtClean="0">
                          <a:effectLst/>
                        </a:rPr>
                        <a:t>больных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Отсутствуют (редко при сочетании с перикардитом)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Отсутствуют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</a:tr>
              <a:tr h="585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Изменения на </a:t>
                      </a:r>
                      <a:r>
                        <a:rPr lang="ru-RU" sz="1000" dirty="0" smtClean="0">
                          <a:effectLst/>
                        </a:rPr>
                        <a:t>ЭКГ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Часто удлинение интервала </a:t>
                      </a:r>
                      <a:r>
                        <a:rPr lang="en-US" sz="1000" dirty="0">
                          <a:effectLst/>
                        </a:rPr>
                        <a:t>P</a:t>
                      </a:r>
                      <a:r>
                        <a:rPr lang="ru-RU" sz="1000" dirty="0">
                          <a:effectLst/>
                        </a:rPr>
                        <a:t>-</a:t>
                      </a:r>
                      <a:r>
                        <a:rPr lang="en-US" sz="1000" dirty="0">
                          <a:effectLst/>
                        </a:rPr>
                        <a:t>Q</a:t>
                      </a:r>
                      <a:r>
                        <a:rPr lang="ru-RU" sz="1000" dirty="0">
                          <a:effectLst/>
                        </a:rPr>
                        <a:t> при ежедневной регистрации в первые 5 </a:t>
                      </a:r>
                      <a:r>
                        <a:rPr lang="ru-RU" sz="1000" dirty="0" smtClean="0">
                          <a:effectLst/>
                        </a:rPr>
                        <a:t>дней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Часто изменение зубцов Р и Т, сегмента </a:t>
                      </a:r>
                      <a:r>
                        <a:rPr lang="en-US" sz="1000" dirty="0">
                          <a:effectLst/>
                        </a:rPr>
                        <a:t>S</a:t>
                      </a:r>
                      <a:r>
                        <a:rPr lang="ru-RU" sz="1000" dirty="0">
                          <a:effectLst/>
                        </a:rPr>
                        <a:t>-</a:t>
                      </a:r>
                      <a:r>
                        <a:rPr lang="en-US" sz="1000" dirty="0">
                          <a:effectLst/>
                        </a:rPr>
                        <a:t>T</a:t>
                      </a:r>
                      <a:r>
                        <a:rPr lang="ru-RU" sz="1000" dirty="0">
                          <a:effectLst/>
                        </a:rPr>
                        <a:t>, реже удлинение интервала </a:t>
                      </a:r>
                      <a:r>
                        <a:rPr lang="en-US" sz="1000" dirty="0">
                          <a:effectLst/>
                        </a:rPr>
                        <a:t>P</a:t>
                      </a:r>
                      <a:r>
                        <a:rPr lang="ru-RU" sz="1000" dirty="0">
                          <a:effectLst/>
                        </a:rPr>
                        <a:t>-</a:t>
                      </a:r>
                      <a:r>
                        <a:rPr lang="en-US" sz="1000" dirty="0" smtClean="0">
                          <a:effectLst/>
                        </a:rPr>
                        <a:t>Q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Преимущественно изменение амплитуды зубцов Р и 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31384" marR="31384" marT="0" marB="0"/>
                </a:tc>
              </a:tr>
              <a:tr h="204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Динамика изменений ЭКГ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Четкая, быстрая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Медленная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Медленная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</a:tr>
              <a:tr h="331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Соответствие </a:t>
                      </a:r>
                      <a:r>
                        <a:rPr lang="ru-RU" sz="1000" dirty="0">
                          <a:effectLst/>
                        </a:rPr>
                        <a:t>между выраженностью клинических и лабораторных симптомов </a:t>
                      </a:r>
                      <a:r>
                        <a:rPr lang="ru-RU" sz="1000" dirty="0" smtClean="0">
                          <a:effectLst/>
                        </a:rPr>
                        <a:t>кардита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Имеется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Отсутствует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Отсутствует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</a:tr>
              <a:tr h="5928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Диссоциация между выраженностью сердечной патологии и слегка повышенными или нормальными показателями активности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Отсутствует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Имеется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Имеется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</a:tr>
              <a:tr h="3347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Увеличение </a:t>
                      </a:r>
                      <a:r>
                        <a:rPr lang="ru-RU" sz="1000" dirty="0">
                          <a:effectLst/>
                        </a:rPr>
                        <a:t>активности ЛДГ, ЛДГ1&gt;ЛДГ2, </a:t>
                      </a:r>
                      <a:r>
                        <a:rPr lang="ru-RU" sz="1000" dirty="0" smtClean="0">
                          <a:effectLst/>
                        </a:rPr>
                        <a:t>КФК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Часто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Иногда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Отсутствует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31384" marR="31384" marT="0" marB="0"/>
                </a:tc>
              </a:tr>
              <a:tr h="3580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Повышение титров стрептококковых </a:t>
                      </a:r>
                      <a:r>
                        <a:rPr lang="ru-RU" sz="1000" dirty="0" smtClean="0">
                          <a:effectLst/>
                        </a:rPr>
                        <a:t>антител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Часто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 </a:t>
                      </a: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Иногда в наиболее тяжелых </a:t>
                      </a:r>
                      <a:r>
                        <a:rPr lang="ru-RU" sz="1000" dirty="0" smtClean="0">
                          <a:effectLst/>
                        </a:rPr>
                        <a:t>случаях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Редко в низких титрах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31384" marR="31384" marT="0" marB="0"/>
                </a:tc>
              </a:tr>
              <a:tr h="3718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Антикардиальные</a:t>
                      </a:r>
                      <a:r>
                        <a:rPr lang="ru-RU" sz="1000" dirty="0">
                          <a:effectLst/>
                        </a:rPr>
                        <a:t> антитела в сыворотке </a:t>
                      </a:r>
                      <a:r>
                        <a:rPr lang="ru-RU" sz="1000" dirty="0" smtClean="0">
                          <a:effectLst/>
                        </a:rPr>
                        <a:t>крови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Обнаруживаются часто (около 70</a:t>
                      </a:r>
                      <a:r>
                        <a:rPr lang="ru-RU" sz="1000" dirty="0" smtClean="0">
                          <a:effectLst/>
                        </a:rPr>
                        <a:t>%)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Обнаруживаются реже (около 24%) в наиболее тяжелых </a:t>
                      </a:r>
                      <a:r>
                        <a:rPr lang="ru-RU" sz="1000" dirty="0" smtClean="0">
                          <a:effectLst/>
                        </a:rPr>
                        <a:t>случаях</a:t>
                      </a:r>
                      <a:endParaRPr lang="ru-RU" sz="1000" dirty="0">
                        <a:effectLst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Редко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</a:tr>
              <a:tr h="418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Эффект противоревматической терапии 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Четкий, быстрый, особенно при остром и подостром течении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Менее выраженный и постепенный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Отсутствует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384" marR="31384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1881</Words>
  <Application>Microsoft Office PowerPoint</Application>
  <PresentationFormat>On-screen Show (4:3)</PresentationFormat>
  <Paragraphs>221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Arial</vt:lpstr>
      <vt:lpstr>Times New Roman</vt:lpstr>
      <vt:lpstr>Symbol</vt:lpstr>
      <vt:lpstr>Тема Office</vt:lpstr>
      <vt:lpstr>Клиническая демонстрация</vt:lpstr>
      <vt:lpstr>Паспортные данные</vt:lpstr>
      <vt:lpstr>Жалобы и анамнез</vt:lpstr>
      <vt:lpstr>ОБСУЖДЕНИЕ жалоб и анамнеза</vt:lpstr>
      <vt:lpstr>Объективный статус и его обсуждение</vt:lpstr>
      <vt:lpstr>Лабораторные исследования</vt:lpstr>
      <vt:lpstr>Инструментальные исследования</vt:lpstr>
      <vt:lpstr>ОБСУЖДЕНИЕ лабораторных и инструментальных исследований</vt:lpstr>
      <vt:lpstr>ОБСУЖДЕНИЕ лабораторных и инструментальных исследований</vt:lpstr>
      <vt:lpstr>Обсуждение</vt:lpstr>
      <vt:lpstr>ОКОНЧАТЕЛЬНЫЙ ДИАГНОЗ:</vt:lpstr>
      <vt:lpstr>Медикаментозное лечение пациента</vt:lpstr>
      <vt:lpstr>Обоснование и современные принципы медикаментозного лечения</vt:lpstr>
      <vt:lpstr>Дифференциальный диагноз поражения миокарда (1)</vt:lpstr>
      <vt:lpstr>Дифференциальный диагноз поражения миокарда (2)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Клиническая демонстрация</dc:title>
  <cp:lastModifiedBy>Алексей</cp:lastModifiedBy>
  <cp:revision>21</cp:revision>
  <dcterms:modified xsi:type="dcterms:W3CDTF">2014-01-22T08:32:38Z</dcterms:modified>
</cp:coreProperties>
</file>