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6" r:id="rId11"/>
    <p:sldId id="265"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103" d="100"/>
          <a:sy n="103" d="100"/>
        </p:scale>
        <p:origin x="-204" y="-84"/>
      </p:cViewPr>
      <p:guideLst>
        <p:guide orient="horz" pos="2160"/>
        <p:guide pos="2880"/>
      </p:guideLst>
    </p:cSldViewPr>
  </p:slideViewPr>
  <p:outlineViewPr>
    <p:cViewPr>
      <p:scale>
        <a:sx n="33" d="100"/>
        <a:sy n="33" d="100"/>
      </p:scale>
      <p:origin x="0" y="9882"/>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002674-D9CE-4338-B6B8-88FABE4E3407}" type="datetimeFigureOut">
              <a:rPr lang="ru-RU" smtClean="0"/>
              <a:pPr/>
              <a:t>30.10.2012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C3B4A3-F4A2-4CB0-9BFF-ADBC09B85C4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DC3B4A3-F4A2-4CB0-9BFF-ADBC09B85C44}"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30.10.2012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30.10.2012</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95736" y="1700808"/>
            <a:ext cx="6605926" cy="3801034"/>
          </a:xfrm>
        </p:spPr>
        <p:txBody>
          <a:bodyPr>
            <a:normAutofit fontScale="90000"/>
          </a:bodyPr>
          <a:lstStyle/>
          <a:p>
            <a:r>
              <a:rPr lang="ru-RU" dirty="0" smtClean="0"/>
              <a:t>Стропильные системы</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t>
            </a:r>
            <a:endParaRPr lang="ru-RU"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idx="2"/>
          </p:nvPr>
        </p:nvSpPr>
        <p:spPr/>
        <p:txBody>
          <a:bodyPr/>
          <a:lstStyle/>
          <a:p>
            <a:r>
              <a:rPr lang="ru-RU" b="1" dirty="0" smtClean="0"/>
              <a:t>Крыша</a:t>
            </a:r>
            <a:r>
              <a:rPr lang="ru-RU" dirty="0" smtClean="0"/>
              <a:t> представляет собой несущую конструкцию, которая принимает все внешние нагрузки (вес кровли и собственных элементов), передает нагрузку от обрешетки с лежащим на ней кровельным материалом их на стены дома и внутренние опоры. Помимо несущих и эстетических функций крыша является и своеобразной ограждающей конструкцией, отделяя чердачное помещение от внешней среды. Основными несущими элементами крыши являются: </a:t>
            </a:r>
            <a:r>
              <a:rPr lang="ru-RU" b="1" dirty="0" smtClean="0"/>
              <a:t>мауэрлат</a:t>
            </a:r>
            <a:r>
              <a:rPr lang="ru-RU" dirty="0" smtClean="0"/>
              <a:t>, </a:t>
            </a:r>
            <a:r>
              <a:rPr lang="ru-RU" b="1" dirty="0" smtClean="0"/>
              <a:t>стропила</a:t>
            </a:r>
            <a:r>
              <a:rPr lang="ru-RU" dirty="0" smtClean="0"/>
              <a:t> </a:t>
            </a:r>
            <a:r>
              <a:rPr lang="ru-RU" dirty="0" err="1" smtClean="0"/>
              <a:t>и</a:t>
            </a:r>
            <a:r>
              <a:rPr lang="ru-RU" b="1" dirty="0" err="1" smtClean="0"/>
              <a:t>обрешетка</a:t>
            </a:r>
            <a:r>
              <a:rPr lang="ru-RU" dirty="0" smtClean="0"/>
              <a:t>. Кроме того, в конструкции крыши присутствуют дополнительные крепёжные элементы (ригели, стойки, подкосы, распорки и т.д.)</a:t>
            </a:r>
            <a:endParaRPr lang="ru-RU" dirty="0"/>
          </a:p>
        </p:txBody>
      </p:sp>
      <p:sp>
        <p:nvSpPr>
          <p:cNvPr id="5" name="Содержимое 4"/>
          <p:cNvSpPr>
            <a:spLocks noGrp="1"/>
          </p:cNvSpPr>
          <p:nvPr>
            <p:ph sz="half" idx="1"/>
          </p:nvPr>
        </p:nvSpPr>
        <p:spPr/>
        <p:txBody>
          <a:bodyPr/>
          <a:lstStyle/>
          <a:p>
            <a:endParaRPr lang="ru-RU" dirty="0"/>
          </a:p>
        </p:txBody>
      </p:sp>
      <p:pic>
        <p:nvPicPr>
          <p:cNvPr id="1026" name="Picture 2" descr="C:\Documents and Settings\UserXP\Рабочий стол\pic_2_stropila.jpg"/>
          <p:cNvPicPr>
            <a:picLocks noChangeAspect="1" noChangeArrowheads="1"/>
          </p:cNvPicPr>
          <p:nvPr/>
        </p:nvPicPr>
        <p:blipFill>
          <a:blip r:embed="rId2" cstate="print"/>
          <a:srcRect/>
          <a:stretch>
            <a:fillRect/>
          </a:stretch>
        </p:blipFill>
        <p:spPr bwMode="auto">
          <a:xfrm>
            <a:off x="3786182" y="1142984"/>
            <a:ext cx="4888987" cy="3690943"/>
          </a:xfrm>
          <a:prstGeom prst="rect">
            <a:avLst/>
          </a:prstGeom>
          <a:noFill/>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dirty="0"/>
          </a:p>
        </p:txBody>
      </p:sp>
      <p:sp>
        <p:nvSpPr>
          <p:cNvPr id="7" name="Текст 6"/>
          <p:cNvSpPr>
            <a:spLocks noGrp="1"/>
          </p:cNvSpPr>
          <p:nvPr>
            <p:ph type="body" idx="2"/>
          </p:nvPr>
        </p:nvSpPr>
        <p:spPr/>
        <p:txBody>
          <a:bodyPr>
            <a:normAutofit/>
          </a:bodyPr>
          <a:lstStyle/>
          <a:p>
            <a:r>
              <a:rPr lang="ru-RU" b="1" dirty="0" smtClean="0"/>
              <a:t>Стропильная (несущая) конструкция крыши состоит из следующих элементов:</a:t>
            </a:r>
            <a:r>
              <a:rPr lang="ru-RU" dirty="0" smtClean="0"/>
              <a:t/>
            </a:r>
            <a:br>
              <a:rPr lang="ru-RU" dirty="0" smtClean="0"/>
            </a:br>
            <a:r>
              <a:rPr lang="ru-RU" dirty="0" smtClean="0"/>
              <a:t>1. Стропила висячие или (и) </a:t>
            </a:r>
            <a:r>
              <a:rPr lang="ru-RU" dirty="0" err="1" smtClean="0"/>
              <a:t>наслонные</a:t>
            </a:r>
            <a:r>
              <a:rPr lang="ru-RU" dirty="0" smtClean="0"/>
              <a:t/>
            </a:r>
            <a:br>
              <a:rPr lang="ru-RU" dirty="0" smtClean="0"/>
            </a:br>
            <a:r>
              <a:rPr lang="ru-RU" dirty="0" smtClean="0"/>
              <a:t>2. Мауэрлат</a:t>
            </a:r>
            <a:br>
              <a:rPr lang="ru-RU" dirty="0" smtClean="0"/>
            </a:br>
            <a:r>
              <a:rPr lang="ru-RU" dirty="0" smtClean="0"/>
              <a:t>3. Прогоны коньковые и боковые</a:t>
            </a:r>
            <a:br>
              <a:rPr lang="ru-RU" dirty="0" smtClean="0"/>
            </a:br>
            <a:r>
              <a:rPr lang="ru-RU" dirty="0" smtClean="0"/>
              <a:t>4. Подкосы, раскосы и диагональные связи, служащие для придания жесткости стропильной ферме. Связанные между собой детали крыши образуют стропильную ферму, в основу которой заложен один или несколько треугольников, как самая жесткая геометрическая фигура.</a:t>
            </a:r>
          </a:p>
        </p:txBody>
      </p:sp>
      <p:pic>
        <p:nvPicPr>
          <p:cNvPr id="8" name="Содержимое 7" descr="IMG_0968.JPG"/>
          <p:cNvPicPr>
            <a:picLocks noGrp="1" noChangeAspect="1"/>
          </p:cNvPicPr>
          <p:nvPr>
            <p:ph sz="half" idx="1"/>
          </p:nvPr>
        </p:nvPicPr>
        <p:blipFill>
          <a:blip r:embed="rId2" cstate="print"/>
          <a:stretch>
            <a:fillRect/>
          </a:stretch>
        </p:blipFill>
        <p:spPr>
          <a:xfrm>
            <a:off x="3563888" y="548680"/>
            <a:ext cx="5340350" cy="3988780"/>
          </a:xfrm>
        </p:spPr>
      </p:pic>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dirty="0"/>
          </a:p>
        </p:txBody>
      </p:sp>
      <p:sp>
        <p:nvSpPr>
          <p:cNvPr id="7" name="Текст 6"/>
          <p:cNvSpPr>
            <a:spLocks noGrp="1"/>
          </p:cNvSpPr>
          <p:nvPr>
            <p:ph type="body" idx="2"/>
          </p:nvPr>
        </p:nvSpPr>
        <p:spPr>
          <a:xfrm>
            <a:off x="5214942" y="1071546"/>
            <a:ext cx="3651255" cy="5072098"/>
          </a:xfrm>
        </p:spPr>
        <p:txBody>
          <a:bodyPr>
            <a:normAutofit/>
          </a:bodyPr>
          <a:lstStyle/>
          <a:p>
            <a:r>
              <a:rPr lang="ru-RU" b="1" dirty="0" smtClean="0"/>
              <a:t>Несущая часть крыши</a:t>
            </a:r>
            <a:r>
              <a:rPr lang="ru-RU" dirty="0" smtClean="0"/>
              <a:t> — это система стропил (стропильные ноги). Стропила служат основой несущей части конструкции крыши. Стропила монтируются под углом, соответствующим углу наклона ската кровли. Через прокладку из мауэрлата (продольный брус), смонтированного на стене для равномерного распределения нагрузки, стропильные ноги нижними концами опираются на наружные стены. Верхние концы стропильные ноги опираются на </a:t>
            </a:r>
            <a:r>
              <a:rPr lang="ru-RU" dirty="0" err="1" smtClean="0"/>
              <a:t>подконьковый</a:t>
            </a:r>
            <a:r>
              <a:rPr lang="ru-RU" dirty="0" smtClean="0"/>
              <a:t> брус или промежуточные прогоны, передающие через систему стоек нагрузку на внутренние несущие стены. Стропила располагаются через каждые 0,6-1,5 м (интервал зависит от сечения стропил, материала кровли и других условий). Они призваны выдерживать не только вес кровли, но и давление снега и ветра. Стропила можно подразделить на </a:t>
            </a:r>
            <a:r>
              <a:rPr lang="ru-RU" dirty="0" err="1" smtClean="0"/>
              <a:t>наслонные</a:t>
            </a:r>
            <a:r>
              <a:rPr lang="ru-RU" dirty="0" smtClean="0"/>
              <a:t> и висячие.</a:t>
            </a:r>
          </a:p>
          <a:p>
            <a:endParaRPr lang="ru-RU" dirty="0"/>
          </a:p>
        </p:txBody>
      </p:sp>
      <p:pic>
        <p:nvPicPr>
          <p:cNvPr id="8" name="Содержимое 7" descr="IMG_0976.JPG"/>
          <p:cNvPicPr>
            <a:picLocks noGrp="1" noChangeAspect="1"/>
          </p:cNvPicPr>
          <p:nvPr>
            <p:ph sz="half" idx="1"/>
          </p:nvPr>
        </p:nvPicPr>
        <p:blipFill>
          <a:blip r:embed="rId2" cstate="print"/>
          <a:stretch>
            <a:fillRect/>
          </a:stretch>
        </p:blipFill>
        <p:spPr>
          <a:xfrm>
            <a:off x="285750" y="1196752"/>
            <a:ext cx="4862314" cy="3983751"/>
          </a:xfrm>
        </p:spPr>
      </p:pic>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2"/>
          </p:nvPr>
        </p:nvSpPr>
        <p:spPr/>
        <p:txBody>
          <a:bodyPr>
            <a:normAutofit fontScale="77500" lnSpcReduction="20000"/>
          </a:bodyPr>
          <a:lstStyle/>
          <a:p>
            <a:r>
              <a:rPr lang="ru-RU" b="1" dirty="0" smtClean="0"/>
              <a:t>1. Висячие стропила.</a:t>
            </a:r>
            <a:r>
              <a:rPr lang="ru-RU" dirty="0" smtClean="0"/>
              <a:t> Висячие стропила опираются только на две крайние опоры (например, лишь на стены здания без промежуточных опор). Их стропильные ноги работают на сжатие и изгиб. Кроме того, конструкция создает значительное горизонтальное распирающее усилие, которое передается стенам. Уменьшить это усилие помогает затяжка (деревянная или металлическая), соединяющая стропильные ноги. Она может располагаться как у основания стропил (и в этом случае служит балкой перекрытия, — именно этот вариант наиболее часто используется при строительстве мансардных крыш), так и выше. Чем выше она находится, тем мощнее ей полагается быть. И тем надежнее должно быть ее соединение со стропилами.</a:t>
            </a:r>
          </a:p>
          <a:p>
            <a:r>
              <a:rPr lang="ru-RU" b="1" dirty="0" smtClean="0"/>
              <a:t>2. </a:t>
            </a:r>
            <a:r>
              <a:rPr lang="ru-RU" b="1" dirty="0" err="1" smtClean="0"/>
              <a:t>Наслонные</a:t>
            </a:r>
            <a:r>
              <a:rPr lang="ru-RU" b="1" dirty="0" smtClean="0"/>
              <a:t> стропила.</a:t>
            </a:r>
            <a:r>
              <a:rPr lang="ru-RU" dirty="0" smtClean="0"/>
              <a:t> </a:t>
            </a:r>
            <a:r>
              <a:rPr lang="ru-RU" dirty="0" err="1" smtClean="0"/>
              <a:t>Наслoнные</a:t>
            </a:r>
            <a:r>
              <a:rPr lang="ru-RU" dirty="0" smtClean="0"/>
              <a:t> стропила устанавливают в домах со средней несущей стеной или столбчатыми промежуточными опорами. Их концы опираются на наружные стены дома, а средняя часть — на внутреннюю стену или опоры. В результате их элементы работают как балки — только на изгиб.</a:t>
            </a:r>
          </a:p>
          <a:p>
            <a:r>
              <a:rPr lang="ru-RU" dirty="0" smtClean="0"/>
              <a:t/>
            </a:r>
            <a:br>
              <a:rPr lang="ru-RU" dirty="0" smtClean="0"/>
            </a:br>
            <a:endParaRPr lang="ru-RU" dirty="0"/>
          </a:p>
        </p:txBody>
      </p:sp>
      <p:sp>
        <p:nvSpPr>
          <p:cNvPr id="4" name="Содержимое 3"/>
          <p:cNvSpPr>
            <a:spLocks noGrp="1"/>
          </p:cNvSpPr>
          <p:nvPr>
            <p:ph sz="half" idx="1"/>
          </p:nvPr>
        </p:nvSpPr>
        <p:spPr/>
        <p:txBody>
          <a:bodyPr/>
          <a:lstStyle/>
          <a:p>
            <a:endParaRPr lang="ru-RU"/>
          </a:p>
        </p:txBody>
      </p:sp>
      <p:pic>
        <p:nvPicPr>
          <p:cNvPr id="4098" name="Picture 2" descr="C:\Documents and Settings\UserXP\Рабочий стол\vid_stropil.gif"/>
          <p:cNvPicPr>
            <a:picLocks noChangeAspect="1" noChangeArrowheads="1"/>
          </p:cNvPicPr>
          <p:nvPr/>
        </p:nvPicPr>
        <p:blipFill>
          <a:blip r:embed="rId2" cstate="print"/>
          <a:srcRect/>
          <a:stretch>
            <a:fillRect/>
          </a:stretch>
        </p:blipFill>
        <p:spPr bwMode="auto">
          <a:xfrm>
            <a:off x="3500430" y="0"/>
            <a:ext cx="5643570" cy="6858000"/>
          </a:xfrm>
          <a:prstGeom prst="rect">
            <a:avLst/>
          </a:prstGeom>
          <a:noFill/>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2"/>
          </p:nvPr>
        </p:nvSpPr>
        <p:spPr/>
        <p:txBody>
          <a:bodyPr>
            <a:normAutofit fontScale="77500" lnSpcReduction="20000"/>
          </a:bodyPr>
          <a:lstStyle/>
          <a:p>
            <a:r>
              <a:rPr lang="ru-RU" dirty="0" smtClean="0"/>
              <a:t>При одной и той же ширине дома крыша с </a:t>
            </a:r>
            <a:r>
              <a:rPr lang="ru-RU" dirty="0" err="1" smtClean="0"/>
              <a:t>наслонными</a:t>
            </a:r>
            <a:r>
              <a:rPr lang="ru-RU" dirty="0" smtClean="0"/>
              <a:t> стропилами получается более легкой, чем всякая другая (требует меньше пиломатериалов и, соответственно, денежных затрат). При </a:t>
            </a:r>
            <a:r>
              <a:rPr lang="ru-RU" dirty="0" err="1" smtClean="0"/>
              <a:t>устанoвке</a:t>
            </a:r>
            <a:r>
              <a:rPr lang="ru-RU" dirty="0" smtClean="0"/>
              <a:t> над несколькими пролетами единой кровельной конструкции </a:t>
            </a:r>
            <a:r>
              <a:rPr lang="ru-RU" dirty="0" err="1" smtClean="0"/>
              <a:t>наслонные</a:t>
            </a:r>
            <a:r>
              <a:rPr lang="ru-RU" dirty="0" smtClean="0"/>
              <a:t> и висячие стропильные фермы могут чередоваться. Там, где нет промежуточных </a:t>
            </a:r>
            <a:r>
              <a:rPr lang="ru-RU" dirty="0" err="1" smtClean="0"/>
              <a:t>опoр</a:t>
            </a:r>
            <a:r>
              <a:rPr lang="ru-RU" dirty="0" smtClean="0"/>
              <a:t>, применяются висячие стропила, там, где есть, — </a:t>
            </a:r>
            <a:r>
              <a:rPr lang="ru-RU" dirty="0" err="1" smtClean="0"/>
              <a:t>наслонные</a:t>
            </a:r>
            <a:r>
              <a:rPr lang="ru-RU" dirty="0" smtClean="0"/>
              <a:t>. </a:t>
            </a:r>
            <a:r>
              <a:rPr lang="ru-RU" dirty="0" err="1" smtClean="0"/>
              <a:t>Наслонные</a:t>
            </a:r>
            <a:r>
              <a:rPr lang="ru-RU" dirty="0" smtClean="0"/>
              <a:t> стропила устраивают в том случае, если расстояние между опорами не превышает 6,5 м. Наличие дополнительной опоры позволяет увеличить ширину, перекрываемую </a:t>
            </a:r>
            <a:r>
              <a:rPr lang="ru-RU" dirty="0" err="1" smtClean="0"/>
              <a:t>наслонными</a:t>
            </a:r>
            <a:r>
              <a:rPr lang="ru-RU" dirty="0" smtClean="0"/>
              <a:t> стропилами до 12м, а двух опор — до 15м. В деревянных брусчатых или же рубленых зданиях стропильные ноги опираются на верхние венцы. Чтобы соединение было прочным, необходимо закрепить его болтом, нагелем и скобой . Для того чтобы соединить между собой составные части затяжки, применяются зуб, болты и накладки из металла. Крыша должна защищать стены здания от пагубного воздействия дождя и снега. Для реализации данной функции используется карнизный свес, который должен иметь длину не менее 550 мм каркасных — на верхнюю обвязку . В каменных домах в качестве опоры для стропильных ног используется мауэрлат — брусья толщиной 140-160 мм (5).</a:t>
            </a:r>
            <a:endParaRPr lang="ru-RU" dirty="0"/>
          </a:p>
        </p:txBody>
      </p:sp>
      <p:sp>
        <p:nvSpPr>
          <p:cNvPr id="4" name="Содержимое 3"/>
          <p:cNvSpPr>
            <a:spLocks noGrp="1"/>
          </p:cNvSpPr>
          <p:nvPr>
            <p:ph sz="half" idx="1"/>
          </p:nvPr>
        </p:nvSpPr>
        <p:spPr/>
        <p:txBody>
          <a:bodyPr/>
          <a:lstStyle/>
          <a:p>
            <a:endParaRPr lang="ru-RU"/>
          </a:p>
        </p:txBody>
      </p:sp>
      <p:pic>
        <p:nvPicPr>
          <p:cNvPr id="5122" name="Picture 2" descr="C:\Documents and Settings\UserXP\Рабочий стол\stropila_1.jpg"/>
          <p:cNvPicPr>
            <a:picLocks noChangeAspect="1" noChangeArrowheads="1"/>
          </p:cNvPicPr>
          <p:nvPr/>
        </p:nvPicPr>
        <p:blipFill>
          <a:blip r:embed="rId2" cstate="print"/>
          <a:srcRect/>
          <a:stretch>
            <a:fillRect/>
          </a:stretch>
        </p:blipFill>
        <p:spPr bwMode="auto">
          <a:xfrm>
            <a:off x="3929058" y="1428736"/>
            <a:ext cx="4445000" cy="3340100"/>
          </a:xfrm>
          <a:prstGeom prst="rect">
            <a:avLst/>
          </a:prstGeom>
          <a:noFill/>
        </p:spPr>
      </p:pic>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2"/>
          </p:nvPr>
        </p:nvSpPr>
        <p:spPr>
          <a:xfrm>
            <a:off x="457200" y="609600"/>
            <a:ext cx="8472518" cy="4800600"/>
          </a:xfrm>
        </p:spPr>
        <p:txBody>
          <a:bodyPr>
            <a:normAutofit/>
          </a:bodyPr>
          <a:lstStyle/>
          <a:p>
            <a:r>
              <a:rPr lang="ru-RU" b="1" dirty="0" smtClean="0"/>
              <a:t>Мауэрлат.</a:t>
            </a:r>
            <a:r>
              <a:rPr lang="ru-RU" dirty="0" smtClean="0"/>
              <a:t> Стропильные ноги опираются не на сами стены, а на опорный брус — мауэрлат. Мауэрлат может располагаться по всей длине здания или подкладываться только под стропильные ноги. В деревянных конструкциях мауэрлатом является верхний венец сруба (бревно, брус). При кирпичных стенах это </a:t>
            </a:r>
            <a:r>
              <a:rPr lang="ru-RU" dirty="0" err="1" smtClean="0"/>
              <a:t>специальноо</a:t>
            </a:r>
            <a:r>
              <a:rPr lang="ru-RU" dirty="0" smtClean="0"/>
              <a:t> устанавливаемый заподлицо с внутренней поверхностью стены брус (с наружной стороны он должен ограждаться выступом кирпичной кладки). Между мауэрлатом и кирпичом обязательно прокладывается, слой </a:t>
            </a:r>
            <a:r>
              <a:rPr lang="ru-RU" dirty="0" err="1" smtClean="0"/>
              <a:t>влагоизолирующего</a:t>
            </a:r>
            <a:r>
              <a:rPr lang="ru-RU" dirty="0" smtClean="0"/>
              <a:t> материала (например, два слоя рубероида). В том случае, если стропильные ноги в сечении имеют небольшую ширину, они могут со временем провиснуть. Чтобы избежать этого, необходимо применять специальную решетку, состоящую из стойки, подкосов и ригеля.</a:t>
            </a:r>
            <a:endParaRPr lang="ru-RU" dirty="0"/>
          </a:p>
        </p:txBody>
      </p:sp>
      <p:sp>
        <p:nvSpPr>
          <p:cNvPr id="4" name="Содержимое 3"/>
          <p:cNvSpPr>
            <a:spLocks noGrp="1"/>
          </p:cNvSpPr>
          <p:nvPr>
            <p:ph sz="half" idx="1"/>
          </p:nvPr>
        </p:nvSpPr>
        <p:spPr/>
        <p:txBody>
          <a:bodyPr/>
          <a:lstStyle/>
          <a:p>
            <a:endParaRPr lang="ru-RU"/>
          </a:p>
        </p:txBody>
      </p:sp>
      <p:pic>
        <p:nvPicPr>
          <p:cNvPr id="8194" name="Picture 2" descr="C:\Documents and Settings\UserXP\Рабочий стол\Krysha1.jpg"/>
          <p:cNvPicPr>
            <a:picLocks noChangeAspect="1" noChangeArrowheads="1"/>
          </p:cNvPicPr>
          <p:nvPr/>
        </p:nvPicPr>
        <p:blipFill>
          <a:blip r:embed="rId2" cstate="print"/>
          <a:srcRect/>
          <a:stretch>
            <a:fillRect/>
          </a:stretch>
        </p:blipFill>
        <p:spPr bwMode="auto">
          <a:xfrm>
            <a:off x="571472" y="2714620"/>
            <a:ext cx="8215370" cy="3929090"/>
          </a:xfrm>
          <a:prstGeom prst="rect">
            <a:avLst/>
          </a:prstGeom>
          <a:noFill/>
        </p:spPr>
      </p:pic>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2"/>
          </p:nvPr>
        </p:nvSpPr>
        <p:spPr>
          <a:xfrm>
            <a:off x="457200" y="609600"/>
            <a:ext cx="3682752" cy="4800600"/>
          </a:xfrm>
        </p:spPr>
        <p:txBody>
          <a:bodyPr>
            <a:normAutofit lnSpcReduction="10000"/>
          </a:bodyPr>
          <a:lstStyle/>
          <a:p>
            <a:r>
              <a:rPr lang="ru-RU" b="1" dirty="0" smtClean="0"/>
              <a:t>Коньковый прогон.</a:t>
            </a:r>
            <a:r>
              <a:rPr lang="ru-RU" dirty="0" smtClean="0"/>
              <a:t> В вершине стропильной конструкции любой крыши укладывают прогон, соединяющий стропила (фермы) между собой. Именно на нем будет в дальнейшем устроен конек  </a:t>
            </a:r>
            <a:r>
              <a:rPr lang="ru-RU" dirty="0" err="1" smtClean="0"/>
              <a:t>крыши.В</a:t>
            </a:r>
            <a:r>
              <a:rPr lang="ru-RU" dirty="0" smtClean="0"/>
              <a:t> местах отсутствия несущих стен пятки стропильных ног могут опираться на мощные продольные балки — боковые прогоны, размеры которых определяются действующей на них нагрузкой. Подкосы, раскосы и диагональные связи. Если в плоскости стропильных ног жесткость обеспечивается самими стропильными фермами, то для противостояния ветровым нагрузкам, действующим, например, со стороны щипца (фронтона), в каждом скате крыши устанавливается необходимое количество диагональных связей. Ими могут служить доски толщиной 25-45 мм, прибитые к основанию крайней стропильной ноги и к середине (или выше) соседней.</a:t>
            </a:r>
          </a:p>
          <a:p>
            <a:r>
              <a:rPr lang="ru-RU" dirty="0" smtClean="0"/>
              <a:t> </a:t>
            </a:r>
            <a:endParaRPr lang="ru-RU" dirty="0"/>
          </a:p>
        </p:txBody>
      </p:sp>
      <p:sp>
        <p:nvSpPr>
          <p:cNvPr id="8" name="Содержимое 7"/>
          <p:cNvSpPr>
            <a:spLocks noGrp="1"/>
          </p:cNvSpPr>
          <p:nvPr>
            <p:ph sz="half" idx="1"/>
          </p:nvPr>
        </p:nvSpPr>
        <p:spPr>
          <a:xfrm>
            <a:off x="4067944" y="609600"/>
            <a:ext cx="4847456" cy="4800600"/>
          </a:xfrm>
        </p:spPr>
        <p:txBody>
          <a:bodyPr/>
          <a:lstStyle/>
          <a:p>
            <a:endParaRPr lang="ru-RU" dirty="0"/>
          </a:p>
        </p:txBody>
      </p:sp>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Карнизный навес</a:t>
            </a:r>
            <a:endParaRPr lang="ru-RU" dirty="0"/>
          </a:p>
        </p:txBody>
      </p:sp>
      <p:sp>
        <p:nvSpPr>
          <p:cNvPr id="3" name="Текст 2"/>
          <p:cNvSpPr>
            <a:spLocks noGrp="1"/>
          </p:cNvSpPr>
          <p:nvPr>
            <p:ph type="body" idx="2"/>
          </p:nvPr>
        </p:nvSpPr>
        <p:spPr/>
        <p:txBody>
          <a:bodyPr/>
          <a:lstStyle/>
          <a:p>
            <a:endParaRPr lang="ru-RU" dirty="0"/>
          </a:p>
        </p:txBody>
      </p:sp>
      <p:sp>
        <p:nvSpPr>
          <p:cNvPr id="4" name="Содержимое 3"/>
          <p:cNvSpPr>
            <a:spLocks noGrp="1"/>
          </p:cNvSpPr>
          <p:nvPr>
            <p:ph sz="half" idx="1"/>
          </p:nvPr>
        </p:nvSpPr>
        <p:spPr>
          <a:xfrm>
            <a:off x="6357950" y="609600"/>
            <a:ext cx="2557450" cy="4800600"/>
          </a:xfrm>
        </p:spPr>
        <p:txBody>
          <a:bodyPr>
            <a:normAutofit fontScale="47500" lnSpcReduction="20000"/>
          </a:bodyPr>
          <a:lstStyle/>
          <a:p>
            <a:r>
              <a:rPr lang="ru-RU" dirty="0" smtClean="0"/>
              <a:t>Угол наклона ската крыши: определяется застройщиком с учетом вида здания, предназначения чердачного пространства, но при этом нужно помнить, что от уклона зависит и выбор кровельного материала. Рекомендуется принимать уклон при рулонной кровле — 8-18°, при асбестоцементных листах или кровельной стали-14-60°, при черепичной кровле — 30-60°.</a:t>
            </a:r>
            <a:endParaRPr lang="ru-RU" dirty="0"/>
          </a:p>
        </p:txBody>
      </p:sp>
      <p:pic>
        <p:nvPicPr>
          <p:cNvPr id="6146" name="Picture 2" descr="C:\Documents and Settings\UserXP\Рабочий стол\stropila_shema.jpg"/>
          <p:cNvPicPr>
            <a:picLocks noChangeAspect="1" noChangeArrowheads="1"/>
          </p:cNvPicPr>
          <p:nvPr/>
        </p:nvPicPr>
        <p:blipFill>
          <a:blip r:embed="rId2" cstate="print"/>
          <a:srcRect/>
          <a:stretch>
            <a:fillRect/>
          </a:stretch>
        </p:blipFill>
        <p:spPr bwMode="auto">
          <a:xfrm>
            <a:off x="0" y="0"/>
            <a:ext cx="6286512"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2"/>
          </p:nvPr>
        </p:nvSpPr>
        <p:spPr>
          <a:xfrm>
            <a:off x="457200" y="1928802"/>
            <a:ext cx="3008313" cy="3481398"/>
          </a:xfrm>
        </p:spPr>
        <p:txBody>
          <a:bodyPr/>
          <a:lstStyle/>
          <a:p>
            <a:r>
              <a:rPr lang="ru-RU" b="1" dirty="0" smtClean="0"/>
              <a:t>Рис. Двухскатные крыши:</a:t>
            </a:r>
            <a:r>
              <a:rPr lang="ru-RU" dirty="0" smtClean="0"/>
              <a:t> А - неравнозначные; Б - равнозначные; 1 - фронтонный свес; 2 - стропило; 3 - обрешетка; 4 - обшивка, формирующая фронтон; 5 - карнизный свес; 6 - подкос; 7 - гидроизоляция; 8 - </a:t>
            </a:r>
            <a:r>
              <a:rPr lang="ru-RU" dirty="0" err="1" smtClean="0"/>
              <a:t>пароизоляция</a:t>
            </a:r>
            <a:r>
              <a:rPr lang="ru-RU" dirty="0" smtClean="0"/>
              <a:t>; 9 - кровля; 10 - дымовая труба; 11 - навес над балконом мансарды; 12 - ригель; 13 - коньковый брус</a:t>
            </a:r>
          </a:p>
        </p:txBody>
      </p:sp>
      <p:sp>
        <p:nvSpPr>
          <p:cNvPr id="4" name="Содержимое 3"/>
          <p:cNvSpPr>
            <a:spLocks noGrp="1"/>
          </p:cNvSpPr>
          <p:nvPr>
            <p:ph sz="half" idx="1"/>
          </p:nvPr>
        </p:nvSpPr>
        <p:spPr/>
        <p:txBody>
          <a:bodyPr/>
          <a:lstStyle/>
          <a:p>
            <a:endParaRPr lang="ru-RU"/>
          </a:p>
        </p:txBody>
      </p:sp>
      <p:pic>
        <p:nvPicPr>
          <p:cNvPr id="7170" name="Picture 2" descr="C:\Documents and Settings\UserXP\Рабочий стол\skat_krisha_76.jpg"/>
          <p:cNvPicPr>
            <a:picLocks noChangeAspect="1" noChangeArrowheads="1"/>
          </p:cNvPicPr>
          <p:nvPr/>
        </p:nvPicPr>
        <p:blipFill>
          <a:blip r:embed="rId2" cstate="print"/>
          <a:srcRect/>
          <a:stretch>
            <a:fillRect/>
          </a:stretch>
        </p:blipFill>
        <p:spPr bwMode="auto">
          <a:xfrm>
            <a:off x="3714744" y="0"/>
            <a:ext cx="5429256" cy="6858000"/>
          </a:xfrm>
          <a:prstGeom prst="rect">
            <a:avLst/>
          </a:prstGeom>
          <a:noFill/>
        </p:spPr>
      </p:pic>
    </p:spTree>
  </p:cSld>
  <p:clrMapOvr>
    <a:masterClrMapping/>
  </p:clrMapOvr>
  <p:transition>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21288"/>
            <a:ext cx="8458200" cy="836712"/>
          </a:xfrm>
        </p:spPr>
        <p:txBody>
          <a:bodyPr>
            <a:normAutofit/>
          </a:bodyPr>
          <a:lstStyle/>
          <a:p>
            <a:endParaRPr lang="ru-RU" dirty="0"/>
          </a:p>
        </p:txBody>
      </p:sp>
      <p:sp>
        <p:nvSpPr>
          <p:cNvPr id="3" name="Текст 2"/>
          <p:cNvSpPr>
            <a:spLocks noGrp="1"/>
          </p:cNvSpPr>
          <p:nvPr>
            <p:ph type="body" idx="2"/>
          </p:nvPr>
        </p:nvSpPr>
        <p:spPr>
          <a:xfrm>
            <a:off x="6732240" y="0"/>
            <a:ext cx="2411760" cy="5733256"/>
          </a:xfrm>
        </p:spPr>
        <p:txBody>
          <a:bodyPr>
            <a:normAutofit/>
          </a:bodyPr>
          <a:lstStyle/>
          <a:p>
            <a:endParaRPr lang="ru-RU" dirty="0"/>
          </a:p>
        </p:txBody>
      </p:sp>
      <p:sp>
        <p:nvSpPr>
          <p:cNvPr id="5" name="Текст 2"/>
          <p:cNvSpPr txBox="1">
            <a:spLocks/>
          </p:cNvSpPr>
          <p:nvPr/>
        </p:nvSpPr>
        <p:spPr>
          <a:xfrm>
            <a:off x="1071538" y="642918"/>
            <a:ext cx="3008313" cy="4800600"/>
          </a:xfrm>
          <a:prstGeom prst="rect">
            <a:avLst/>
          </a:prstGeom>
        </p:spPr>
        <p:txBody>
          <a:bodyPr vert="horz">
            <a:normAutofit/>
          </a:bodyPr>
          <a:lstStyle/>
          <a:p>
            <a:pPr marL="0" marR="0" lvl="0" indent="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endParaRPr kumimoji="0" lang="ru-RU" sz="1400" b="0" i="0" u="none" strike="noStrike" kern="1200" cap="none" spc="0" normalizeH="0" baseline="0" noProof="0" dirty="0">
              <a:ln>
                <a:noFill/>
              </a:ln>
              <a:solidFill>
                <a:schemeClr val="tx2"/>
              </a:solidFill>
              <a:effectLst/>
              <a:uLnTx/>
              <a:uFillTx/>
              <a:latin typeface="+mn-lt"/>
              <a:ea typeface="+mn-ea"/>
              <a:cs typeface="+mn-cs"/>
            </a:endParaRPr>
          </a:p>
        </p:txBody>
      </p:sp>
      <p:pic>
        <p:nvPicPr>
          <p:cNvPr id="1026" name="Picture 2" descr="C:\Users\Али\Desktop\стропильная система\IMG_0985.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1"/>
          </p:nvPr>
        </p:nvSpPr>
        <p:spPr>
          <a:xfrm>
            <a:off x="142844" y="142852"/>
            <a:ext cx="8858312" cy="6572296"/>
          </a:xfrm>
        </p:spPr>
        <p:txBody>
          <a:bodyPr>
            <a:normAutofit/>
          </a:bodyPr>
          <a:lstStyle/>
          <a:p>
            <a:pPr algn="just">
              <a:buNone/>
            </a:pPr>
            <a:r>
              <a:rPr lang="ru-RU" dirty="0" smtClean="0"/>
              <a:t>		Начнем с того, что выбор крыши в первую очередь зависит от климатических условий вашего района, местности, в которой находится ваш дом. Для северных районов, где выпадает много снега лучше всего подойдет крыша с крутым наклоном, чтобы легче было счищать снег. В малоснежных районах крыша может быть более пологой. Но всегда стоит помнить, что любая крыша должна быть надежной и относительно простой по конструкции. Это позволит вам избежать множества проблем при эксплуатации и сэкономить деньги.</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Крыши бывают</a:t>
            </a:r>
            <a:endParaRPr lang="ru-RU" dirty="0"/>
          </a:p>
        </p:txBody>
      </p:sp>
      <p:sp>
        <p:nvSpPr>
          <p:cNvPr id="3" name="Содержимое 2"/>
          <p:cNvSpPr>
            <a:spLocks noGrp="1"/>
          </p:cNvSpPr>
          <p:nvPr>
            <p:ph idx="1"/>
          </p:nvPr>
        </p:nvSpPr>
        <p:spPr>
          <a:xfrm>
            <a:off x="142844" y="1554162"/>
            <a:ext cx="8848756" cy="5160986"/>
          </a:xfrm>
        </p:spPr>
        <p:txBody>
          <a:bodyPr/>
          <a:lstStyle/>
          <a:p>
            <a:pPr marL="514350" indent="-514350">
              <a:buFont typeface="+mj-lt"/>
              <a:buAutoNum type="arabicPeriod"/>
            </a:pPr>
            <a:r>
              <a:rPr lang="ru-RU" dirty="0" smtClean="0"/>
              <a:t>Односкатные </a:t>
            </a:r>
          </a:p>
          <a:p>
            <a:pPr marL="514350" indent="-514350">
              <a:buFont typeface="+mj-lt"/>
              <a:buAutoNum type="arabicPeriod"/>
            </a:pPr>
            <a:r>
              <a:rPr lang="ru-RU" dirty="0" smtClean="0"/>
              <a:t>Двускатные</a:t>
            </a:r>
          </a:p>
          <a:p>
            <a:pPr marL="514350" indent="-514350">
              <a:buFont typeface="+mj-lt"/>
              <a:buAutoNum type="arabicPeriod"/>
            </a:pPr>
            <a:r>
              <a:rPr lang="ru-RU" dirty="0" smtClean="0"/>
              <a:t>Шатровые</a:t>
            </a:r>
          </a:p>
          <a:p>
            <a:pPr marL="514350" indent="-514350">
              <a:buFont typeface="+mj-lt"/>
              <a:buAutoNum type="arabicPeriod"/>
            </a:pPr>
            <a:r>
              <a:rPr lang="ru-RU" dirty="0" smtClean="0"/>
              <a:t>Вальмовые</a:t>
            </a:r>
          </a:p>
          <a:p>
            <a:pPr marL="514350" indent="-514350">
              <a:buFont typeface="+mj-lt"/>
              <a:buAutoNum type="arabicPeriod"/>
            </a:pPr>
            <a:r>
              <a:rPr lang="ru-RU" dirty="0" err="1" smtClean="0"/>
              <a:t>Многощипцовые</a:t>
            </a:r>
            <a:endParaRPr lang="ru-RU" dirty="0" smtClean="0"/>
          </a:p>
          <a:p>
            <a:pPr marL="514350" indent="-514350">
              <a:buFont typeface="+mj-lt"/>
              <a:buAutoNum type="arabicPeriod"/>
            </a:pPr>
            <a:r>
              <a:rPr lang="ru-RU" dirty="0" smtClean="0"/>
              <a:t>Мансардные</a:t>
            </a:r>
          </a:p>
          <a:p>
            <a:pPr marL="514350" indent="-514350">
              <a:buFont typeface="+mj-lt"/>
              <a:buAutoNum type="arabicPeriod"/>
            </a:pPr>
            <a:r>
              <a:rPr lang="ru-RU" dirty="0" smtClean="0"/>
              <a:t>Купольные и конические</a:t>
            </a:r>
          </a:p>
          <a:p>
            <a:pPr marL="514350" indent="-514350">
              <a:buFont typeface="+mj-lt"/>
              <a:buAutoNum type="arabicPeriod"/>
            </a:pPr>
            <a:r>
              <a:rPr lang="ru-RU" dirty="0" smtClean="0"/>
              <a:t>Плоские</a:t>
            </a:r>
          </a:p>
          <a:p>
            <a:pPr marL="514350" indent="-514350">
              <a:buFont typeface="+mj-lt"/>
              <a:buAutoNum type="arabicPeriod"/>
            </a:pP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Односкатные крыши</a:t>
            </a:r>
            <a:endParaRPr lang="ru-RU" dirty="0"/>
          </a:p>
        </p:txBody>
      </p:sp>
      <p:sp>
        <p:nvSpPr>
          <p:cNvPr id="3" name="Содержимое 2"/>
          <p:cNvSpPr>
            <a:spLocks noGrp="1"/>
          </p:cNvSpPr>
          <p:nvPr>
            <p:ph idx="1"/>
          </p:nvPr>
        </p:nvSpPr>
        <p:spPr>
          <a:xfrm>
            <a:off x="214282" y="1554162"/>
            <a:ext cx="8777318" cy="5160986"/>
          </a:xfrm>
        </p:spPr>
        <p:txBody>
          <a:bodyPr>
            <a:normAutofit/>
          </a:bodyPr>
          <a:lstStyle/>
          <a:p>
            <a:pPr algn="just">
              <a:buNone/>
            </a:pPr>
            <a:r>
              <a:rPr lang="ru-RU" dirty="0" smtClean="0"/>
              <a:t>		Односкатная крыша опирается своей несущей конструкцией на наружные стены, которые могут находиться на разных уровнях. Обычно применяют односкатные крыши при строительстве террас или веранд, а также различных хозяйственных построек.</a:t>
            </a:r>
            <a:endParaRPr lang="ru-RU" dirty="0"/>
          </a:p>
        </p:txBody>
      </p:sp>
      <p:pic>
        <p:nvPicPr>
          <p:cNvPr id="1027" name="Picture 3"/>
          <p:cNvPicPr>
            <a:picLocks noChangeAspect="1" noChangeArrowheads="1"/>
          </p:cNvPicPr>
          <p:nvPr/>
        </p:nvPicPr>
        <p:blipFill>
          <a:blip r:embed="rId2" cstate="print"/>
          <a:srcRect/>
          <a:stretch>
            <a:fillRect/>
          </a:stretch>
        </p:blipFill>
        <p:spPr bwMode="auto">
          <a:xfrm>
            <a:off x="5976922" y="4482691"/>
            <a:ext cx="3167078" cy="2375309"/>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Двускатные крыши</a:t>
            </a:r>
            <a:endParaRPr lang="ru-RU" dirty="0"/>
          </a:p>
        </p:txBody>
      </p:sp>
      <p:sp>
        <p:nvSpPr>
          <p:cNvPr id="3" name="Содержимое 2"/>
          <p:cNvSpPr>
            <a:spLocks noGrp="1"/>
          </p:cNvSpPr>
          <p:nvPr>
            <p:ph idx="1"/>
          </p:nvPr>
        </p:nvSpPr>
        <p:spPr>
          <a:xfrm>
            <a:off x="304800" y="1554163"/>
            <a:ext cx="8686800" cy="4089416"/>
          </a:xfrm>
        </p:spPr>
        <p:txBody>
          <a:bodyPr>
            <a:normAutofit fontScale="92500" lnSpcReduction="20000"/>
          </a:bodyPr>
          <a:lstStyle/>
          <a:p>
            <a:pPr algn="just">
              <a:buNone/>
            </a:pPr>
            <a:r>
              <a:rPr lang="ru-RU" dirty="0" smtClean="0"/>
              <a:t>		Самым распространенным и классическим вариантом крыш является двускатная крыша. В народе такой тип крыш называют щипцовыми. Разновидностью двускатной крыши является крыша с висячими стропильными формами и с наклонными стропилами. Угол уклона двускатной крыши может быть самым разнообразным, как равномерным, так и не равномерным.</a:t>
            </a:r>
            <a:endParaRPr lang="ru-RU" dirty="0"/>
          </a:p>
        </p:txBody>
      </p:sp>
      <p:pic>
        <p:nvPicPr>
          <p:cNvPr id="2050" name="Picture 2"/>
          <p:cNvPicPr>
            <a:picLocks noChangeAspect="1" noChangeArrowheads="1"/>
          </p:cNvPicPr>
          <p:nvPr/>
        </p:nvPicPr>
        <p:blipFill>
          <a:blip r:embed="rId2" cstate="print"/>
          <a:srcRect/>
          <a:stretch>
            <a:fillRect/>
          </a:stretch>
        </p:blipFill>
        <p:spPr bwMode="auto">
          <a:xfrm>
            <a:off x="6429356" y="4822017"/>
            <a:ext cx="2714644" cy="2035983"/>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Шатровые крыши</a:t>
            </a:r>
            <a:endParaRPr lang="ru-RU" dirty="0"/>
          </a:p>
        </p:txBody>
      </p:sp>
      <p:sp>
        <p:nvSpPr>
          <p:cNvPr id="3" name="Содержимое 2"/>
          <p:cNvSpPr>
            <a:spLocks noGrp="1"/>
          </p:cNvSpPr>
          <p:nvPr>
            <p:ph idx="1"/>
          </p:nvPr>
        </p:nvSpPr>
        <p:spPr>
          <a:xfrm>
            <a:off x="304800" y="1554163"/>
            <a:ext cx="8686800" cy="3946540"/>
          </a:xfrm>
        </p:spPr>
        <p:txBody>
          <a:bodyPr>
            <a:normAutofit lnSpcReduction="10000"/>
          </a:bodyPr>
          <a:lstStyle/>
          <a:p>
            <a:pPr algn="just">
              <a:buNone/>
            </a:pPr>
            <a:r>
              <a:rPr lang="ru-RU" dirty="0" smtClean="0"/>
              <a:t>		Если ваше строение имеет форму квадрата или равностороннего многоугольника, то ваш выбор можно остановить на шатровой крыши. Каждый скат шатровой крыши - это равнобедренный треугольник. Сколько бы не было скатов, все они сходятся в одной центральной точке.</a:t>
            </a:r>
            <a:endParaRPr lang="ru-RU" dirty="0"/>
          </a:p>
        </p:txBody>
      </p:sp>
      <p:pic>
        <p:nvPicPr>
          <p:cNvPr id="3074" name="Picture 2"/>
          <p:cNvPicPr>
            <a:picLocks noChangeAspect="1" noChangeArrowheads="1"/>
          </p:cNvPicPr>
          <p:nvPr/>
        </p:nvPicPr>
        <p:blipFill>
          <a:blip r:embed="rId2" cstate="print"/>
          <a:srcRect/>
          <a:stretch>
            <a:fillRect/>
          </a:stretch>
        </p:blipFill>
        <p:spPr bwMode="auto">
          <a:xfrm>
            <a:off x="6215042" y="4661281"/>
            <a:ext cx="2928958" cy="2196719"/>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Вальмовые крыши</a:t>
            </a:r>
            <a:endParaRPr lang="ru-RU" dirty="0"/>
          </a:p>
        </p:txBody>
      </p:sp>
      <p:sp>
        <p:nvSpPr>
          <p:cNvPr id="3" name="Содержимое 2"/>
          <p:cNvSpPr>
            <a:spLocks noGrp="1"/>
          </p:cNvSpPr>
          <p:nvPr>
            <p:ph idx="1"/>
          </p:nvPr>
        </p:nvSpPr>
        <p:spPr>
          <a:xfrm>
            <a:off x="285720" y="1785926"/>
            <a:ext cx="8686800" cy="2660655"/>
          </a:xfrm>
        </p:spPr>
        <p:txBody>
          <a:bodyPr/>
          <a:lstStyle/>
          <a:p>
            <a:pPr algn="just">
              <a:buNone/>
            </a:pPr>
            <a:r>
              <a:rPr lang="ru-RU" dirty="0" smtClean="0"/>
              <a:t>		Вы наверное видели </a:t>
            </a:r>
            <a:r>
              <a:rPr lang="ru-RU" dirty="0" err="1" smtClean="0"/>
              <a:t>вв</a:t>
            </a:r>
            <a:r>
              <a:rPr lang="ru-RU" dirty="0" smtClean="0"/>
              <a:t> некоторых домах вальмовую крышу. Обычно она имеет четыре ската, два из которых в виде трапеции, а два других ската – треугольники.</a:t>
            </a:r>
            <a:endParaRPr lang="ru-RU" dirty="0"/>
          </a:p>
        </p:txBody>
      </p:sp>
      <p:pic>
        <p:nvPicPr>
          <p:cNvPr id="4098" name="Picture 2"/>
          <p:cNvPicPr>
            <a:picLocks noChangeAspect="1" noChangeArrowheads="1"/>
          </p:cNvPicPr>
          <p:nvPr/>
        </p:nvPicPr>
        <p:blipFill>
          <a:blip r:embed="rId2" cstate="print"/>
          <a:srcRect/>
          <a:stretch>
            <a:fillRect/>
          </a:stretch>
        </p:blipFill>
        <p:spPr bwMode="auto">
          <a:xfrm>
            <a:off x="6543675" y="5095875"/>
            <a:ext cx="2600325" cy="1762125"/>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err="1" smtClean="0"/>
              <a:t>Многощипцовые</a:t>
            </a:r>
            <a:r>
              <a:rPr lang="ru-RU" dirty="0" smtClean="0"/>
              <a:t> крыши</a:t>
            </a:r>
            <a:endParaRPr lang="ru-RU" dirty="0"/>
          </a:p>
        </p:txBody>
      </p:sp>
      <p:sp>
        <p:nvSpPr>
          <p:cNvPr id="3" name="Содержимое 2"/>
          <p:cNvSpPr>
            <a:spLocks noGrp="1"/>
          </p:cNvSpPr>
          <p:nvPr>
            <p:ph idx="1"/>
          </p:nvPr>
        </p:nvSpPr>
        <p:spPr>
          <a:xfrm>
            <a:off x="304800" y="1554163"/>
            <a:ext cx="8686800" cy="3660788"/>
          </a:xfrm>
        </p:spPr>
        <p:txBody>
          <a:bodyPr/>
          <a:lstStyle/>
          <a:p>
            <a:pPr algn="just">
              <a:buNone/>
            </a:pPr>
            <a:r>
              <a:rPr lang="ru-RU" dirty="0" smtClean="0"/>
              <a:t>		Довольно таки сложная конструкция, применяется при строительстве сложного многоугольного здания. Такая крыша имеет большое количество внутренних углов и ребер. При выполнении кровельных работ на </a:t>
            </a:r>
            <a:r>
              <a:rPr lang="ru-RU" dirty="0" err="1" smtClean="0"/>
              <a:t>многощипцовой</a:t>
            </a:r>
            <a:r>
              <a:rPr lang="ru-RU" dirty="0" smtClean="0"/>
              <a:t> крыше требуется высокая квалификация.</a:t>
            </a:r>
            <a:endParaRPr lang="ru-RU" dirty="0"/>
          </a:p>
        </p:txBody>
      </p:sp>
      <p:pic>
        <p:nvPicPr>
          <p:cNvPr id="5122" name="Picture 2"/>
          <p:cNvPicPr>
            <a:picLocks noChangeAspect="1" noChangeArrowheads="1"/>
          </p:cNvPicPr>
          <p:nvPr/>
        </p:nvPicPr>
        <p:blipFill>
          <a:blip r:embed="rId2" cstate="print"/>
          <a:srcRect/>
          <a:stretch>
            <a:fillRect/>
          </a:stretch>
        </p:blipFill>
        <p:spPr bwMode="auto">
          <a:xfrm>
            <a:off x="6643702" y="4982776"/>
            <a:ext cx="2500298" cy="1875224"/>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Мансардные крыши</a:t>
            </a:r>
            <a:endParaRPr lang="ru-RU" dirty="0"/>
          </a:p>
        </p:txBody>
      </p:sp>
      <p:sp>
        <p:nvSpPr>
          <p:cNvPr id="3" name="Содержимое 2"/>
          <p:cNvSpPr>
            <a:spLocks noGrp="1"/>
          </p:cNvSpPr>
          <p:nvPr>
            <p:ph idx="1"/>
          </p:nvPr>
        </p:nvSpPr>
        <p:spPr>
          <a:xfrm>
            <a:off x="304800" y="1554163"/>
            <a:ext cx="8686800" cy="3589350"/>
          </a:xfrm>
        </p:spPr>
        <p:txBody>
          <a:bodyPr>
            <a:normAutofit fontScale="92500" lnSpcReduction="20000"/>
          </a:bodyPr>
          <a:lstStyle/>
          <a:p>
            <a:pPr algn="just">
              <a:buNone/>
            </a:pPr>
            <a:r>
              <a:rPr lang="ru-RU" dirty="0" smtClean="0"/>
              <a:t>		Если ваш дом планируется с чердаком или мансардой, то лучше мансардной крыши вам не найти. Такая крыша обеспечит эффективное использование жилой площади мансардного этажа. Для увеличения объема чердачного помещения скаты мансардной крыши выполняются различных уклонов: верхние скаты более пологие, а нижние имеют более крутой уклон.</a:t>
            </a:r>
            <a:endParaRPr lang="ru-RU" dirty="0"/>
          </a:p>
        </p:txBody>
      </p:sp>
      <p:pic>
        <p:nvPicPr>
          <p:cNvPr id="6146" name="Picture 2"/>
          <p:cNvPicPr>
            <a:picLocks noChangeAspect="1" noChangeArrowheads="1"/>
          </p:cNvPicPr>
          <p:nvPr/>
        </p:nvPicPr>
        <p:blipFill>
          <a:blip r:embed="rId2" cstate="print"/>
          <a:srcRect/>
          <a:stretch>
            <a:fillRect/>
          </a:stretch>
        </p:blipFill>
        <p:spPr bwMode="auto">
          <a:xfrm>
            <a:off x="5929290" y="4446967"/>
            <a:ext cx="3214710" cy="2411033"/>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Купольные и конические крыши</a:t>
            </a:r>
            <a:endParaRPr lang="ru-RU" dirty="0"/>
          </a:p>
        </p:txBody>
      </p:sp>
      <p:sp>
        <p:nvSpPr>
          <p:cNvPr id="3" name="Содержимое 2"/>
          <p:cNvSpPr>
            <a:spLocks noGrp="1"/>
          </p:cNvSpPr>
          <p:nvPr>
            <p:ph idx="1"/>
          </p:nvPr>
        </p:nvSpPr>
        <p:spPr>
          <a:xfrm>
            <a:off x="304800" y="1554163"/>
            <a:ext cx="8686800" cy="2374904"/>
          </a:xfrm>
        </p:spPr>
        <p:txBody>
          <a:bodyPr/>
          <a:lstStyle/>
          <a:p>
            <a:pPr algn="just">
              <a:buNone/>
            </a:pPr>
            <a:r>
              <a:rPr lang="ru-RU" dirty="0" smtClean="0"/>
              <a:t>		Если здание по плану предполагается кругового очертания, то вам подойдет именно купольная или коническая форма крыши.</a:t>
            </a:r>
            <a:endParaRPr lang="ru-RU" dirty="0"/>
          </a:p>
        </p:txBody>
      </p:sp>
      <p:pic>
        <p:nvPicPr>
          <p:cNvPr id="7170" name="Picture 2"/>
          <p:cNvPicPr>
            <a:picLocks noChangeAspect="1" noChangeArrowheads="1"/>
          </p:cNvPicPr>
          <p:nvPr/>
        </p:nvPicPr>
        <p:blipFill>
          <a:blip r:embed="rId2" cstate="print"/>
          <a:srcRect/>
          <a:stretch>
            <a:fillRect/>
          </a:stretch>
        </p:blipFill>
        <p:spPr bwMode="auto">
          <a:xfrm>
            <a:off x="3500430" y="3857628"/>
            <a:ext cx="3238516" cy="2428887"/>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Плоские крыши</a:t>
            </a:r>
            <a:endParaRPr lang="ru-RU" dirty="0"/>
          </a:p>
        </p:txBody>
      </p:sp>
      <p:sp>
        <p:nvSpPr>
          <p:cNvPr id="3" name="Содержимое 2"/>
          <p:cNvSpPr>
            <a:spLocks noGrp="1"/>
          </p:cNvSpPr>
          <p:nvPr>
            <p:ph idx="1"/>
          </p:nvPr>
        </p:nvSpPr>
        <p:spPr>
          <a:xfrm>
            <a:off x="304800" y="1554163"/>
            <a:ext cx="8686800" cy="3517912"/>
          </a:xfrm>
        </p:spPr>
        <p:txBody>
          <a:bodyPr>
            <a:normAutofit fontScale="92500"/>
          </a:bodyPr>
          <a:lstStyle/>
          <a:p>
            <a:pPr algn="just">
              <a:buNone/>
            </a:pPr>
            <a:r>
              <a:rPr lang="ru-RU" dirty="0" smtClean="0"/>
              <a:t>		В промышленном строительстве, а иногда и в гражданском применят плоские крыши. В отличие от скатных крыш, на плоских крышах не требуется применение листового и кровельного материала. Здесь требуются битумные, битумно-полимерные, полимерные материалы и мастика.</a:t>
            </a:r>
            <a:endParaRPr lang="ru-RU" dirty="0"/>
          </a:p>
        </p:txBody>
      </p:sp>
      <p:pic>
        <p:nvPicPr>
          <p:cNvPr id="8194" name="Picture 2"/>
          <p:cNvPicPr>
            <a:picLocks noChangeAspect="1" noChangeArrowheads="1"/>
          </p:cNvPicPr>
          <p:nvPr/>
        </p:nvPicPr>
        <p:blipFill>
          <a:blip r:embed="rId2" cstate="print"/>
          <a:srcRect/>
          <a:stretch>
            <a:fillRect/>
          </a:stretch>
        </p:blipFill>
        <p:spPr bwMode="auto">
          <a:xfrm>
            <a:off x="6072198" y="4707739"/>
            <a:ext cx="3071802" cy="2150261"/>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Стропильная система состоит</a:t>
            </a:r>
            <a:endParaRPr lang="ru-RU" dirty="0"/>
          </a:p>
        </p:txBody>
      </p:sp>
      <p:sp>
        <p:nvSpPr>
          <p:cNvPr id="3" name="Содержимое 2"/>
          <p:cNvSpPr>
            <a:spLocks noGrp="1"/>
          </p:cNvSpPr>
          <p:nvPr>
            <p:ph idx="1"/>
          </p:nvPr>
        </p:nvSpPr>
        <p:spPr>
          <a:xfrm>
            <a:off x="304800" y="1554162"/>
            <a:ext cx="8686800" cy="4732358"/>
          </a:xfrm>
        </p:spPr>
        <p:txBody>
          <a:bodyPr/>
          <a:lstStyle/>
          <a:p>
            <a:pPr algn="just">
              <a:buNone/>
            </a:pPr>
            <a:r>
              <a:rPr lang="ru-RU" dirty="0" smtClean="0"/>
              <a:t>		 Стропильная система состоит из стропил, мауэрлата, подкосов и обрешетки, а кровельный пирог — из </a:t>
            </a:r>
            <a:r>
              <a:rPr lang="ru-RU" dirty="0" err="1" smtClean="0"/>
              <a:t>паро</a:t>
            </a:r>
            <a:r>
              <a:rPr lang="ru-RU" dirty="0" smtClean="0"/>
              <a:t>- и теплоизоляционных слоев, гидроизоляции, </a:t>
            </a:r>
            <a:r>
              <a:rPr lang="ru-RU" dirty="0" err="1" smtClean="0"/>
              <a:t>контробрешетки</a:t>
            </a:r>
            <a:r>
              <a:rPr lang="ru-RU" dirty="0" smtClean="0"/>
              <a:t> и кровельного покрытия.</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 y="0"/>
            <a:ext cx="9119679" cy="68580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0" y="714356"/>
            <a:ext cx="9148197" cy="5286388"/>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E71CFED63AC9144685FFCBDFF28AA530" ma:contentTypeVersion="0" ma:contentTypeDescription="Создание документа." ma:contentTypeScope="" ma:versionID="e4f8c6314f99a8a502163db2e31aaffe">
  <xsd:schema xmlns:xsd="http://www.w3.org/2001/XMLSchema" xmlns:p="http://schemas.microsoft.com/office/2006/metadata/properties" targetNamespace="http://schemas.microsoft.com/office/2006/metadata/properties" ma:root="true" ma:fieldsID="53974d1da0c14f073d2cc649cae9f3e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содержимого" ma:readOnly="true"/>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98A77A6-F4C8-4370-8031-8069DEAD0C62}"/>
</file>

<file path=customXml/itemProps2.xml><?xml version="1.0" encoding="utf-8"?>
<ds:datastoreItem xmlns:ds="http://schemas.openxmlformats.org/officeDocument/2006/customXml" ds:itemID="{53479FA2-27A0-4235-82DB-3C3832FDE823}"/>
</file>

<file path=customXml/itemProps3.xml><?xml version="1.0" encoding="utf-8"?>
<ds:datastoreItem xmlns:ds="http://schemas.openxmlformats.org/officeDocument/2006/customXml" ds:itemID="{87A63978-8C8A-420D-B018-CB41507EB620}"/>
</file>

<file path=docProps/app.xml><?xml version="1.0" encoding="utf-8"?>
<Properties xmlns="http://schemas.openxmlformats.org/officeDocument/2006/extended-properties" xmlns:vt="http://schemas.openxmlformats.org/officeDocument/2006/docPropsVTypes">
  <Template>Trek</Template>
  <TotalTime>415</TotalTime>
  <Words>321</Words>
  <Application>Microsoft Office PowerPoint</Application>
  <PresentationFormat>Экран (4:3)</PresentationFormat>
  <Paragraphs>43</Paragraphs>
  <Slides>24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Трек</vt:lpstr>
      <vt:lpstr>Стропильные системы                                                            </vt:lpstr>
      <vt:lpstr>Слайд 2</vt:lpstr>
      <vt:lpstr>Слайд 3</vt:lpstr>
      <vt:lpstr>Слайд 4</vt:lpstr>
      <vt:lpstr>Слайд 5</vt:lpstr>
      <vt:lpstr>Слайд 6</vt:lpstr>
      <vt:lpstr>Слайд 7</vt:lpstr>
      <vt:lpstr>Слайд 8</vt:lpstr>
      <vt:lpstr>Карнизный навес</vt:lpstr>
      <vt:lpstr>Слайд 10</vt:lpstr>
      <vt:lpstr>Слайд 11</vt:lpstr>
      <vt:lpstr>Слайд 12</vt:lpstr>
      <vt:lpstr>Крыши бывают</vt:lpstr>
      <vt:lpstr>Односкатные крыши</vt:lpstr>
      <vt:lpstr>Двускатные крыши</vt:lpstr>
      <vt:lpstr>Шатровые крыши</vt:lpstr>
      <vt:lpstr>Вальмовые крыши</vt:lpstr>
      <vt:lpstr>Многощипцовые крыши</vt:lpstr>
      <vt:lpstr>Мансардные крыши</vt:lpstr>
      <vt:lpstr>Купольные и конические крыши</vt:lpstr>
      <vt:lpstr>Плоские крыши</vt:lpstr>
      <vt:lpstr>Стропильная система состоит</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Стропильные системы</dc:title>
  <cp:lastModifiedBy>User</cp:lastModifiedBy>
  <cp:revision>51</cp:revision>
  <dcterms:modified xsi:type="dcterms:W3CDTF">2012-10-30T20:22:03Z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0x010100E71CFED63AC9144685FFCBDFF28AA530</vt:lpwstr>
  </property>
</Properties>
</file>