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pPr lvl="1" algn="ctr"/>
            <a:r>
              <a:rPr lang="ru-RU" sz="4000" b="1" dirty="0"/>
              <a:t>Жанры телевизионной журналистики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600" b="1" dirty="0"/>
              <a:t> 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Телевизионная журналистика как явление и как </a:t>
            </a:r>
            <a:r>
              <a:rPr lang="ru-RU" b="1" dirty="0" smtClean="0"/>
              <a:t>профессия </a:t>
            </a:r>
            <a:r>
              <a:rPr lang="ru-RU" b="1" dirty="0" smtClean="0"/>
              <a:t>подразделяется </a:t>
            </a:r>
            <a:r>
              <a:rPr lang="ru-RU" b="1" dirty="0" smtClean="0"/>
              <a:t>на</a:t>
            </a:r>
            <a:r>
              <a:rPr lang="ru-RU" b="1" dirty="0" smtClean="0"/>
              <a:t>:</a:t>
            </a:r>
            <a:endParaRPr lang="en-US" b="1" dirty="0" smtClean="0"/>
          </a:p>
          <a:p>
            <a:r>
              <a:rPr lang="ru-RU" b="1" dirty="0" smtClean="0"/>
              <a:t> Информационную</a:t>
            </a:r>
            <a:r>
              <a:rPr lang="ru-RU" b="1" dirty="0" smtClean="0"/>
              <a:t>, </a:t>
            </a:r>
            <a:endParaRPr lang="en-US" b="1" dirty="0" smtClean="0"/>
          </a:p>
          <a:p>
            <a:r>
              <a:rPr lang="ru-RU" b="1" dirty="0" smtClean="0"/>
              <a:t>Аналитическую </a:t>
            </a:r>
            <a:endParaRPr lang="en-US" b="1" dirty="0" smtClean="0"/>
          </a:p>
          <a:p>
            <a:r>
              <a:rPr lang="ru-RU" b="1" dirty="0" smtClean="0"/>
              <a:t> Документально-художественную.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ЖАНР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под </a:t>
            </a:r>
            <a:r>
              <a:rPr lang="ru-RU" b="1" i="1" dirty="0" smtClean="0"/>
              <a:t>жанром мы будем </a:t>
            </a:r>
            <a:r>
              <a:rPr lang="ru-RU" b="1" i="1" dirty="0" smtClean="0"/>
              <a:t>понимать </a:t>
            </a:r>
            <a:r>
              <a:rPr lang="ru-RU" b="1" i="1" dirty="0" smtClean="0"/>
              <a:t>исторически определившийся тип отображения ре­альной действительности, обладающий рядом относи­тельно устойчивых признаков.</a:t>
            </a:r>
            <a:endParaRPr lang="ru-RU" dirty="0" smtClean="0"/>
          </a:p>
          <a:p>
            <a:r>
              <a:rPr lang="ru-RU" dirty="0" smtClean="0"/>
              <a:t>В основу жанрового деления положена не только уже упоминавшаяся нами мера типизации. </a:t>
            </a:r>
            <a:endParaRPr lang="ru-RU" dirty="0" smtClean="0"/>
          </a:p>
          <a:p>
            <a:r>
              <a:rPr lang="ru-RU" dirty="0" smtClean="0"/>
              <a:t>Здесь </a:t>
            </a:r>
            <a:r>
              <a:rPr lang="ru-RU" dirty="0" smtClean="0"/>
              <a:t>учитывается также способ отражения реальной действительности, функциональные ценности тех</a:t>
            </a:r>
            <a:r>
              <a:rPr lang="ru-RU" b="1" dirty="0" smtClean="0"/>
              <a:t> </a:t>
            </a:r>
            <a:r>
              <a:rPr lang="ru-RU" dirty="0" smtClean="0"/>
              <a:t>или иных передач, их частей, тематическое своеобразие, технические условия создания </a:t>
            </a:r>
            <a:r>
              <a:rPr lang="ru-RU" dirty="0" err="1" smtClean="0"/>
              <a:t>телепроизведения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Жанр — категория историческая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Причем </a:t>
            </a:r>
            <a:r>
              <a:rPr lang="ru-RU" dirty="0" smtClean="0"/>
              <a:t>историзм здесь</a:t>
            </a:r>
            <a:r>
              <a:rPr lang="ru-RU" b="1" dirty="0" smtClean="0"/>
              <a:t> </a:t>
            </a:r>
            <a:r>
              <a:rPr lang="ru-RU" dirty="0" smtClean="0"/>
              <a:t>проявляется не только в отборе и закреплении его качеств </a:t>
            </a:r>
            <a:r>
              <a:rPr lang="ru-RU" baseline="30000" dirty="0" smtClean="0"/>
              <a:t> </a:t>
            </a:r>
            <a:r>
              <a:rPr lang="ru-RU" dirty="0" smtClean="0"/>
              <a:t>(устойчивых признаков). </a:t>
            </a:r>
            <a:endParaRPr lang="ru-RU" dirty="0" smtClean="0"/>
          </a:p>
          <a:p>
            <a:r>
              <a:rPr lang="ru-RU" dirty="0" smtClean="0"/>
              <a:t>Системы </a:t>
            </a:r>
            <a:r>
              <a:rPr lang="ru-RU" dirty="0" smtClean="0"/>
              <a:t>жанров — и это относится именно к журналистике — могут служить своеобразным инди</a:t>
            </a:r>
            <a:r>
              <a:rPr lang="ru-RU" b="1" dirty="0" smtClean="0"/>
              <a:t>­</a:t>
            </a:r>
            <a:r>
              <a:rPr lang="ru-RU" dirty="0" smtClean="0"/>
              <a:t>катором эпохи. </a:t>
            </a:r>
            <a:endParaRPr lang="ru-RU" dirty="0" smtClean="0"/>
          </a:p>
          <a:p>
            <a:r>
              <a:rPr lang="ru-RU" dirty="0" smtClean="0"/>
              <a:t>Так</a:t>
            </a:r>
            <a:r>
              <a:rPr lang="ru-RU" dirty="0" smtClean="0"/>
              <a:t>, замечено, что во время ограничения информационных свобод преобладают жанры аналитические, одиночные, назидательные. </a:t>
            </a:r>
            <a:endParaRPr lang="ru-RU" dirty="0" smtClean="0"/>
          </a:p>
          <a:p>
            <a:r>
              <a:rPr lang="ru-RU" dirty="0" smtClean="0"/>
              <a:t>Напротив</a:t>
            </a:r>
            <a:r>
              <a:rPr lang="ru-RU" dirty="0" smtClean="0"/>
              <a:t>, информационная насыщенность, господство репортажа демонстрируют пору свободы слова.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Информационные жанры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оперативные </a:t>
            </a:r>
            <a:r>
              <a:rPr lang="ru-RU" dirty="0" smtClean="0"/>
              <a:t>устные, сообщения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/>
              <a:t>видеосюжеты, </a:t>
            </a:r>
            <a:endParaRPr lang="ru-RU" dirty="0" smtClean="0"/>
          </a:p>
          <a:p>
            <a:r>
              <a:rPr lang="ru-RU" dirty="0" smtClean="0"/>
              <a:t>короткие </a:t>
            </a:r>
            <a:r>
              <a:rPr lang="ru-RU" dirty="0" smtClean="0"/>
              <a:t>интервью и </a:t>
            </a:r>
            <a:r>
              <a:rPr lang="ru-RU" b="1" dirty="0" smtClean="0"/>
              <a:t>репортажи; </a:t>
            </a:r>
            <a:endParaRPr lang="ru-RU" b="1" dirty="0" smtClean="0"/>
          </a:p>
          <a:p>
            <a:r>
              <a:rPr lang="ru-RU" b="1" dirty="0" smtClean="0"/>
              <a:t> аналитические </a:t>
            </a:r>
            <a:r>
              <a:rPr lang="ru-RU" dirty="0" smtClean="0"/>
              <a:t>— то, что в практике часто называют </a:t>
            </a:r>
            <a:r>
              <a:rPr lang="ru-RU" b="1" dirty="0" smtClean="0"/>
              <a:t>«</a:t>
            </a:r>
            <a:r>
              <a:rPr lang="ru-RU" dirty="0" smtClean="0"/>
              <a:t>передача».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Художественная </a:t>
            </a:r>
            <a:r>
              <a:rPr lang="ru-RU" b="1" dirty="0" err="1" smtClean="0"/>
              <a:t>документалистика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включает </a:t>
            </a:r>
            <a:r>
              <a:rPr lang="ru-RU" dirty="0" smtClean="0"/>
              <a:t>в себя </a:t>
            </a:r>
            <a:r>
              <a:rPr lang="ru-RU" dirty="0" smtClean="0"/>
              <a:t>зарисовки</a:t>
            </a:r>
            <a:r>
              <a:rPr lang="ru-RU" dirty="0" smtClean="0"/>
              <a:t>, очерки, эссе, фельетоны, памфлеты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три </a:t>
            </a:r>
            <a:r>
              <a:rPr lang="ru-RU" b="1" dirty="0" smtClean="0"/>
              <a:t>основных </a:t>
            </a:r>
            <a:r>
              <a:rPr lang="ru-RU" b="1" dirty="0" smtClean="0"/>
              <a:t>принципа подхода </a:t>
            </a:r>
            <a:r>
              <a:rPr lang="ru-RU" dirty="0" smtClean="0"/>
              <a:t>к </a:t>
            </a:r>
            <a:r>
              <a:rPr lang="ru-RU" b="1" dirty="0" smtClean="0"/>
              <a:t>изображению реальности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Во-первых, </a:t>
            </a:r>
            <a:r>
              <a:rPr lang="ru-RU" dirty="0" smtClean="0"/>
              <a:t>группа жанров, выражающих стремление к простой фиксации реальности. </a:t>
            </a:r>
            <a:endParaRPr lang="ru-RU" dirty="0" smtClean="0"/>
          </a:p>
          <a:p>
            <a:r>
              <a:rPr lang="ru-RU" dirty="0" smtClean="0"/>
              <a:t>Здесь </a:t>
            </a:r>
            <a:r>
              <a:rPr lang="ru-RU" dirty="0" smtClean="0"/>
              <a:t>автор идет за конкретным событием, явлением. </a:t>
            </a:r>
            <a:endParaRPr lang="ru-RU" dirty="0" smtClean="0"/>
          </a:p>
          <a:p>
            <a:r>
              <a:rPr lang="ru-RU" dirty="0" smtClean="0"/>
              <a:t>Композиция </a:t>
            </a:r>
            <a:r>
              <a:rPr lang="ru-RU" dirty="0" smtClean="0"/>
              <a:t>таких материалов, их организация  диктуются самим строем происходящего события.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 smtClean="0"/>
              <a:t>вносится к информационным жанрам.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принцип </a:t>
            </a:r>
            <a:r>
              <a:rPr lang="ru-RU" b="1" dirty="0" smtClean="0"/>
              <a:t>подхода </a:t>
            </a:r>
            <a:r>
              <a:rPr lang="ru-RU" dirty="0" smtClean="0"/>
              <a:t>к </a:t>
            </a:r>
            <a:r>
              <a:rPr lang="ru-RU" b="1" dirty="0" smtClean="0"/>
              <a:t>изображению реальности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Во-вторых, </a:t>
            </a:r>
            <a:r>
              <a:rPr lang="ru-RU" dirty="0" smtClean="0"/>
              <a:t>тип сообщений, в которых автор анализирует реальные факты, явления в соответствии со своей творческой задачей.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smtClean="0"/>
              <a:t>этом композиция сообщения зависит не от фабулы</a:t>
            </a:r>
            <a:r>
              <a:rPr lang="ru-RU" b="1" dirty="0" smtClean="0"/>
              <a:t>	</a:t>
            </a:r>
            <a:r>
              <a:rPr lang="ru-RU" dirty="0" smtClean="0"/>
              <a:t>события,</a:t>
            </a:r>
            <a:r>
              <a:rPr lang="ru-RU" b="1" dirty="0" smtClean="0"/>
              <a:t> </a:t>
            </a:r>
            <a:r>
              <a:rPr lang="ru-RU" dirty="0" smtClean="0"/>
              <a:t>но от замысла автора. Это жанры аналитической публицистики.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принцип подхода </a:t>
            </a:r>
            <a:r>
              <a:rPr lang="ru-RU" dirty="0" smtClean="0"/>
              <a:t>к </a:t>
            </a:r>
            <a:r>
              <a:rPr lang="ru-RU" b="1" dirty="0" smtClean="0"/>
              <a:t>изображению реальности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/>
              <a:t>в-третьих, </a:t>
            </a:r>
            <a:r>
              <a:rPr lang="ru-RU" dirty="0" smtClean="0"/>
              <a:t>сообщения, композиция которых зависит от образной системы, предложенной автором. </a:t>
            </a:r>
            <a:endParaRPr lang="ru-RU" dirty="0" smtClean="0"/>
          </a:p>
          <a:p>
            <a:r>
              <a:rPr lang="ru-RU" dirty="0" smtClean="0"/>
              <a:t>При сохранении </a:t>
            </a:r>
            <a:r>
              <a:rPr lang="ru-RU" dirty="0" smtClean="0"/>
              <a:t>документальности материала автор пользуется средствами художественной выразительности вплоть до актерской три. Такие сообщения </a:t>
            </a:r>
            <a:r>
              <a:rPr lang="ru-RU" cap="small" dirty="0" smtClean="0"/>
              <a:t>относятся к</a:t>
            </a:r>
            <a:r>
              <a:rPr lang="ru-RU" b="1" cap="small" dirty="0" smtClean="0"/>
              <a:t> </a:t>
            </a:r>
            <a:r>
              <a:rPr lang="ru-RU" dirty="0" smtClean="0"/>
              <a:t>жанрам художественной публицистики. </a:t>
            </a:r>
            <a:endParaRPr lang="ru-RU" dirty="0" smtClean="0"/>
          </a:p>
          <a:p>
            <a:r>
              <a:rPr lang="ru-RU" dirty="0" smtClean="0"/>
              <a:t>Определяющим </a:t>
            </a:r>
            <a:r>
              <a:rPr lang="ru-RU" dirty="0" smtClean="0"/>
              <a:t>здесь является наличие образа, </a:t>
            </a:r>
            <a:r>
              <a:rPr lang="ru-RU" b="1" dirty="0" smtClean="0"/>
              <a:t> </a:t>
            </a:r>
            <a:r>
              <a:rPr lang="ru-RU" dirty="0" smtClean="0"/>
              <a:t>сообщение и анализ фактов имеют второстепенное значение.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/>
            <a:r>
              <a:rPr lang="ru-RU" sz="2400" b="1" i="1" dirty="0"/>
              <a:t>Информационные жанры </a:t>
            </a:r>
            <a:r>
              <a:rPr lang="ru-RU" sz="2400" b="1" i="1" dirty="0" smtClean="0"/>
              <a:t>телевидения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заметка — информационный жанр журналистики, краткое сообщение, в котором излагает </a:t>
            </a:r>
            <a:r>
              <a:rPr lang="ru-RU" b="1" dirty="0" smtClean="0"/>
              <a:t> </a:t>
            </a:r>
            <a:r>
              <a:rPr lang="ru-RU" b="1" i="1" dirty="0" smtClean="0"/>
              <a:t>какой-либо факт. </a:t>
            </a:r>
            <a:r>
              <a:rPr lang="ru-RU" dirty="0" smtClean="0"/>
              <a:t>Это </a:t>
            </a:r>
            <a:r>
              <a:rPr lang="ru-RU" dirty="0" err="1" smtClean="0"/>
              <a:t>общежурналистский</a:t>
            </a:r>
            <a:r>
              <a:rPr lang="ru-RU" dirty="0" smtClean="0"/>
              <a:t> жанр, </a:t>
            </a:r>
            <a:r>
              <a:rPr lang="ru-RU" dirty="0" err="1" smtClean="0"/>
              <a:t>испольиспользуемый</a:t>
            </a:r>
            <a:r>
              <a:rPr lang="ru-RU" dirty="0" smtClean="0"/>
              <a:t> </a:t>
            </a:r>
            <a:r>
              <a:rPr lang="ru-RU" dirty="0" smtClean="0"/>
              <a:t>в печати, на радио, телевидении. Заметку нередко называют также хроникальным сообщением (от греч. — время). </a:t>
            </a:r>
            <a:r>
              <a:rPr lang="ru-RU" dirty="0" smtClean="0"/>
              <a:t>-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Хроника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/>
              <a:t>это </a:t>
            </a:r>
            <a:r>
              <a:rPr lang="ru-RU" b="1" i="1" dirty="0" smtClean="0"/>
              <a:t>запись исторических событий в хронологической последовательности (поэтому журналистов часто называют летописцами событий, летописцами со</a:t>
            </a:r>
            <a:r>
              <a:rPr lang="ru-RU" dirty="0" smtClean="0"/>
              <a:t> </a:t>
            </a:r>
            <a:r>
              <a:rPr lang="ru-RU" b="1" i="1" dirty="0" smtClean="0"/>
              <a:t>временности</a:t>
            </a:r>
            <a:r>
              <a:rPr lang="ru-RU" b="1" i="1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 smtClean="0"/>
              <a:t>хроника в журналистике — это краткое с» общение о факте.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Таким </a:t>
            </a:r>
            <a:r>
              <a:rPr lang="ru-RU" dirty="0" smtClean="0"/>
              <a:t>образом, заметка и хроникальное со общение — определения-синонимы.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устное сообщение и </a:t>
            </a:r>
            <a:r>
              <a:rPr lang="ru-RU" b="1" dirty="0" err="1" smtClean="0"/>
              <a:t>видеозаметка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В документальном кинематографе видео заметку часто называют хроникальным репортажем: это </a:t>
            </a:r>
            <a:r>
              <a:rPr lang="ru-RU" dirty="0" smtClean="0"/>
              <a:t>короткие </a:t>
            </a:r>
            <a:r>
              <a:rPr lang="ru-RU" dirty="0" smtClean="0"/>
              <a:t>материалы, показывающие основные моменты события  их естественной последовательности.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Что </a:t>
            </a:r>
            <a:r>
              <a:rPr lang="ru-RU" dirty="0" smtClean="0"/>
              <a:t>же касается практиков телевидения, то в их обиходе бытуют названия «информация» (о любом хроникальном сообщении, в том числе устном) «сюжет» (как правило, о </a:t>
            </a:r>
            <a:r>
              <a:rPr lang="ru-RU" dirty="0" err="1" smtClean="0"/>
              <a:t>видеозаметке</a:t>
            </a:r>
            <a:r>
              <a:rPr lang="ru-RU" dirty="0" smtClean="0"/>
              <a:t>, иногда об отдельной «страничке» сложной сценарной передачи).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наиболее </a:t>
            </a:r>
            <a:r>
              <a:rPr lang="ru-RU" dirty="0" smtClean="0"/>
              <a:t>распространенный информационный жанр, основной элемент бюллетеней (выпусков) новостей.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Заметка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вербальной (словесной) форме или устное отношение передается без видеоряда. Обстоятельство, </a:t>
            </a:r>
            <a:r>
              <a:rPr lang="ru-RU" dirty="0" smtClean="0"/>
              <a:t>оправдывающее </a:t>
            </a:r>
            <a:r>
              <a:rPr lang="ru-RU" dirty="0" smtClean="0"/>
              <a:t>ее использование, состоит в особой оперативности, когда новость представляет безусловный и всеобщий интерес, а съемки по той или иной причине невозможны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/>
              <a:t>Автор-журналист обязательно присутствует на съемке, на него возлагается организация работы, решение любых производственных и творческих вопросов, возникающих на съемочной площадке.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журналистской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журналистская работа при подготовке авторского сюжета состоит из таких этапов: выбор и </a:t>
            </a:r>
            <a:r>
              <a:rPr lang="ru-RU" dirty="0" smtClean="0"/>
              <a:t>утверждение </a:t>
            </a:r>
            <a:r>
              <a:rPr lang="ru-RU" dirty="0" smtClean="0"/>
              <a:t>темы, изучение объекта съемки и создание сценарного плана, участие в съемке, монтаже и написании текста.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Жанры аналитической публицистики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Комментарий (от лат. </a:t>
            </a:r>
            <a:r>
              <a:rPr lang="en-US" dirty="0" err="1" smtClean="0"/>
              <a:t>commentarius</a:t>
            </a:r>
            <a:r>
              <a:rPr lang="ru-RU" dirty="0" smtClean="0"/>
              <a:t> — толкование) — одна из форм оперативного аналитического материала, разъясняющего смысл актуального общественно-политического события, документа и т. п.</a:t>
            </a:r>
          </a:p>
          <a:p>
            <a:endParaRPr lang="ru-RU" dirty="0" smtClean="0"/>
          </a:p>
          <a:p>
            <a:r>
              <a:rPr lang="ru-RU" dirty="0" smtClean="0"/>
              <a:t>Телевизионный </a:t>
            </a:r>
            <a:r>
              <a:rPr lang="ru-RU" dirty="0" smtClean="0"/>
              <a:t>комментарий — это чаще всего </a:t>
            </a:r>
            <a:r>
              <a:rPr lang="ru-RU" dirty="0" smtClean="0"/>
              <a:t>разновидность </a:t>
            </a:r>
            <a:r>
              <a:rPr lang="ru-RU" dirty="0" smtClean="0"/>
              <a:t>выступления в </a:t>
            </a:r>
            <a:r>
              <a:rPr lang="ru-RU" dirty="0" smtClean="0"/>
              <a:t>кадре, </a:t>
            </a:r>
            <a:r>
              <a:rPr lang="ru-RU" dirty="0" smtClean="0"/>
              <a:t>иллюстрируемый специально подобранными видеокадрами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Комментарий относится к аналитической публицистике </a:t>
            </a:r>
            <a:r>
              <a:rPr lang="ru-RU" dirty="0" smtClean="0"/>
              <a:t>потому</a:t>
            </a:r>
            <a:r>
              <a:rPr lang="ru-RU" dirty="0" smtClean="0"/>
              <a:t>, что при достаточно широком охвате событий </a:t>
            </a:r>
            <a:r>
              <a:rPr lang="ru-RU" dirty="0" smtClean="0"/>
              <a:t>коммента</a:t>
            </a:r>
            <a:r>
              <a:rPr lang="ru-RU" dirty="0" smtClean="0"/>
              <a:t>тор, следуя своей главной цели, освещает прежде всего </a:t>
            </a:r>
            <a:r>
              <a:rPr lang="ru-RU" dirty="0" smtClean="0"/>
              <a:t>причинно-следственные </a:t>
            </a:r>
            <a:r>
              <a:rPr lang="ru-RU" dirty="0" smtClean="0"/>
              <a:t>связи между событиями, говорит о </a:t>
            </a:r>
            <a:r>
              <a:rPr lang="ru-RU" dirty="0" smtClean="0"/>
              <a:t>возможных </a:t>
            </a:r>
            <a:r>
              <a:rPr lang="ru-RU" dirty="0" smtClean="0"/>
              <a:t>последствиях происходящего.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Основу </a:t>
            </a:r>
            <a:r>
              <a:rPr lang="ru-RU" dirty="0" smtClean="0"/>
              <a:t>комментария как жанра составляет открытая авторская оценка, анализ.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Обозрение —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один из традиционных, устойчивых жанров аналитической публицистики.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</a:t>
            </a:r>
            <a:r>
              <a:rPr lang="ru-RU" dirty="0" smtClean="0"/>
              <a:t>особенности обозрения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</a:t>
            </a:r>
            <a:r>
              <a:rPr lang="ru-RU" i="1" dirty="0" smtClean="0"/>
              <a:t>Во-первых, </a:t>
            </a:r>
            <a:r>
              <a:rPr lang="ru-RU" dirty="0" smtClean="0"/>
              <a:t>оно </a:t>
            </a:r>
            <a:r>
              <a:rPr lang="ru-RU" dirty="0" smtClean="0"/>
              <a:t>строго </a:t>
            </a:r>
            <a:r>
              <a:rPr lang="ru-RU" dirty="0" err="1" smtClean="0"/>
              <a:t>фактологично</a:t>
            </a:r>
            <a:r>
              <a:rPr lang="ru-RU" dirty="0" smtClean="0"/>
              <a:t>, причем факты отбираются и группируются и соответствии с определенной авторской целью; </a:t>
            </a:r>
            <a:endParaRPr lang="ru-RU" dirty="0" smtClean="0"/>
          </a:p>
          <a:p>
            <a:r>
              <a:rPr lang="ru-RU" i="1" dirty="0" smtClean="0"/>
              <a:t>во-вторых</a:t>
            </a:r>
            <a:r>
              <a:rPr lang="ru-RU" i="1" dirty="0" smtClean="0"/>
              <a:t>, </a:t>
            </a:r>
            <a:r>
              <a:rPr lang="ru-RU" dirty="0" smtClean="0"/>
              <a:t>обозреватель </a:t>
            </a:r>
            <a:r>
              <a:rPr lang="ru-RU" dirty="0" smtClean="0"/>
              <a:t>рассматривает факты в их взаимодействии, </a:t>
            </a:r>
            <a:r>
              <a:rPr lang="ru-RU" dirty="0" smtClean="0"/>
              <a:t>вскрывает </a:t>
            </a:r>
            <a:r>
              <a:rPr lang="ru-RU" dirty="0" smtClean="0"/>
              <a:t>существующие между ними причинные связи, отыскивает в единичном общее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i="1" dirty="0" smtClean="0"/>
              <a:t>в-третьих, </a:t>
            </a:r>
            <a:r>
              <a:rPr lang="ru-RU" dirty="0" smtClean="0"/>
              <a:t>обозрение отличается широтой исследования материала в отличие от комментария, в центре которого может быть единичный факт или событие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i="1" dirty="0" smtClean="0"/>
              <a:t>в-четвертых, </a:t>
            </a:r>
            <a:r>
              <a:rPr lang="ru-RU" dirty="0" smtClean="0"/>
              <a:t>материал обозрения ограничен нередко </a:t>
            </a:r>
            <a:r>
              <a:rPr lang="ru-RU" dirty="0" smtClean="0"/>
              <a:t>хронологическими </a:t>
            </a:r>
            <a:r>
              <a:rPr lang="ru-RU" dirty="0" smtClean="0"/>
              <a:t>рамками («Сегодня в мире», «Пора страды»).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 обозрения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общественные </a:t>
            </a:r>
            <a:r>
              <a:rPr lang="ru-RU" dirty="0" smtClean="0"/>
              <a:t>события, </a:t>
            </a:r>
            <a:r>
              <a:rPr lang="ru-RU" dirty="0" smtClean="0"/>
              <a:t> и как цель </a:t>
            </a:r>
            <a:r>
              <a:rPr lang="ru-RU" dirty="0" smtClean="0"/>
              <a:t>— предъявление зрителям причинно-следственных </a:t>
            </a:r>
            <a:r>
              <a:rPr lang="ru-RU" dirty="0" smtClean="0"/>
              <a:t>связей </a:t>
            </a:r>
            <a:r>
              <a:rPr lang="ru-RU" dirty="0" smtClean="0"/>
              <a:t>(порой скрытых, трудно уловимых), выявление их </a:t>
            </a:r>
            <a:r>
              <a:rPr lang="ru-RU" dirty="0" smtClean="0"/>
              <a:t>значения </a:t>
            </a:r>
            <a:r>
              <a:rPr lang="ru-RU" dirty="0" smtClean="0"/>
              <a:t>и тенденций дальнейшего развития.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Жанры художественной публицистики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Наиболее богат изобразительными средствами и выразительными возможнос­тями важнейший жанр художественной публицистики — очерк.</a:t>
            </a:r>
            <a:endParaRPr lang="ru-RU" dirty="0" smtClean="0"/>
          </a:p>
          <a:p>
            <a:r>
              <a:rPr lang="ru-RU" b="1" i="1" dirty="0" smtClean="0"/>
              <a:t>Очерк — пограничный жанр, он лежит между исследованием и рассказом (в литературоведческом определении последнего).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очерк </a:t>
            </a:r>
            <a:r>
              <a:rPr lang="ru-RU" dirty="0" smtClean="0"/>
              <a:t>как </a:t>
            </a:r>
            <a:r>
              <a:rPr lang="ru-RU" dirty="0" smtClean="0"/>
              <a:t>жанр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,обусловлены </a:t>
            </a:r>
            <a:r>
              <a:rPr lang="ru-RU" dirty="0" smtClean="0"/>
              <a:t>выбором изобразительных средств, тематикой, характером объекта, авторским замыслом, способом трактовки материала и т. главный предмет очерка почти всегда — человек (исключением можно считать научно-популярный очерк).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 smtClean="0"/>
              <a:t>в информации на первом плане — действие, свершение, а человек (его «</a:t>
            </a:r>
            <a:r>
              <a:rPr lang="ru-RU" dirty="0" smtClean="0"/>
              <a:t>носитель</a:t>
            </a:r>
            <a:r>
              <a:rPr lang="ru-RU" dirty="0" smtClean="0"/>
              <a:t>») обычно статичен, </a:t>
            </a:r>
            <a:r>
              <a:rPr lang="ru-RU" b="1" i="1" dirty="0" smtClean="0"/>
              <a:t>то в очерке он на авансцене событий</a:t>
            </a:r>
            <a:r>
              <a:rPr lang="ru-RU" dirty="0" smtClean="0"/>
              <a:t>. Иначе говоря, предмет очерка — не столько результат челове­ческой деятельности, сколько сам процесс деятельности и че­ловек как субъект действия.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очерк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Какое-либо событие, все же показ и рассказ ведутся автором с </a:t>
            </a:r>
            <a:r>
              <a:rPr lang="ru-RU" b="1" dirty="0" smtClean="0"/>
              <a:t>целью </a:t>
            </a:r>
            <a:r>
              <a:rPr lang="ru-RU" dirty="0" smtClean="0"/>
              <a:t>раскрыть на фоне событий характеры людей. </a:t>
            </a:r>
            <a:endParaRPr lang="ru-RU" dirty="0" smtClean="0"/>
          </a:p>
          <a:p>
            <a:r>
              <a:rPr lang="ru-RU" dirty="0" smtClean="0"/>
              <a:t>Репортаж </a:t>
            </a:r>
            <a:r>
              <a:rPr lang="ru-RU" dirty="0" smtClean="0"/>
              <a:t>— это история событий, то очерк — история </a:t>
            </a:r>
            <a:r>
              <a:rPr lang="ru-RU" dirty="0" smtClean="0"/>
              <a:t>характера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портретный очерк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наиболее распространенная разновидность жанра — </a:t>
            </a:r>
            <a:r>
              <a:rPr lang="ru-RU" b="1" i="1" dirty="0" smtClean="0"/>
              <a:t>портретный очерк</a:t>
            </a:r>
            <a:r>
              <a:rPr lang="ru-RU" dirty="0" smtClean="0"/>
              <a:t>, в котором автор прослеживает </a:t>
            </a:r>
            <a:r>
              <a:rPr lang="ru-RU" dirty="0" smtClean="0"/>
              <a:t>обстоятельства </a:t>
            </a:r>
            <a:r>
              <a:rPr lang="ru-RU" dirty="0" smtClean="0"/>
              <a:t>жизни своего героя, обнаруживает мотивы поступков, </a:t>
            </a:r>
            <a:r>
              <a:rPr lang="ru-RU" dirty="0" smtClean="0"/>
              <a:t>стараясь </a:t>
            </a:r>
            <a:r>
              <a:rPr lang="ru-RU" dirty="0" smtClean="0"/>
              <a:t>вскрыть глубинные личностные свойства (психологию, характер), а также социальный смысл деятельности. </a:t>
            </a:r>
            <a:endParaRPr lang="ru-RU" dirty="0" smtClean="0"/>
          </a:p>
          <a:p>
            <a:r>
              <a:rPr lang="ru-RU" dirty="0" smtClean="0"/>
              <a:t>Здесь </a:t>
            </a:r>
            <a:r>
              <a:rPr lang="ru-RU" dirty="0" smtClean="0"/>
              <a:t>можно использовать самые различные методы и приемы: </a:t>
            </a:r>
            <a:r>
              <a:rPr lang="ru-RU" b="1" u="sng" dirty="0" smtClean="0"/>
              <a:t>длительное</a:t>
            </a:r>
            <a:r>
              <a:rPr lang="ru-RU" dirty="0" smtClean="0"/>
              <a:t> наблюдение, портретное интервью, «скрытая камера», архивные кадры.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Контрольные </a:t>
            </a:r>
            <a:r>
              <a:rPr lang="ru-RU" sz="3600" b="1" dirty="0" smtClean="0"/>
              <a:t>вопросы и задания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Расскажите </a:t>
            </a:r>
            <a:r>
              <a:rPr lang="ru-RU" dirty="0" smtClean="0"/>
              <a:t>о сущностных и структурных особенностях жанров  телевидения.</a:t>
            </a:r>
          </a:p>
          <a:p>
            <a:pPr lvl="0"/>
            <a:r>
              <a:rPr lang="ru-RU" dirty="0" smtClean="0"/>
              <a:t>Информационное сообщение (видеосюжет) как основа информационных жанров телевидения.</a:t>
            </a:r>
          </a:p>
          <a:p>
            <a:pPr lvl="0"/>
            <a:r>
              <a:rPr lang="ru-RU" dirty="0" smtClean="0"/>
              <a:t>Аналитическая публицистика на телевидении. Особенности комментария и обозрения.</a:t>
            </a:r>
          </a:p>
          <a:p>
            <a:pPr lvl="0"/>
            <a:r>
              <a:rPr lang="ru-RU" dirty="0" smtClean="0"/>
              <a:t>Художественная публицистика. Очерк как яркий представитель жанра. Разновидности очерка.</a:t>
            </a:r>
          </a:p>
          <a:p>
            <a:pPr lvl="0"/>
            <a:r>
              <a:rPr lang="ru-RU" dirty="0" smtClean="0"/>
              <a:t>Попробуйте написать сценарии: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видеосюжета</a:t>
            </a:r>
            <a:r>
              <a:rPr lang="ru-RU" dirty="0" smtClean="0"/>
              <a:t>, </a:t>
            </a:r>
            <a:r>
              <a:rPr lang="ru-RU" dirty="0" smtClean="0"/>
              <a:t>комментарии </a:t>
            </a:r>
            <a:r>
              <a:rPr lang="ru-RU" dirty="0" smtClean="0"/>
              <a:t>и очерка.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</TotalTime>
  <Words>1083</Words>
  <PresentationFormat>Экран (4:3)</PresentationFormat>
  <Paragraphs>89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Городская</vt:lpstr>
      <vt:lpstr>Жанры телевизионной журналистики   </vt:lpstr>
      <vt:lpstr>ЖАНР</vt:lpstr>
      <vt:lpstr>Жанр — категория историческая</vt:lpstr>
      <vt:lpstr>Информационные жанры </vt:lpstr>
      <vt:lpstr>Художественная документалистика </vt:lpstr>
      <vt:lpstr>три основных принципа подхода к изображению реальности</vt:lpstr>
      <vt:lpstr>принцип подхода к изображению реальности</vt:lpstr>
      <vt:lpstr>принцип подхода к изображению реальности</vt:lpstr>
      <vt:lpstr>Информационные жанры телевидения</vt:lpstr>
      <vt:lpstr>Хроника</vt:lpstr>
      <vt:lpstr>устное сообщение и видеозаметка</vt:lpstr>
      <vt:lpstr>Заметка</vt:lpstr>
      <vt:lpstr>Заметка </vt:lpstr>
      <vt:lpstr>Этапы журналистской работы</vt:lpstr>
      <vt:lpstr>Жанры аналитической публицистики </vt:lpstr>
      <vt:lpstr>Обозрение — </vt:lpstr>
      <vt:lpstr>основные особенности обозрения</vt:lpstr>
      <vt:lpstr>Предмет обозрения</vt:lpstr>
      <vt:lpstr>Жанры художественной публицистики</vt:lpstr>
      <vt:lpstr>очерк как жанр</vt:lpstr>
      <vt:lpstr>очерк</vt:lpstr>
      <vt:lpstr>портретный очерк</vt:lpstr>
      <vt:lpstr>  Контрольные вопросы и задания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Жанры телевизионной журналистики   </dc:title>
  <dc:creator>user</dc:creator>
  <cp:lastModifiedBy>user</cp:lastModifiedBy>
  <cp:revision>23</cp:revision>
  <dcterms:created xsi:type="dcterms:W3CDTF">2014-09-23T14:31:24Z</dcterms:created>
  <dcterms:modified xsi:type="dcterms:W3CDTF">2014-09-24T12:37:47Z</dcterms:modified>
</cp:coreProperties>
</file>