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82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0D0F-D320-461E-8D1C-CB39F666112B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2BF009A-8F55-4E3B-8A50-A531EB7248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0D0F-D320-461E-8D1C-CB39F666112B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2BF009A-8F55-4E3B-8A50-A531EB7248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0D0F-D320-461E-8D1C-CB39F666112B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009A-8F55-4E3B-8A50-A531EB72486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0D0F-D320-461E-8D1C-CB39F666112B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009A-8F55-4E3B-8A50-A531EB7248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0D0F-D320-461E-8D1C-CB39F666112B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2BF009A-8F55-4E3B-8A50-A531EB72486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0D0F-D320-461E-8D1C-CB39F666112B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009A-8F55-4E3B-8A50-A531EB7248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0D0F-D320-461E-8D1C-CB39F666112B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009A-8F55-4E3B-8A50-A531EB7248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0D0F-D320-461E-8D1C-CB39F666112B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009A-8F55-4E3B-8A50-A531EB7248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0D0F-D320-461E-8D1C-CB39F666112B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009A-8F55-4E3B-8A50-A531EB72486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0D0F-D320-461E-8D1C-CB39F666112B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009A-8F55-4E3B-8A50-A531EB7248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0D0F-D320-461E-8D1C-CB39F666112B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009A-8F55-4E3B-8A50-A531EB7248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B9C0D0F-D320-461E-8D1C-CB39F666112B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2BF009A-8F55-4E3B-8A50-A531EB72486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0"/>
            <a:ext cx="8429684" cy="1714512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/>
              <a:t>Цели обучения информатике                     в начальной школе</a:t>
            </a:r>
            <a:endParaRPr lang="ru-RU" b="1" dirty="0"/>
          </a:p>
        </p:txBody>
      </p:sp>
      <p:pic>
        <p:nvPicPr>
          <p:cNvPr id="1026" name="Picture 2" descr="C:\Documents and Settings\1\Мои документы\Мои рисунки\FOTO3\FOTO3 1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2143116"/>
            <a:ext cx="5929354" cy="44473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0"/>
            <a:ext cx="8143932" cy="2496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663300"/>
                </a:solidFill>
                <a:latin typeface="Arial Black" pitchFamily="34" charset="0"/>
              </a:rPr>
              <a:t>          </a:t>
            </a:r>
            <a:r>
              <a:rPr lang="ru-RU" sz="2200" b="1" dirty="0" smtClean="0">
                <a:solidFill>
                  <a:srgbClr val="663300"/>
                </a:solidFill>
                <a:latin typeface="Arial Black" pitchFamily="34" charset="0"/>
              </a:rPr>
              <a:t>Обучение </a:t>
            </a:r>
            <a:r>
              <a:rPr lang="ru-RU" sz="2200" b="1" dirty="0">
                <a:solidFill>
                  <a:srgbClr val="663300"/>
                </a:solidFill>
                <a:latin typeface="Arial Black" pitchFamily="34" charset="0"/>
              </a:rPr>
              <a:t>информатике в начальной школе — это объективная потребность настоящего времени, </a:t>
            </a:r>
            <a:r>
              <a:rPr lang="ru-RU" sz="2200" b="1" dirty="0" smtClean="0">
                <a:solidFill>
                  <a:srgbClr val="663300"/>
                </a:solidFill>
                <a:latin typeface="Arial Black" pitchFamily="34" charset="0"/>
              </a:rPr>
              <a:t>очередной </a:t>
            </a:r>
            <a:r>
              <a:rPr lang="ru-RU" sz="2200" b="1" dirty="0">
                <a:solidFill>
                  <a:srgbClr val="663300"/>
                </a:solidFill>
                <a:latin typeface="Arial Black" pitchFamily="34" charset="0"/>
              </a:rPr>
              <a:t>шаг в развитии общего образования.</a:t>
            </a:r>
          </a:p>
          <a:p>
            <a:pPr>
              <a:lnSpc>
                <a:spcPct val="150000"/>
              </a:lnSpc>
            </a:pPr>
            <a:endParaRPr lang="ru-RU" b="1" dirty="0">
              <a:solidFill>
                <a:srgbClr val="663300"/>
              </a:solidFill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2910" y="2143116"/>
            <a:ext cx="800105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003300"/>
                </a:solidFill>
                <a:latin typeface="Arial Black" pitchFamily="34" charset="0"/>
              </a:rPr>
              <a:t>             Цели </a:t>
            </a:r>
            <a:r>
              <a:rPr lang="ru-RU" sz="2000" dirty="0">
                <a:solidFill>
                  <a:srgbClr val="003300"/>
                </a:solidFill>
                <a:latin typeface="Arial Black" pitchFamily="34" charset="0"/>
              </a:rPr>
              <a:t>обучения информатике в начальной школе: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2000" b="1" dirty="0" smtClean="0">
                <a:solidFill>
                  <a:srgbClr val="003300"/>
                </a:solidFill>
                <a:latin typeface="Arial Black" pitchFamily="34" charset="0"/>
              </a:rPr>
              <a:t>  формирование </a:t>
            </a:r>
            <a:r>
              <a:rPr lang="ru-RU" sz="2000" b="1" dirty="0">
                <a:solidFill>
                  <a:srgbClr val="003300"/>
                </a:solidFill>
                <a:latin typeface="Arial Black" pitchFamily="34" charset="0"/>
              </a:rPr>
              <a:t>общих представлений школьников об информационной картине мира, об </a:t>
            </a:r>
            <a:r>
              <a:rPr lang="ru-RU" sz="2000" b="1" dirty="0" smtClean="0">
                <a:solidFill>
                  <a:srgbClr val="003300"/>
                </a:solidFill>
                <a:latin typeface="Arial Black" pitchFamily="34" charset="0"/>
              </a:rPr>
              <a:t>информации </a:t>
            </a:r>
            <a:r>
              <a:rPr lang="ru-RU" sz="2000" b="1" dirty="0">
                <a:solidFill>
                  <a:srgbClr val="003300"/>
                </a:solidFill>
                <a:latin typeface="Arial Black" pitchFamily="34" charset="0"/>
              </a:rPr>
              <a:t>и информационных процессах как элементах реальной действительности</a:t>
            </a:r>
            <a:r>
              <a:rPr lang="ru-RU" sz="2000" dirty="0">
                <a:solidFill>
                  <a:srgbClr val="003300"/>
                </a:solidFill>
                <a:latin typeface="Arial Black" pitchFamily="34" charset="0"/>
              </a:rPr>
              <a:t>;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003300"/>
                </a:solidFill>
                <a:latin typeface="Arial Black" pitchFamily="34" charset="0"/>
              </a:rPr>
              <a:t>  </a:t>
            </a:r>
            <a:r>
              <a:rPr lang="ru-RU" sz="2000" b="1" dirty="0" smtClean="0">
                <a:solidFill>
                  <a:srgbClr val="003300"/>
                </a:solidFill>
                <a:latin typeface="Arial Black" pitchFamily="34" charset="0"/>
              </a:rPr>
              <a:t>знакомство </a:t>
            </a:r>
            <a:r>
              <a:rPr lang="ru-RU" sz="2000" b="1" dirty="0">
                <a:solidFill>
                  <a:srgbClr val="003300"/>
                </a:solidFill>
                <a:latin typeface="Arial Black" pitchFamily="34" charset="0"/>
              </a:rPr>
              <a:t>с базовой системой понятий информатики</a:t>
            </a:r>
            <a:r>
              <a:rPr lang="ru-RU" sz="2000" b="1" dirty="0" smtClean="0">
                <a:solidFill>
                  <a:srgbClr val="003300"/>
                </a:solidFill>
                <a:latin typeface="Arial Black" pitchFamily="34" charset="0"/>
              </a:rPr>
              <a:t>;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2000" b="1" dirty="0">
                <a:solidFill>
                  <a:srgbClr val="003300"/>
                </a:solidFill>
                <a:latin typeface="Arial Black" pitchFamily="34" charset="0"/>
              </a:rPr>
              <a:t> </a:t>
            </a:r>
            <a:r>
              <a:rPr lang="ru-RU" sz="2000" b="1" dirty="0" smtClean="0">
                <a:solidFill>
                  <a:srgbClr val="003300"/>
                </a:solidFill>
                <a:latin typeface="Arial Black" pitchFamily="34" charset="0"/>
              </a:rPr>
              <a:t> </a:t>
            </a:r>
            <a:r>
              <a:rPr lang="ru-RU" sz="2000" dirty="0">
                <a:solidFill>
                  <a:srgbClr val="003300"/>
                </a:solidFill>
                <a:latin typeface="Arial Black" pitchFamily="34" charset="0"/>
              </a:rPr>
              <a:t>получение предметных знаний, умений и </a:t>
            </a:r>
            <a:r>
              <a:rPr lang="ru-RU" sz="2000" dirty="0" smtClean="0">
                <a:solidFill>
                  <a:srgbClr val="003300"/>
                </a:solidFill>
                <a:latin typeface="Arial Black" pitchFamily="34" charset="0"/>
              </a:rPr>
              <a:t>навыков</a:t>
            </a:r>
            <a:r>
              <a:rPr lang="ru-RU" sz="2000" dirty="0">
                <a:latin typeface="Arial Black" pitchFamily="34" charset="0"/>
              </a:rPr>
              <a:t>.</a:t>
            </a:r>
            <a:endParaRPr lang="ru-RU" sz="2000" b="1" dirty="0" smtClean="0">
              <a:solidFill>
                <a:srgbClr val="0033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85728"/>
            <a:ext cx="842968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ru-RU" dirty="0" smtClean="0">
                <a:solidFill>
                  <a:srgbClr val="003300"/>
                </a:solidFill>
                <a:latin typeface="Arial Black" pitchFamily="34" charset="0"/>
              </a:rPr>
              <a:t>       </a:t>
            </a:r>
            <a:r>
              <a:rPr lang="ru-RU" sz="2000" dirty="0" smtClean="0">
                <a:solidFill>
                  <a:srgbClr val="003300"/>
                </a:solidFill>
                <a:latin typeface="Arial Black" pitchFamily="34" charset="0"/>
              </a:rPr>
              <a:t>Воспитание </a:t>
            </a:r>
            <a:r>
              <a:rPr lang="ru-RU" sz="2000" dirty="0">
                <a:solidFill>
                  <a:srgbClr val="003300"/>
                </a:solidFill>
                <a:latin typeface="Arial Black" pitchFamily="34" charset="0"/>
              </a:rPr>
              <a:t>способностей школьника к адаптации в быстро меняющейся информационной среде как одного из важнейших элементов информационной культуры человека, наряду с формированием </a:t>
            </a:r>
            <a:r>
              <a:rPr lang="ru-RU" sz="2000" dirty="0" err="1" smtClean="0">
                <a:solidFill>
                  <a:srgbClr val="003300"/>
                </a:solidFill>
                <a:latin typeface="Arial Black" pitchFamily="34" charset="0"/>
              </a:rPr>
              <a:t>общеучебных</a:t>
            </a:r>
            <a:r>
              <a:rPr lang="ru-RU" sz="2000" dirty="0" smtClean="0">
                <a:solidFill>
                  <a:srgbClr val="003300"/>
                </a:solidFill>
                <a:latin typeface="Arial Black" pitchFamily="34" charset="0"/>
              </a:rPr>
              <a:t> </a:t>
            </a:r>
            <a:r>
              <a:rPr lang="ru-RU" sz="2000" dirty="0">
                <a:solidFill>
                  <a:srgbClr val="003300"/>
                </a:solidFill>
                <a:latin typeface="Arial Black" pitchFamily="34" charset="0"/>
              </a:rPr>
              <a:t>и общекультурных навыков работы с </a:t>
            </a:r>
            <a:r>
              <a:rPr lang="ru-RU" sz="2000" dirty="0" smtClean="0">
                <a:solidFill>
                  <a:srgbClr val="003300"/>
                </a:solidFill>
                <a:latin typeface="Arial Black" pitchFamily="34" charset="0"/>
              </a:rPr>
              <a:t>информацией также является целью обучения информатике и ИКТ. </a:t>
            </a:r>
          </a:p>
          <a:p>
            <a:pPr lvl="0" algn="just">
              <a:lnSpc>
                <a:spcPct val="150000"/>
              </a:lnSpc>
            </a:pPr>
            <a:r>
              <a:rPr lang="ru-RU" sz="2000" dirty="0">
                <a:solidFill>
                  <a:srgbClr val="003300"/>
                </a:solidFill>
                <a:latin typeface="Arial Black" pitchFamily="34" charset="0"/>
              </a:rPr>
              <a:t> </a:t>
            </a:r>
            <a:r>
              <a:rPr lang="ru-RU" sz="2000" dirty="0" smtClean="0">
                <a:solidFill>
                  <a:srgbClr val="003300"/>
                </a:solidFill>
                <a:latin typeface="Arial Black" pitchFamily="34" charset="0"/>
              </a:rPr>
              <a:t>      Знания об окружающем нас мире – это внутренний мир человека, отражение реальной действительности. Поэтому от внутреннего мира каждого человека и от его мышления зависит качество собственной жизни и качество жизни всего человечества.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85728"/>
            <a:ext cx="8572560" cy="6507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/>
              <a:t>      </a:t>
            </a:r>
            <a:r>
              <a:rPr lang="ru-RU" sz="2000" dirty="0" smtClean="0">
                <a:solidFill>
                  <a:srgbClr val="003300"/>
                </a:solidFill>
                <a:latin typeface="Arial Black" pitchFamily="34" charset="0"/>
              </a:rPr>
              <a:t>В </a:t>
            </a:r>
            <a:r>
              <a:rPr lang="ru-RU" sz="2000" dirty="0">
                <a:solidFill>
                  <a:srgbClr val="003300"/>
                </a:solidFill>
                <a:latin typeface="Arial Black" pitchFamily="34" charset="0"/>
              </a:rPr>
              <a:t>начальной школе ученики должны: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2000" b="1" dirty="0" smtClean="0">
                <a:solidFill>
                  <a:srgbClr val="003300"/>
                </a:solidFill>
                <a:latin typeface="Arial Black" pitchFamily="34" charset="0"/>
              </a:rPr>
              <a:t>  научиться </a:t>
            </a:r>
            <a:r>
              <a:rPr lang="ru-RU" sz="2000" b="1" dirty="0">
                <a:solidFill>
                  <a:srgbClr val="003300"/>
                </a:solidFill>
                <a:latin typeface="Arial Black" pitchFamily="34" charset="0"/>
              </a:rPr>
              <a:t>осознанно применять общие учебные умения и </a:t>
            </a:r>
            <a:r>
              <a:rPr lang="ru-RU" sz="2000" b="1" dirty="0" smtClean="0">
                <a:solidFill>
                  <a:srgbClr val="003300"/>
                </a:solidFill>
                <a:latin typeface="Arial Black" pitchFamily="34" charset="0"/>
              </a:rPr>
              <a:t>навыки;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2000" b="1" dirty="0">
                <a:solidFill>
                  <a:srgbClr val="003300"/>
                </a:solidFill>
                <a:latin typeface="Arial Black" pitchFamily="34" charset="0"/>
              </a:rPr>
              <a:t> </a:t>
            </a:r>
            <a:r>
              <a:rPr lang="ru-RU" sz="2000" b="1" dirty="0" smtClean="0">
                <a:solidFill>
                  <a:srgbClr val="003300"/>
                </a:solidFill>
                <a:latin typeface="Arial Black" pitchFamily="34" charset="0"/>
              </a:rPr>
              <a:t> </a:t>
            </a:r>
            <a:r>
              <a:rPr lang="ru-RU" sz="2000" dirty="0">
                <a:solidFill>
                  <a:srgbClr val="003300"/>
                </a:solidFill>
                <a:latin typeface="Arial Black" pitchFamily="34" charset="0"/>
              </a:rPr>
              <a:t>осознанно использовать в своей учебной </a:t>
            </a:r>
            <a:r>
              <a:rPr lang="ru-RU" sz="2000" dirty="0" smtClean="0">
                <a:solidFill>
                  <a:srgbClr val="003300"/>
                </a:solidFill>
                <a:latin typeface="Arial Black" pitchFamily="34" charset="0"/>
              </a:rPr>
              <a:t>деятельности устную </a:t>
            </a:r>
            <a:r>
              <a:rPr lang="ru-RU" sz="2000" dirty="0">
                <a:solidFill>
                  <a:srgbClr val="003300"/>
                </a:solidFill>
                <a:latin typeface="Arial Black" pitchFamily="34" charset="0"/>
              </a:rPr>
              <a:t>и письменную </a:t>
            </a:r>
            <a:r>
              <a:rPr lang="ru-RU" sz="2000" dirty="0" smtClean="0">
                <a:solidFill>
                  <a:srgbClr val="003300"/>
                </a:solidFill>
                <a:latin typeface="Arial Black" pitchFamily="34" charset="0"/>
              </a:rPr>
              <a:t>речь, кодирование, компьютер </a:t>
            </a:r>
            <a:r>
              <a:rPr lang="ru-RU" sz="2000" dirty="0">
                <a:solidFill>
                  <a:srgbClr val="003300"/>
                </a:solidFill>
                <a:latin typeface="Arial Black" pitchFamily="34" charset="0"/>
              </a:rPr>
              <a:t>— как универсальный инструмент для создания информационных объектов, их преобразования, хранения и передачи</a:t>
            </a:r>
            <a:r>
              <a:rPr lang="ru-RU" sz="2000" dirty="0" smtClean="0">
                <a:solidFill>
                  <a:srgbClr val="003300"/>
                </a:solidFill>
                <a:latin typeface="Arial Black" pitchFamily="34" charset="0"/>
              </a:rPr>
              <a:t>;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2000" b="1" dirty="0" smtClean="0">
                <a:solidFill>
                  <a:srgbClr val="003300"/>
                </a:solidFill>
                <a:latin typeface="Arial Black" pitchFamily="34" charset="0"/>
              </a:rPr>
              <a:t>  понимать </a:t>
            </a:r>
            <a:r>
              <a:rPr lang="ru-RU" sz="2000" b="1" dirty="0">
                <a:solidFill>
                  <a:srgbClr val="003300"/>
                </a:solidFill>
                <a:latin typeface="Arial Black" pitchFamily="34" charset="0"/>
              </a:rPr>
              <a:t>взаимосвязь первоначальных понятий </a:t>
            </a:r>
            <a:r>
              <a:rPr lang="ru-RU" sz="2000" b="1" dirty="0" smtClean="0">
                <a:solidFill>
                  <a:srgbClr val="003300"/>
                </a:solidFill>
                <a:latin typeface="Arial Black" pitchFamily="34" charset="0"/>
              </a:rPr>
              <a:t>информатики;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2000" b="1" dirty="0">
                <a:solidFill>
                  <a:srgbClr val="003300"/>
                </a:solidFill>
                <a:latin typeface="Arial Black" pitchFamily="34" charset="0"/>
              </a:rPr>
              <a:t> </a:t>
            </a:r>
            <a:r>
              <a:rPr lang="ru-RU" sz="2000" b="1" dirty="0" smtClean="0">
                <a:solidFill>
                  <a:srgbClr val="003300"/>
                </a:solidFill>
                <a:latin typeface="Arial Black" pitchFamily="34" charset="0"/>
              </a:rPr>
              <a:t> </a:t>
            </a:r>
            <a:r>
              <a:rPr lang="ru-RU" sz="2000" dirty="0">
                <a:solidFill>
                  <a:srgbClr val="003300"/>
                </a:solidFill>
                <a:latin typeface="Arial Black" pitchFamily="34" charset="0"/>
              </a:rPr>
              <a:t>получить первоначальные </a:t>
            </a:r>
            <a:r>
              <a:rPr lang="ru-RU" sz="2000" dirty="0" smtClean="0">
                <a:solidFill>
                  <a:srgbClr val="003300"/>
                </a:solidFill>
                <a:latin typeface="Arial Black" pitchFamily="34" charset="0"/>
              </a:rPr>
              <a:t>знания;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2000" dirty="0">
                <a:solidFill>
                  <a:srgbClr val="003300"/>
                </a:solidFill>
                <a:latin typeface="Arial Black" pitchFamily="34" charset="0"/>
              </a:rPr>
              <a:t> </a:t>
            </a:r>
            <a:r>
              <a:rPr lang="ru-RU" sz="2000" dirty="0" smtClean="0">
                <a:solidFill>
                  <a:srgbClr val="003300"/>
                </a:solidFill>
                <a:latin typeface="Arial Black" pitchFamily="34" charset="0"/>
              </a:rPr>
              <a:t> </a:t>
            </a:r>
            <a:r>
              <a:rPr lang="ru-RU" sz="2000" dirty="0">
                <a:solidFill>
                  <a:srgbClr val="003300"/>
                </a:solidFill>
                <a:latin typeface="Arial Black" pitchFamily="34" charset="0"/>
              </a:rPr>
              <a:t>освоить коммуникативные умения и элементы информационной </a:t>
            </a:r>
            <a:r>
              <a:rPr lang="ru-RU" sz="2000" dirty="0" smtClean="0">
                <a:solidFill>
                  <a:srgbClr val="003300"/>
                </a:solidFill>
                <a:latin typeface="Arial Black" pitchFamily="34" charset="0"/>
              </a:rPr>
              <a:t>культуры</a:t>
            </a:r>
            <a:endParaRPr lang="ru-RU" sz="2000" dirty="0">
              <a:solidFill>
                <a:srgbClr val="003300"/>
              </a:solidFill>
              <a:latin typeface="Arial Black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endParaRPr lang="ru-RU" sz="2000" dirty="0">
              <a:solidFill>
                <a:srgbClr val="0033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163860"/>
            <a:ext cx="8429684" cy="669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663300"/>
                </a:solidFill>
                <a:latin typeface="Arial Black" pitchFamily="34" charset="0"/>
              </a:rPr>
              <a:t>         Содержание </a:t>
            </a:r>
            <a:r>
              <a:rPr lang="ru-RU" sz="2000" dirty="0">
                <a:solidFill>
                  <a:srgbClr val="663300"/>
                </a:solidFill>
                <a:latin typeface="Arial Black" pitchFamily="34" charset="0"/>
              </a:rPr>
              <a:t>курса </a:t>
            </a:r>
            <a:r>
              <a:rPr lang="ru-RU" sz="2000" dirty="0" smtClean="0">
                <a:solidFill>
                  <a:srgbClr val="663300"/>
                </a:solidFill>
                <a:latin typeface="Arial Black" pitchFamily="34" charset="0"/>
              </a:rPr>
              <a:t>строится </a:t>
            </a:r>
            <a:r>
              <a:rPr lang="ru-RU" sz="2000" dirty="0">
                <a:solidFill>
                  <a:srgbClr val="663300"/>
                </a:solidFill>
                <a:latin typeface="Arial Black" pitchFamily="34" charset="0"/>
              </a:rPr>
              <a:t>на основе трех </a:t>
            </a:r>
            <a:r>
              <a:rPr lang="ru-RU" sz="2000" dirty="0" smtClean="0">
                <a:solidFill>
                  <a:srgbClr val="663300"/>
                </a:solidFill>
                <a:latin typeface="Arial Black" pitchFamily="34" charset="0"/>
              </a:rPr>
              <a:t>основных </a:t>
            </a:r>
            <a:r>
              <a:rPr lang="ru-RU" sz="2000" dirty="0">
                <a:solidFill>
                  <a:srgbClr val="663300"/>
                </a:solidFill>
                <a:latin typeface="Arial Black" pitchFamily="34" charset="0"/>
              </a:rPr>
              <a:t>идей:</a:t>
            </a:r>
          </a:p>
          <a:p>
            <a:pPr marL="800100" lvl="1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solidFill>
                  <a:srgbClr val="663300"/>
                </a:solidFill>
                <a:latin typeface="Arial Black" pitchFamily="34" charset="0"/>
              </a:rPr>
              <a:t>элементарное изложение школьного курса </a:t>
            </a:r>
            <a:r>
              <a:rPr lang="ru-RU" dirty="0" smtClean="0">
                <a:solidFill>
                  <a:srgbClr val="663300"/>
                </a:solidFill>
                <a:latin typeface="Arial Black" pitchFamily="34" charset="0"/>
              </a:rPr>
              <a:t>информатики </a:t>
            </a:r>
            <a:r>
              <a:rPr lang="ru-RU" dirty="0">
                <a:solidFill>
                  <a:srgbClr val="663300"/>
                </a:solidFill>
                <a:latin typeface="Arial Black" pitchFamily="34" charset="0"/>
              </a:rPr>
              <a:t>на уровне формирования предварительных понятий и представлений о компьютере</a:t>
            </a:r>
            <a:r>
              <a:rPr lang="ru-RU" dirty="0" smtClean="0">
                <a:solidFill>
                  <a:srgbClr val="663300"/>
                </a:solidFill>
                <a:latin typeface="Arial Black" pitchFamily="34" charset="0"/>
              </a:rPr>
              <a:t>;</a:t>
            </a:r>
            <a:endParaRPr lang="ru-RU" sz="1200" dirty="0" smtClean="0">
              <a:solidFill>
                <a:srgbClr val="663300"/>
              </a:solidFill>
              <a:latin typeface="Arial Black" pitchFamily="34" charset="0"/>
            </a:endParaRPr>
          </a:p>
          <a:p>
            <a:pPr marL="800100" lvl="1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solidFill>
                  <a:srgbClr val="663300"/>
                </a:solidFill>
                <a:latin typeface="Arial Black" pitchFamily="34" charset="0"/>
              </a:rPr>
              <a:t>разделение </a:t>
            </a:r>
            <a:r>
              <a:rPr lang="ru-RU" dirty="0">
                <a:solidFill>
                  <a:srgbClr val="663300"/>
                </a:solidFill>
                <a:latin typeface="Arial Black" pitchFamily="34" charset="0"/>
              </a:rPr>
              <a:t>в представлении школьника реальной и «виртуальной» действительности, где под «</a:t>
            </a:r>
            <a:r>
              <a:rPr lang="ru-RU" dirty="0" smtClean="0">
                <a:solidFill>
                  <a:srgbClr val="663300"/>
                </a:solidFill>
                <a:latin typeface="Arial Black" pitchFamily="34" charset="0"/>
              </a:rPr>
              <a:t>виртуальной </a:t>
            </a:r>
            <a:r>
              <a:rPr lang="ru-RU" dirty="0">
                <a:solidFill>
                  <a:srgbClr val="663300"/>
                </a:solidFill>
                <a:latin typeface="Arial Black" pitchFamily="34" charset="0"/>
              </a:rPr>
              <a:t>действительностью» понимаются, </a:t>
            </a:r>
            <a:r>
              <a:rPr lang="ru-RU" dirty="0" smtClean="0">
                <a:solidFill>
                  <a:srgbClr val="663300"/>
                </a:solidFill>
                <a:latin typeface="Arial Black" pitchFamily="34" charset="0"/>
              </a:rPr>
              <a:t>например</a:t>
            </a:r>
            <a:r>
              <a:rPr lang="ru-RU" dirty="0">
                <a:solidFill>
                  <a:srgbClr val="663300"/>
                </a:solidFill>
                <a:latin typeface="Arial Black" pitchFamily="34" charset="0"/>
              </a:rPr>
              <a:t>, компьютерные модели;</a:t>
            </a:r>
            <a:endParaRPr lang="ru-RU" sz="1200" dirty="0">
              <a:solidFill>
                <a:srgbClr val="663300"/>
              </a:solidFill>
              <a:latin typeface="Arial Black" pitchFamily="34" charset="0"/>
            </a:endParaRPr>
          </a:p>
          <a:p>
            <a:pPr marL="800100" lvl="1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solidFill>
                  <a:srgbClr val="663300"/>
                </a:solidFill>
                <a:latin typeface="Arial Black" pitchFamily="34" charset="0"/>
              </a:rPr>
              <a:t>формирование и развитие умения описывать </a:t>
            </a:r>
            <a:r>
              <a:rPr lang="ru-RU" dirty="0" smtClean="0">
                <a:solidFill>
                  <a:srgbClr val="663300"/>
                </a:solidFill>
                <a:latin typeface="Arial Black" pitchFamily="34" charset="0"/>
              </a:rPr>
              <a:t>объекты </a:t>
            </a:r>
            <a:r>
              <a:rPr lang="ru-RU" dirty="0">
                <a:solidFill>
                  <a:srgbClr val="663300"/>
                </a:solidFill>
                <a:latin typeface="Arial Black" pitchFamily="34" charset="0"/>
              </a:rPr>
              <a:t>реальной и «виртуальной»</a:t>
            </a:r>
            <a:r>
              <a:rPr lang="ru-RU" sz="1200" dirty="0">
                <a:solidFill>
                  <a:srgbClr val="663300"/>
                </a:solidFill>
                <a:latin typeface="Arial Black" pitchFamily="34" charset="0"/>
              </a:rPr>
              <a:t> </a:t>
            </a:r>
            <a:r>
              <a:rPr lang="ru-RU" dirty="0">
                <a:solidFill>
                  <a:srgbClr val="663300"/>
                </a:solidFill>
                <a:latin typeface="Arial Black" pitchFamily="34" charset="0"/>
              </a:rPr>
              <a:t>действительности на основе умений представлять (кодировать) </a:t>
            </a:r>
            <a:r>
              <a:rPr lang="ru-RU" dirty="0" smtClean="0">
                <a:solidFill>
                  <a:srgbClr val="663300"/>
                </a:solidFill>
                <a:latin typeface="Arial Black" pitchFamily="34" charset="0"/>
              </a:rPr>
              <a:t>информацию </a:t>
            </a:r>
            <a:r>
              <a:rPr lang="ru-RU" dirty="0">
                <a:solidFill>
                  <a:srgbClr val="663300"/>
                </a:solidFill>
                <a:latin typeface="Arial Black" pitchFamily="34" charset="0"/>
              </a:rPr>
              <a:t>в различных формах и на различных носителях в виде текста, рисунков, таблиц, схем, двоичных чисел и т. д.</a:t>
            </a:r>
            <a:endParaRPr lang="ru-RU" sz="1200" dirty="0">
              <a:solidFill>
                <a:srgbClr val="663300"/>
              </a:solidFill>
              <a:latin typeface="Arial Black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285728"/>
            <a:ext cx="8643998" cy="711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/>
              <a:t>          </a:t>
            </a:r>
            <a:r>
              <a:rPr lang="ru-RU" dirty="0" smtClean="0">
                <a:solidFill>
                  <a:srgbClr val="003300"/>
                </a:solidFill>
                <a:latin typeface="Arial Black" pitchFamily="34" charset="0"/>
              </a:rPr>
              <a:t>В </a:t>
            </a:r>
            <a:r>
              <a:rPr lang="ru-RU" dirty="0">
                <a:solidFill>
                  <a:srgbClr val="003300"/>
                </a:solidFill>
                <a:latin typeface="Arial Black" pitchFamily="34" charset="0"/>
              </a:rPr>
              <a:t>ходе изучения информатики происходит активное развитие определенных видов мышления:</a:t>
            </a:r>
          </a:p>
          <a:p>
            <a:pPr algn="just">
              <a:lnSpc>
                <a:spcPct val="150000"/>
              </a:lnSpc>
            </a:pPr>
            <a:r>
              <a:rPr lang="ru-RU" dirty="0">
                <a:solidFill>
                  <a:srgbClr val="003300"/>
                </a:solidFill>
                <a:latin typeface="Arial Black" pitchFamily="34" charset="0"/>
              </a:rPr>
              <a:t> • </a:t>
            </a:r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системного мышления </a:t>
            </a:r>
            <a:r>
              <a:rPr lang="ru-RU" dirty="0">
                <a:solidFill>
                  <a:srgbClr val="003300"/>
                </a:solidFill>
                <a:latin typeface="Arial Black" pitchFamily="34" charset="0"/>
              </a:rPr>
              <a:t>— способности к </a:t>
            </a:r>
            <a:r>
              <a:rPr lang="ru-RU" dirty="0" smtClean="0">
                <a:solidFill>
                  <a:srgbClr val="003300"/>
                </a:solidFill>
                <a:latin typeface="Arial Black" pitchFamily="34" charset="0"/>
              </a:rPr>
              <a:t>рассмотрению </a:t>
            </a:r>
            <a:r>
              <a:rPr lang="ru-RU" dirty="0">
                <a:solidFill>
                  <a:srgbClr val="003300"/>
                </a:solidFill>
                <a:latin typeface="Arial Black" pitchFamily="34" charset="0"/>
              </a:rPr>
              <a:t>объектов и явлений в виде набора более простых элементов, составляющих единое целое;</a:t>
            </a:r>
          </a:p>
          <a:p>
            <a:pPr algn="just">
              <a:lnSpc>
                <a:spcPct val="150000"/>
              </a:lnSpc>
            </a:pPr>
            <a:r>
              <a:rPr lang="ru-RU" dirty="0">
                <a:solidFill>
                  <a:srgbClr val="003300"/>
                </a:solidFill>
                <a:latin typeface="Arial Black" pitchFamily="34" charset="0"/>
              </a:rPr>
              <a:t>• </a:t>
            </a:r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алгоритмического мышления </a:t>
            </a:r>
            <a:r>
              <a:rPr lang="ru-RU" dirty="0">
                <a:solidFill>
                  <a:srgbClr val="003300"/>
                </a:solidFill>
                <a:latin typeface="Arial Black" pitchFamily="34" charset="0"/>
              </a:rPr>
              <a:t>— умения </a:t>
            </a:r>
            <a:r>
              <a:rPr lang="ru-RU" dirty="0" smtClean="0">
                <a:solidFill>
                  <a:srgbClr val="003300"/>
                </a:solidFill>
                <a:latin typeface="Arial Black" pitchFamily="34" charset="0"/>
              </a:rPr>
              <a:t>планировать </a:t>
            </a:r>
            <a:r>
              <a:rPr lang="ru-RU" dirty="0">
                <a:solidFill>
                  <a:srgbClr val="003300"/>
                </a:solidFill>
                <a:latin typeface="Arial Black" pitchFamily="34" charset="0"/>
              </a:rPr>
              <a:t>последовательность действий для достижения какой-либо цели, а также умения решать задачи, ответом для которых является</a:t>
            </a:r>
            <a:r>
              <a:rPr lang="ru-RU" b="1" i="1" dirty="0">
                <a:solidFill>
                  <a:srgbClr val="003300"/>
                </a:solidFill>
                <a:latin typeface="Arial Black" pitchFamily="34" charset="0"/>
              </a:rPr>
              <a:t> </a:t>
            </a:r>
            <a:r>
              <a:rPr lang="ru-RU" b="1" i="1" dirty="0" smtClean="0">
                <a:solidFill>
                  <a:srgbClr val="003300"/>
                </a:solidFill>
                <a:latin typeface="Arial Black" pitchFamily="34" charset="0"/>
              </a:rPr>
              <a:t>описание последовательности </a:t>
            </a:r>
            <a:r>
              <a:rPr lang="ru-RU" b="1" i="1" dirty="0" smtClean="0">
                <a:solidFill>
                  <a:srgbClr val="003300"/>
                </a:solidFill>
                <a:latin typeface="Arial Black" pitchFamily="34" charset="0"/>
              </a:rPr>
              <a:t>действий ;</a:t>
            </a:r>
            <a:endParaRPr lang="ru-RU" dirty="0">
              <a:solidFill>
                <a:srgbClr val="003300"/>
              </a:solidFill>
              <a:latin typeface="Arial Black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solidFill>
                  <a:srgbClr val="003300"/>
                </a:solidFill>
                <a:latin typeface="Arial Black" pitchFamily="34" charset="0"/>
              </a:rPr>
              <a:t>• </a:t>
            </a:r>
            <a:r>
              <a:rPr lang="ru-RU" b="1" dirty="0">
                <a:solidFill>
                  <a:srgbClr val="C00000"/>
                </a:solidFill>
                <a:latin typeface="Arial Black" pitchFamily="34" charset="0"/>
              </a:rPr>
              <a:t>объектно-ориентированного мышления </a:t>
            </a:r>
            <a:r>
              <a:rPr lang="ru-RU" b="1" dirty="0">
                <a:solidFill>
                  <a:srgbClr val="003300"/>
                </a:solidFill>
                <a:latin typeface="Arial Black" pitchFamily="34" charset="0"/>
              </a:rPr>
              <a:t>— умения работать с объектами, объединять отдельные </a:t>
            </a:r>
            <a:r>
              <a:rPr lang="ru-RU" b="1" dirty="0" smtClean="0">
                <a:solidFill>
                  <a:srgbClr val="003300"/>
                </a:solidFill>
                <a:latin typeface="Arial Black" pitchFamily="34" charset="0"/>
              </a:rPr>
              <a:t>предметы </a:t>
            </a:r>
            <a:r>
              <a:rPr lang="ru-RU" b="1" dirty="0">
                <a:solidFill>
                  <a:srgbClr val="003300"/>
                </a:solidFill>
                <a:latin typeface="Arial Black" pitchFamily="34" charset="0"/>
              </a:rPr>
              <a:t>в группу с общим названием, выделять </a:t>
            </a:r>
            <a:r>
              <a:rPr lang="ru-RU" b="1" dirty="0" smtClean="0">
                <a:solidFill>
                  <a:srgbClr val="003300"/>
                </a:solidFill>
                <a:latin typeface="Arial Black" pitchFamily="34" charset="0"/>
              </a:rPr>
              <a:t>общие </a:t>
            </a:r>
            <a:r>
              <a:rPr lang="ru-RU" b="1" dirty="0">
                <a:solidFill>
                  <a:srgbClr val="003300"/>
                </a:solidFill>
                <a:latin typeface="Arial Black" pitchFamily="34" charset="0"/>
              </a:rPr>
              <a:t>признаки предметов в этой группе или общих действий, выполняемых над этими предметами;</a:t>
            </a:r>
            <a:endParaRPr lang="ru-RU" dirty="0">
              <a:solidFill>
                <a:srgbClr val="003300"/>
              </a:solidFill>
              <a:latin typeface="Arial Black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dirty="0">
                <a:solidFill>
                  <a:srgbClr val="003300"/>
                </a:solidFill>
                <a:latin typeface="Arial Black" pitchFamily="34" charset="0"/>
              </a:rPr>
              <a:t>• </a:t>
            </a:r>
            <a:r>
              <a:rPr lang="ru-RU" b="1" dirty="0">
                <a:solidFill>
                  <a:srgbClr val="C00000"/>
                </a:solidFill>
                <a:latin typeface="Arial Black" pitchFamily="34" charset="0"/>
              </a:rPr>
              <a:t>формального мышления </a:t>
            </a:r>
            <a:r>
              <a:rPr lang="ru-RU" b="1" dirty="0">
                <a:solidFill>
                  <a:srgbClr val="003300"/>
                </a:solidFill>
                <a:latin typeface="Arial Black" pitchFamily="34" charset="0"/>
              </a:rPr>
              <a:t>и способности применять логику при решении информационных задач умения выполнять операции над понятиями и </a:t>
            </a:r>
            <a:r>
              <a:rPr lang="ru-RU" b="1" dirty="0" smtClean="0">
                <a:solidFill>
                  <a:srgbClr val="003300"/>
                </a:solidFill>
                <a:latin typeface="Arial Black" pitchFamily="34" charset="0"/>
              </a:rPr>
              <a:t>простыми </a:t>
            </a:r>
            <a:r>
              <a:rPr lang="ru-RU" b="1" dirty="0">
                <a:solidFill>
                  <a:srgbClr val="003300"/>
                </a:solidFill>
                <a:latin typeface="Arial Black" pitchFamily="34" charset="0"/>
              </a:rPr>
              <a:t>суждениями.</a:t>
            </a:r>
            <a:endParaRPr lang="ru-RU" dirty="0">
              <a:solidFill>
                <a:srgbClr val="003300"/>
              </a:solidFill>
              <a:latin typeface="Arial Black" pitchFamily="34" charset="0"/>
            </a:endParaRPr>
          </a:p>
          <a:p>
            <a:pPr algn="just">
              <a:lnSpc>
                <a:spcPct val="150000"/>
              </a:lnSpc>
            </a:pP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357166"/>
            <a:ext cx="828680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/>
              <a:t>          </a:t>
            </a:r>
            <a:r>
              <a:rPr lang="ru-RU" sz="2000" dirty="0" smtClean="0">
                <a:solidFill>
                  <a:srgbClr val="003300"/>
                </a:solidFill>
                <a:latin typeface="Arial Black" pitchFamily="34" charset="0"/>
              </a:rPr>
              <a:t>В </a:t>
            </a:r>
            <a:r>
              <a:rPr lang="ru-RU" sz="2000" dirty="0">
                <a:solidFill>
                  <a:srgbClr val="003300"/>
                </a:solidFill>
                <a:latin typeface="Arial Black" pitchFamily="34" charset="0"/>
              </a:rPr>
              <a:t>процессе обучения информатике также </a:t>
            </a:r>
            <a:r>
              <a:rPr lang="ru-RU" sz="2000" dirty="0" smtClean="0">
                <a:solidFill>
                  <a:srgbClr val="003300"/>
                </a:solidFill>
                <a:latin typeface="Arial Black" pitchFamily="34" charset="0"/>
              </a:rPr>
              <a:t>происходит </a:t>
            </a:r>
            <a:r>
              <a:rPr lang="ru-RU" sz="2000" dirty="0">
                <a:solidFill>
                  <a:srgbClr val="003300"/>
                </a:solidFill>
                <a:latin typeface="Arial Black" pitchFamily="34" charset="0"/>
              </a:rPr>
              <a:t>развитие интеллектуальных способностей </a:t>
            </a:r>
            <a:r>
              <a:rPr lang="ru-RU" sz="2000" dirty="0" smtClean="0">
                <a:solidFill>
                  <a:srgbClr val="003300"/>
                </a:solidFill>
                <a:latin typeface="Arial Black" pitchFamily="34" charset="0"/>
              </a:rPr>
              <a:t>учащихся</a:t>
            </a:r>
            <a:r>
              <a:rPr lang="ru-RU" sz="2000" dirty="0">
                <a:solidFill>
                  <a:srgbClr val="003300"/>
                </a:solidFill>
                <a:latin typeface="Arial Black" pitchFamily="34" charset="0"/>
              </a:rPr>
              <a:t>, их потребности к познанию, самостоятельности и творческой активности, а это, в свою очередь, </a:t>
            </a:r>
            <a:r>
              <a:rPr lang="ru-RU" sz="2000" dirty="0" smtClean="0">
                <a:solidFill>
                  <a:srgbClr val="003300"/>
                </a:solidFill>
                <a:latin typeface="Arial Black" pitchFamily="34" charset="0"/>
              </a:rPr>
              <a:t>способствует </a:t>
            </a:r>
            <a:r>
              <a:rPr lang="ru-RU" sz="2000" dirty="0">
                <a:solidFill>
                  <a:srgbClr val="003300"/>
                </a:solidFill>
                <a:latin typeface="Arial Black" pitchFamily="34" charset="0"/>
              </a:rPr>
              <a:t>развитию духовных способностей и </a:t>
            </a:r>
            <a:r>
              <a:rPr lang="ru-RU" sz="2000" dirty="0" smtClean="0">
                <a:solidFill>
                  <a:srgbClr val="003300"/>
                </a:solidFill>
                <a:latin typeface="Arial Black" pitchFamily="34" charset="0"/>
              </a:rPr>
              <a:t>формированию </a:t>
            </a:r>
            <a:r>
              <a:rPr lang="ru-RU" sz="2000" dirty="0">
                <a:solidFill>
                  <a:srgbClr val="003300"/>
                </a:solidFill>
                <a:latin typeface="Arial Black" pitchFamily="34" charset="0"/>
              </a:rPr>
              <a:t>общей информационной культуры младшего школьника.</a:t>
            </a:r>
          </a:p>
          <a:p>
            <a:endParaRPr lang="ru-RU" dirty="0"/>
          </a:p>
        </p:txBody>
      </p:sp>
      <p:pic>
        <p:nvPicPr>
          <p:cNvPr id="3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4071942"/>
            <a:ext cx="3346450" cy="2509838"/>
          </a:xfrm>
          <a:prstGeom prst="rect">
            <a:avLst/>
          </a:prstGeom>
          <a:noFill/>
          <a:ln w="38100" cmpd="dbl">
            <a:solidFill>
              <a:srgbClr val="940486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3" descr="DSC022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4214818"/>
            <a:ext cx="3230563" cy="2422525"/>
          </a:xfrm>
          <a:prstGeom prst="rect">
            <a:avLst/>
          </a:prstGeom>
          <a:noFill/>
          <a:ln w="38100" cmpd="dbl">
            <a:solidFill>
              <a:srgbClr val="940486"/>
            </a:solidFill>
            <a:miter lim="800000"/>
            <a:headEnd/>
            <a:tailEnd/>
          </a:ln>
        </p:spPr>
      </p:pic>
      <p:pic>
        <p:nvPicPr>
          <p:cNvPr id="4" name="Picture 11" descr="DSC0227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500174"/>
            <a:ext cx="3163887" cy="2373312"/>
          </a:xfrm>
          <a:prstGeom prst="rect">
            <a:avLst/>
          </a:prstGeom>
          <a:noFill/>
          <a:ln w="38100" cmpd="dbl">
            <a:solidFill>
              <a:srgbClr val="940486"/>
            </a:solidFill>
            <a:miter lim="800000"/>
            <a:headEnd/>
            <a:tailEnd/>
          </a:ln>
        </p:spPr>
      </p:pic>
      <p:pic>
        <p:nvPicPr>
          <p:cNvPr id="5" name="Picture 21" descr="DSC0230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1428736"/>
            <a:ext cx="3168650" cy="2376487"/>
          </a:xfrm>
          <a:prstGeom prst="rect">
            <a:avLst/>
          </a:prstGeom>
          <a:noFill/>
          <a:ln w="38100" cmpd="dbl">
            <a:solidFill>
              <a:srgbClr val="940486"/>
            </a:solidFill>
            <a:miter lim="800000"/>
            <a:headEnd/>
            <a:tailEnd/>
          </a:ln>
        </p:spPr>
      </p:pic>
      <p:pic>
        <p:nvPicPr>
          <p:cNvPr id="6" name="Picture 20" descr="DSC0229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4214818"/>
            <a:ext cx="3265487" cy="2449513"/>
          </a:xfrm>
          <a:prstGeom prst="rect">
            <a:avLst/>
          </a:prstGeom>
          <a:noFill/>
          <a:ln w="38100" cmpd="dbl">
            <a:solidFill>
              <a:srgbClr val="940486"/>
            </a:solidFill>
            <a:miter lim="800000"/>
            <a:headEnd/>
            <a:tailEnd/>
          </a:ln>
        </p:spPr>
      </p:pic>
      <p:sp>
        <p:nvSpPr>
          <p:cNvPr id="8" name="WordArt 5"/>
          <p:cNvSpPr>
            <a:spLocks noChangeArrowheads="1" noChangeShapeType="1" noTextEdit="1"/>
          </p:cNvSpPr>
          <p:nvPr/>
        </p:nvSpPr>
        <p:spPr bwMode="auto">
          <a:xfrm>
            <a:off x="2857488" y="285728"/>
            <a:ext cx="3889375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Mistral"/>
              </a:rPr>
              <a:t>УРОК во 2б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108</TotalTime>
  <Words>465</Words>
  <Application>Microsoft Office PowerPoint</Application>
  <PresentationFormat>Экран (4:3)</PresentationFormat>
  <Paragraphs>25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Трек</vt:lpstr>
      <vt:lpstr>Цели обучения информатике                     в начальной школе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Цели обучения информатике в начальной школе</dc:title>
  <dc:creator>1</dc:creator>
  <cp:lastModifiedBy>1</cp:lastModifiedBy>
  <cp:revision>12</cp:revision>
  <dcterms:created xsi:type="dcterms:W3CDTF">2015-02-24T09:39:27Z</dcterms:created>
  <dcterms:modified xsi:type="dcterms:W3CDTF">2015-02-24T11:27:40Z</dcterms:modified>
</cp:coreProperties>
</file>