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2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67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67D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1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D6F18-0786-416A-8B5A-36C297887024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54D96-4A74-4704-8A54-D2B0B68495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fld id="{13A75802-C8B6-4305-AA99-FABA74CC5751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0FC4C12B-7C11-42F7-89F5-E087B7DBD8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C604A8-643E-449A-833A-5375728F79D3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BF946D-1D8D-4077-AEB7-874502EB69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fld id="{4536BA96-AE1F-4700-BD84-0809DAA550D7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2B0F670A-B3EA-459A-A860-B76E384801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BF24B2D-8AE3-4334-A649-A9D4DA846472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FE577D49-3C44-4AD8-834F-10B322A5DC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45D9472-B75D-47C9-A93C-1064EB7774FB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684B4324-2BCD-4ECA-B056-CAADDD7617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0B080C5-90AE-419C-ABF8-B9ECA0FC5E9F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8A2F441-4593-46BC-A5E1-293377173D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9D5FA-8BB5-4DFB-A75B-47FCA714973F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1B37EE-B7AF-479E-B17D-F9E2011C39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fld id="{DFEE7872-AD60-478D-BC19-1C259BB1635F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6F0050FA-5515-46E7-B3A8-6CDA65E8CC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fld id="{2DCA5A2A-12C3-459E-9A47-6BF1A88C75CD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B529248C-916A-46A4-A916-532175D0B9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B9E568-839D-44E7-BE79-960A55C97520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29DA6B-CA29-49A0-8543-3DB8C1989E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EA16A13-B688-4851-A466-033C65938CAB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D36F05-6A76-4AB1-AEA3-F563556570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fld id="{056D5F9F-8E1D-4D91-94A3-22D185BBB586}" type="datetimeFigureOut">
              <a:rPr lang="ru-RU" smtClean="0"/>
              <a:pPr>
                <a:defRPr/>
              </a:pPr>
              <a:t>07.09.2014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359F7909-120E-4198-A910-F6D99598E9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992888" cy="4725144"/>
          </a:xfrm>
          <a:solidFill>
            <a:schemeClr val="bg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tx1"/>
                </a:solidFill>
              </a:rPr>
              <a:t>Экологические</a:t>
            </a:r>
            <a:r>
              <a:rPr lang="ru-RU" sz="66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ru-RU" sz="6600" dirty="0" smtClean="0">
                <a:solidFill>
                  <a:srgbClr val="002060"/>
                </a:solidFill>
              </a:rPr>
              <a:t>проблемы </a:t>
            </a:r>
            <a:r>
              <a:rPr lang="ru-RU" sz="6600" dirty="0" smtClean="0">
                <a:solidFill>
                  <a:srgbClr val="FF0000"/>
                </a:solidFill>
              </a:rPr>
              <a:t>России:</a:t>
            </a:r>
            <a:br>
              <a:rPr lang="ru-RU" sz="6600" dirty="0" smtClean="0">
                <a:solidFill>
                  <a:srgbClr val="FF0000"/>
                </a:solidFill>
              </a:rPr>
            </a:br>
            <a:r>
              <a:rPr lang="ru-RU" sz="6000" i="1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Водные ресурсы.</a:t>
            </a:r>
            <a:br>
              <a:rPr lang="ru-RU" sz="6000" i="1" dirty="0" smtClean="0">
                <a:solidFill>
                  <a:schemeClr val="accent3">
                    <a:lumMod val="50000"/>
                  </a:schemeClr>
                </a:solidFill>
                <a:effectLst/>
              </a:rPr>
            </a:br>
            <a:r>
              <a:rPr lang="ru-RU" sz="6000" i="1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/>
            </a:r>
            <a:br>
              <a:rPr lang="ru-RU" sz="6000" i="1" dirty="0" smtClean="0">
                <a:solidFill>
                  <a:schemeClr val="accent3">
                    <a:lumMod val="50000"/>
                  </a:schemeClr>
                </a:solidFill>
                <a:effectLst/>
              </a:rPr>
            </a:br>
            <a:endParaRPr lang="ru-RU" sz="6000" i="1" dirty="0"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594928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Работу выполнила: Михеева Анна</a:t>
            </a:r>
            <a:br>
              <a:rPr lang="ru-RU" dirty="0" smtClean="0"/>
            </a:br>
            <a:r>
              <a:rPr lang="ru-RU" dirty="0" smtClean="0"/>
              <a:t>Группа: НРт-14-11-1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11387" cy="112212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404664"/>
            <a:ext cx="8280920" cy="108012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dirty="0" smtClean="0"/>
              <a:t>Цель работы:  Рассмотреть разнообразие экологических проблем водных ресурсов  России, узнать их причину и предложить решение данных проблем.</a:t>
            </a:r>
          </a:p>
        </p:txBody>
      </p:sp>
      <p:pic>
        <p:nvPicPr>
          <p:cNvPr id="5" name="Рисунок 4" descr="full231a3e73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84984"/>
            <a:ext cx="9144000" cy="3573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-243408"/>
            <a:ext cx="8013192" cy="130986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Загрязнение водных ресурсов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57158" y="1571613"/>
            <a:ext cx="3079750" cy="528638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4" name="Рисунок 3" descr="oze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052736"/>
            <a:ext cx="4499992" cy="2664296"/>
          </a:xfrm>
          <a:prstGeom prst="rect">
            <a:avLst/>
          </a:prstGeom>
          <a:ln w="88900" cap="sq" cmpd="thickThin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07764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3861048"/>
            <a:ext cx="4572000" cy="2996952"/>
          </a:xfrm>
          <a:prstGeom prst="rect">
            <a:avLst/>
          </a:prstGeom>
        </p:spPr>
      </p:pic>
      <p:pic>
        <p:nvPicPr>
          <p:cNvPr id="10" name="Рисунок 9" descr="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61048"/>
            <a:ext cx="4427984" cy="299695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156575" cy="7778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u="sng" dirty="0" smtClean="0">
                <a:solidFill>
                  <a:schemeClr val="tx2">
                    <a:satMod val="200000"/>
                  </a:schemeClr>
                </a:solidFill>
              </a:rPr>
              <a:t>Загрязнение поверхностных вод.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0" y="1052736"/>
            <a:ext cx="4786313" cy="700092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razli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4211960" cy="2736304"/>
          </a:xfrm>
          <a:prstGeom prst="rect">
            <a:avLst/>
          </a:prstGeom>
        </p:spPr>
      </p:pic>
      <p:pic>
        <p:nvPicPr>
          <p:cNvPr id="9" name="Рисунок 8" descr="1348420429_ochistka-vody-obratnym-osmoso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89040"/>
            <a:ext cx="4211960" cy="3068960"/>
          </a:xfrm>
          <a:prstGeom prst="rect">
            <a:avLst/>
          </a:prstGeom>
        </p:spPr>
      </p:pic>
      <p:pic>
        <p:nvPicPr>
          <p:cNvPr id="10" name="Рисунок 9" descr="Dead-fish-china_1385416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836712"/>
            <a:ext cx="4499992" cy="2808312"/>
          </a:xfrm>
          <a:prstGeom prst="rect">
            <a:avLst/>
          </a:prstGeom>
        </p:spPr>
      </p:pic>
      <p:pic>
        <p:nvPicPr>
          <p:cNvPr id="12" name="Рисунок 11" descr="skachat.ph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789040"/>
            <a:ext cx="4499992" cy="306896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-243408"/>
            <a:ext cx="7977214" cy="95267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u="sng" dirty="0" smtClean="0">
                <a:solidFill>
                  <a:schemeClr val="tx2">
                    <a:satMod val="200000"/>
                  </a:schemeClr>
                </a:solidFill>
              </a:rPr>
              <a:t>Массовая гибель малых рек.</a:t>
            </a:r>
            <a:endParaRPr lang="ru-RU" u="sng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438" y="1350963"/>
            <a:ext cx="2936875" cy="45783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 descr="53PnVRKDF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4293096"/>
            <a:ext cx="4067943" cy="2564904"/>
          </a:xfrm>
          <a:prstGeom prst="rect">
            <a:avLst/>
          </a:prstGeom>
        </p:spPr>
      </p:pic>
      <p:pic>
        <p:nvPicPr>
          <p:cNvPr id="6" name="Рисунок 5" descr="12072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4293096"/>
            <a:ext cx="4572000" cy="2564904"/>
          </a:xfrm>
          <a:prstGeom prst="rect">
            <a:avLst/>
          </a:prstGeom>
        </p:spPr>
      </p:pic>
      <p:pic>
        <p:nvPicPr>
          <p:cNvPr id="7" name="Рисунок 6" descr="1343791771_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764704"/>
            <a:ext cx="6096000" cy="3552825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685800"/>
            <a:ext cx="7924800" cy="1371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u="sng" dirty="0" smtClean="0">
                <a:solidFill>
                  <a:schemeClr val="tx2">
                    <a:satMod val="200000"/>
                  </a:schemeClr>
                </a:solidFill>
              </a:rPr>
              <a:t>Загрязнение подземных вод</a:t>
            </a:r>
            <a:endParaRPr lang="ru-RU" u="sng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 flipV="1">
            <a:off x="428596" y="6507148"/>
            <a:ext cx="45719" cy="90204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5" name="Рисунок 4" descr="318215_html_32a5608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4572000" cy="2808312"/>
          </a:xfrm>
          <a:prstGeom prst="rect">
            <a:avLst/>
          </a:prstGeom>
        </p:spPr>
      </p:pic>
      <p:pic>
        <p:nvPicPr>
          <p:cNvPr id="6" name="Рисунок 5" descr="28092011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45024"/>
            <a:ext cx="4572000" cy="3212976"/>
          </a:xfrm>
          <a:prstGeom prst="rect">
            <a:avLst/>
          </a:prstGeom>
        </p:spPr>
      </p:pic>
      <p:pic>
        <p:nvPicPr>
          <p:cNvPr id="7" name="Рисунок 6" descr="image614855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645024"/>
            <a:ext cx="4427984" cy="3212976"/>
          </a:xfrm>
          <a:prstGeom prst="rect">
            <a:avLst/>
          </a:prstGeom>
        </p:spPr>
      </p:pic>
      <p:pic>
        <p:nvPicPr>
          <p:cNvPr id="8" name="Рисунок 7" descr="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692696"/>
            <a:ext cx="4427984" cy="285473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0"/>
            <a:ext cx="7924800" cy="13716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u="sng" dirty="0" smtClean="0">
                <a:solidFill>
                  <a:schemeClr val="tx2">
                    <a:satMod val="200000"/>
                  </a:schemeClr>
                </a:solidFill>
              </a:rPr>
              <a:t>Ухудшение качества питьевой воды.</a:t>
            </a:r>
            <a:endParaRPr lang="ru-RU" u="sng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928662" y="5949280"/>
            <a:ext cx="4939482" cy="1440160"/>
          </a:xfrm>
        </p:spPr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 descr="10092307134523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340769"/>
            <a:ext cx="4644007" cy="2808312"/>
          </a:xfrm>
          <a:prstGeom prst="rect">
            <a:avLst/>
          </a:prstGeom>
        </p:spPr>
      </p:pic>
      <p:pic>
        <p:nvPicPr>
          <p:cNvPr id="5" name="Рисунок 4" descr="b121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3362" y="1340768"/>
            <a:ext cx="4230638" cy="2808312"/>
          </a:xfrm>
          <a:prstGeom prst="rect">
            <a:avLst/>
          </a:prstGeom>
        </p:spPr>
      </p:pic>
      <p:pic>
        <p:nvPicPr>
          <p:cNvPr id="6" name="Рисунок 5" descr="img_379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4157700"/>
            <a:ext cx="5112568" cy="27003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11387" cy="112212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31640" y="0"/>
            <a:ext cx="705678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6000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Решение</a:t>
            </a:r>
            <a:r>
              <a:rPr lang="ru-RU" sz="6000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6000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проблем</a:t>
            </a:r>
            <a:r>
              <a:rPr lang="ru-RU" sz="6000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endParaRPr lang="ru-RU" sz="6000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1196752"/>
            <a:ext cx="8784976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определить все потенциальные источники водоснабжения и подготовить проекты их защиты, сохранения и рационального использования;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приступить к осуществлению эффективных и соизмеримых с уровнем их социально-экономического развития программ по борьбе с загрязнением вод, соответствующим образом сочетая реализацию стратегий сокращения загрязнения у источника с проведением экологических экспертиз и применением практически осуществимых норм для выбросов из крупных точечных источников и неточечных источников с высокой степенью риска;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принимать, насколько это возможно, участие в осуществлении международных программ мониторинга и регулирования качества воды, например, таких, как Глобальная программа мониторинга качества воды (ГСМОС-ВОДА), Программа ЮНЕП по экологически обоснованному использованию внутренних водных ресурсов (ЭМИНВА), Программа ФАО по региональным внутренним водоемам, используемым для рыбного промысла, и Конвенция о водно-болотных угодьях, имеющих международное значение главным образом в качестве местообитаний водоплавающих птиц (Конвенция РАМСАР);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уменьшить распространенность передаваемых через воду заболеваний, начиная с ликвидации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дракункул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онхоцеркоза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установить, согласно своим возможностям и потребностям, биологические, санитарно-гигиенические, физические и химические критерии качества воды в отношении всех видов водоемов (поверхностные и подземные воды) с целью постоянного улучшения качества воды;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осуществлять комплексный подход к экологически безопасному управлению водными ресурсами, включая защиту водных экосистем и живых пресноводных ресурсов;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разработать стратегии по экологически безопасному управлению запасами пресной воды и соответствующими прибрежными экосистемами, включая рассмотрение проблем, связанных с рыболовством,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аквакультурой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пастбищным хозяйством, сельскохозяйственной деятельностью и биологическим разнообразием.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592" y="188640"/>
            <a:ext cx="7920880" cy="952366"/>
          </a:xfrm>
        </p:spPr>
        <p:txBody>
          <a:bodyPr>
            <a:noAutofit/>
          </a:bodyPr>
          <a:lstStyle/>
          <a:p>
            <a:r>
              <a:rPr lang="ru-RU" sz="6600" dirty="0" smtClean="0"/>
              <a:t>Литература:</a:t>
            </a:r>
            <a:endParaRPr lang="ru-RU" sz="6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556792"/>
            <a:ext cx="9144000" cy="17257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1)</a:t>
            </a:r>
            <a:r>
              <a:rPr lang="en-US" dirty="0" smtClean="0"/>
              <a:t>wikipedia.org</a:t>
            </a:r>
            <a:r>
              <a:rPr lang="ru-RU" dirty="0" smtClean="0"/>
              <a:t>.</a:t>
            </a:r>
          </a:p>
          <a:p>
            <a:r>
              <a:rPr lang="ru-RU" dirty="0" smtClean="0"/>
              <a:t>2)</a:t>
            </a:r>
            <a:r>
              <a:rPr lang="ru-RU" b="1" dirty="0" smtClean="0"/>
              <a:t> Экологические основы природопользования.  </a:t>
            </a:r>
            <a:r>
              <a:rPr lang="ru-RU" b="1" i="1" dirty="0" smtClean="0"/>
              <a:t>Гальперин М.В</a:t>
            </a:r>
            <a:r>
              <a:rPr lang="ru-RU" b="1" i="1" dirty="0" smtClean="0"/>
              <a:t>. 2003 «Инфра»</a:t>
            </a:r>
          </a:p>
          <a:p>
            <a:r>
              <a:rPr lang="ru-RU" b="1" i="1" dirty="0" smtClean="0"/>
              <a:t>3)</a:t>
            </a:r>
            <a:r>
              <a:rPr lang="ru-RU" dirty="0" smtClean="0"/>
              <a:t> ЭКОЛОГИЧЕСКИЕ</a:t>
            </a:r>
          </a:p>
          <a:p>
            <a:r>
              <a:rPr lang="ru-RU" dirty="0" smtClean="0"/>
              <a:t>ОСНОВЫ</a:t>
            </a:r>
          </a:p>
          <a:p>
            <a:r>
              <a:rPr lang="ru-RU" dirty="0" smtClean="0"/>
              <a:t>ПРИРОДОПОЛЬЗОВАНИЯ 2013, «Академия»</a:t>
            </a:r>
          </a:p>
          <a:p>
            <a:r>
              <a:rPr lang="ru-RU" dirty="0" smtClean="0"/>
              <a:t>4</a:t>
            </a:r>
            <a:r>
              <a:rPr lang="ru-RU" dirty="0" smtClean="0"/>
              <a:t>) </a:t>
            </a:r>
            <a:r>
              <a:rPr lang="ru-RU" dirty="0" smtClean="0"/>
              <a:t>Экология. Акимова Т.А. 2007, «Экономика»</a:t>
            </a:r>
            <a:endParaRPr lang="ru-RU" b="1" i="1" dirty="0" smtClean="0"/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1988840"/>
            <a:ext cx="9144000" cy="201622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340768"/>
            <a:ext cx="7772400" cy="1509712"/>
          </a:xfrm>
        </p:spPr>
        <p:txBody>
          <a:bodyPr>
            <a:noAutofit/>
          </a:bodyPr>
          <a:lstStyle/>
          <a:p>
            <a:r>
              <a:rPr lang="ru-RU" sz="9600" dirty="0" smtClean="0"/>
              <a:t>Спасибо за внимание! </a:t>
            </a:r>
            <a:endParaRPr lang="ru-RU" sz="9600" dirty="0"/>
          </a:p>
        </p:txBody>
      </p:sp>
    </p:spTree>
  </p:cSld>
  <p:clrMapOvr>
    <a:masterClrMapping/>
  </p:clrMapOvr>
  <p:transition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273</TotalTime>
  <Words>317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Литейная</vt:lpstr>
      <vt:lpstr>Экологические проблемы России: Водные ресурсы.  </vt:lpstr>
      <vt:lpstr> </vt:lpstr>
      <vt:lpstr>Загрязнение водных ресурсов</vt:lpstr>
      <vt:lpstr>Загрязнение поверхностных вод.</vt:lpstr>
      <vt:lpstr>Массовая гибель малых рек.</vt:lpstr>
      <vt:lpstr>Загрязнение подземных вод</vt:lpstr>
      <vt:lpstr>Ухудшение качества питьевой воды.</vt:lpstr>
      <vt:lpstr> </vt:lpstr>
      <vt:lpstr>Литература:</vt:lpstr>
      <vt:lpstr>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Anna</cp:lastModifiedBy>
  <cp:revision>31</cp:revision>
  <dcterms:created xsi:type="dcterms:W3CDTF">2011-05-05T12:43:12Z</dcterms:created>
  <dcterms:modified xsi:type="dcterms:W3CDTF">2014-09-07T13:18:51Z</dcterms:modified>
</cp:coreProperties>
</file>