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1"/>
  </p:notesMasterIdLst>
  <p:sldIdLst>
    <p:sldId id="256" r:id="rId2"/>
    <p:sldId id="258" r:id="rId3"/>
    <p:sldId id="257" r:id="rId4"/>
    <p:sldId id="259" r:id="rId5"/>
    <p:sldId id="260" r:id="rId6"/>
    <p:sldId id="262" r:id="rId7"/>
    <p:sldId id="263" r:id="rId8"/>
    <p:sldId id="264" r:id="rId9"/>
    <p:sldId id="265" r:id="rId10"/>
    <p:sldId id="266" r:id="rId11"/>
    <p:sldId id="267" r:id="rId12"/>
    <p:sldId id="268" r:id="rId13"/>
    <p:sldId id="269" r:id="rId14"/>
    <p:sldId id="340" r:id="rId15"/>
    <p:sldId id="270" r:id="rId16"/>
    <p:sldId id="341" r:id="rId17"/>
    <p:sldId id="271" r:id="rId18"/>
    <p:sldId id="342" r:id="rId19"/>
    <p:sldId id="272" r:id="rId20"/>
    <p:sldId id="273" r:id="rId21"/>
    <p:sldId id="274" r:id="rId22"/>
    <p:sldId id="275" r:id="rId23"/>
    <p:sldId id="276" r:id="rId24"/>
    <p:sldId id="277" r:id="rId25"/>
    <p:sldId id="278" r:id="rId26"/>
    <p:sldId id="279" r:id="rId27"/>
    <p:sldId id="280" r:id="rId28"/>
    <p:sldId id="281" r:id="rId29"/>
    <p:sldId id="343" r:id="rId30"/>
    <p:sldId id="345" r:id="rId31"/>
    <p:sldId id="344"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9" r:id="rId58"/>
    <p:sldId id="307" r:id="rId59"/>
    <p:sldId id="308" r:id="rId60"/>
    <p:sldId id="310" r:id="rId61"/>
    <p:sldId id="311" r:id="rId62"/>
    <p:sldId id="312" r:id="rId63"/>
    <p:sldId id="313" r:id="rId64"/>
    <p:sldId id="314" r:id="rId65"/>
    <p:sldId id="315" r:id="rId66"/>
    <p:sldId id="316" r:id="rId67"/>
    <p:sldId id="318" r:id="rId68"/>
    <p:sldId id="317" r:id="rId69"/>
    <p:sldId id="319" r:id="rId70"/>
    <p:sldId id="320" r:id="rId71"/>
    <p:sldId id="321" r:id="rId72"/>
    <p:sldId id="323" r:id="rId73"/>
    <p:sldId id="322"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63" autoAdjust="0"/>
    <p:restoredTop sz="97730" autoAdjust="0"/>
  </p:normalViewPr>
  <p:slideViewPr>
    <p:cSldViewPr>
      <p:cViewPr varScale="1">
        <p:scale>
          <a:sx n="103" d="100"/>
          <a:sy n="103" d="100"/>
        </p:scale>
        <p:origin x="-210" y="-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0A46C0-214C-47CF-AD5A-705DC7F805C3}" type="datetimeFigureOut">
              <a:rPr lang="ru-RU" smtClean="0"/>
              <a:t>29.09.2012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C36B25-74A9-4732-9C03-059DDB54CEEC}"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361AA69D-0EED-4967-89B5-F9474E78F8AF}" type="datetimeFigureOut">
              <a:rPr lang="ru-RU" smtClean="0"/>
              <a:pPr/>
              <a:t>28.09.2012</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ECAC36ED-A8D3-4BCC-8A6B-D12128B68D5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361AA69D-0EED-4967-89B5-F9474E78F8AF}" type="datetimeFigureOut">
              <a:rPr lang="ru-RU" smtClean="0"/>
              <a:pPr/>
              <a:t>28.09.2012</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ECAC36ED-A8D3-4BCC-8A6B-D12128B68D5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361AA69D-0EED-4967-89B5-F9474E78F8AF}" type="datetimeFigureOut">
              <a:rPr lang="ru-RU" smtClean="0"/>
              <a:pPr/>
              <a:t>28.09.2012</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ECAC36ED-A8D3-4BCC-8A6B-D12128B68D56}"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361AA69D-0EED-4967-89B5-F9474E78F8AF}" type="datetimeFigureOut">
              <a:rPr lang="ru-RU" smtClean="0"/>
              <a:pPr/>
              <a:t>28.09.2012</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ECAC36ED-A8D3-4BCC-8A6B-D12128B68D5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361AA69D-0EED-4967-89B5-F9474E78F8AF}" type="datetimeFigureOut">
              <a:rPr lang="ru-RU" smtClean="0"/>
              <a:pPr/>
              <a:t>28.09.2012</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ECAC36ED-A8D3-4BCC-8A6B-D12128B68D5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61AA69D-0EED-4967-89B5-F9474E78F8AF}" type="datetimeFigureOut">
              <a:rPr lang="ru-RU" smtClean="0"/>
              <a:pPr/>
              <a:t>28.09.2012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CAC36ED-A8D3-4BCC-8A6B-D12128B68D5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361AA69D-0EED-4967-89B5-F9474E78F8AF}" type="datetimeFigureOut">
              <a:rPr lang="ru-RU" smtClean="0"/>
              <a:pPr/>
              <a:t>28.09.2012</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ECAC36ED-A8D3-4BCC-8A6B-D12128B68D5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361AA69D-0EED-4967-89B5-F9474E78F8AF}" type="datetimeFigureOut">
              <a:rPr lang="ru-RU" smtClean="0"/>
              <a:pPr/>
              <a:t>28.09.2012</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ECAC36ED-A8D3-4BCC-8A6B-D12128B68D5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361AA69D-0EED-4967-89B5-F9474E78F8AF}" type="datetimeFigureOut">
              <a:rPr lang="ru-RU" smtClean="0"/>
              <a:pPr/>
              <a:t>28.09.2012</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ECAC36ED-A8D3-4BCC-8A6B-D12128B68D5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61AA69D-0EED-4967-89B5-F9474E78F8AF}" type="datetimeFigureOut">
              <a:rPr lang="ru-RU" smtClean="0"/>
              <a:pPr/>
              <a:t>28.09.2012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AC36ED-A8D3-4BCC-8A6B-D12128B68D5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61AA69D-0EED-4967-89B5-F9474E78F8AF}" type="datetimeFigureOut">
              <a:rPr lang="ru-RU" smtClean="0"/>
              <a:pPr/>
              <a:t>28.09.2012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AC36ED-A8D3-4BCC-8A6B-D12128B68D5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361AA69D-0EED-4967-89B5-F9474E78F8AF}" type="datetimeFigureOut">
              <a:rPr lang="ru-RU" smtClean="0"/>
              <a:pPr/>
              <a:t>28.09.2012</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ECAC36ED-A8D3-4BCC-8A6B-D12128B68D56}"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2786058"/>
            <a:ext cx="8062912" cy="1470025"/>
          </a:xfrm>
        </p:spPr>
        <p:txBody>
          <a:bodyPr>
            <a:noAutofit/>
          </a:bodyPr>
          <a:lstStyle/>
          <a:p>
            <a:pPr algn="ctr"/>
            <a:r>
              <a:rPr lang="ru-RU" sz="5400" b="1" dirty="0" smtClean="0"/>
              <a:t>Экономико-географическая характеристика ГЕРМАНИИ</a:t>
            </a:r>
            <a:endParaRPr lang="ru-RU" sz="5400" b="1" dirty="0"/>
          </a:p>
        </p:txBody>
      </p:sp>
      <p:sp>
        <p:nvSpPr>
          <p:cNvPr id="3" name="Подзаголовок 2"/>
          <p:cNvSpPr>
            <a:spLocks noGrp="1"/>
          </p:cNvSpPr>
          <p:nvPr>
            <p:ph type="subTitle" idx="1"/>
          </p:nvPr>
        </p:nvSpPr>
        <p:spPr>
          <a:xfrm>
            <a:off x="928662" y="4786322"/>
            <a:ext cx="8062912" cy="1752600"/>
          </a:xfrm>
        </p:spPr>
        <p:txBody>
          <a:bodyPr>
            <a:normAutofit/>
          </a:bodyPr>
          <a:lstStyle/>
          <a:p>
            <a:pPr marL="3600000" algn="l"/>
            <a:r>
              <a:rPr lang="ru-RU" sz="2800" b="1" dirty="0" smtClean="0"/>
              <a:t>Выполнила </a:t>
            </a:r>
          </a:p>
          <a:p>
            <a:pPr marL="3600000" algn="l"/>
            <a:r>
              <a:rPr lang="ru-RU" sz="2800" b="1" dirty="0" smtClean="0"/>
              <a:t>студентка 44 группы</a:t>
            </a:r>
          </a:p>
          <a:p>
            <a:pPr marL="3600000" algn="l"/>
            <a:r>
              <a:rPr lang="ru-RU" sz="2800" b="1" dirty="0" smtClean="0"/>
              <a:t>Колодяжная Е.А.</a:t>
            </a:r>
            <a:endParaRPr lang="ru-RU" sz="28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6000" b="1" dirty="0" smtClean="0"/>
              <a:t>Визитная карточка</a:t>
            </a:r>
            <a:endParaRPr lang="ru-RU" sz="6000" b="1" dirty="0"/>
          </a:p>
        </p:txBody>
      </p:sp>
      <p:sp>
        <p:nvSpPr>
          <p:cNvPr id="3" name="Содержимое 2"/>
          <p:cNvSpPr>
            <a:spLocks noGrp="1"/>
          </p:cNvSpPr>
          <p:nvPr>
            <p:ph idx="1"/>
          </p:nvPr>
        </p:nvSpPr>
        <p:spPr>
          <a:xfrm>
            <a:off x="-142908" y="3286124"/>
            <a:ext cx="9429816" cy="4286280"/>
          </a:xfrm>
        </p:spPr>
        <p:txBody>
          <a:bodyPr>
            <a:normAutofit/>
          </a:bodyPr>
          <a:lstStyle/>
          <a:p>
            <a:pPr algn="ctr">
              <a:buNone/>
            </a:pPr>
            <a:r>
              <a:rPr lang="ru-RU" sz="3600" dirty="0" smtClean="0"/>
              <a:t>Столица — Берлин</a:t>
            </a:r>
          </a:p>
          <a:p>
            <a:pPr algn="ctr">
              <a:buNone/>
            </a:pPr>
            <a:r>
              <a:rPr lang="ru-RU" sz="3600" dirty="0" smtClean="0"/>
              <a:t>Площадь — 357 000 кв.км</a:t>
            </a:r>
          </a:p>
          <a:p>
            <a:pPr algn="ctr">
              <a:buNone/>
            </a:pPr>
            <a:r>
              <a:rPr lang="ru-RU" sz="3600" dirty="0" smtClean="0"/>
              <a:t>По численности населения: 1 место </a:t>
            </a:r>
            <a:r>
              <a:rPr lang="ru-RU" sz="3600" dirty="0" smtClean="0"/>
              <a:t>в Западной </a:t>
            </a:r>
            <a:r>
              <a:rPr lang="ru-RU" sz="3600" dirty="0" smtClean="0"/>
              <a:t>Европе (81,6 млн. чел.)</a:t>
            </a:r>
          </a:p>
          <a:p>
            <a:pPr>
              <a:buNone/>
            </a:pPr>
            <a:endParaRPr lang="ru-RU" sz="3600" dirty="0" smtClean="0"/>
          </a:p>
          <a:p>
            <a:pPr>
              <a:buNone/>
            </a:pPr>
            <a:endParaRPr lang="ru-RU" sz="3600" dirty="0"/>
          </a:p>
        </p:txBody>
      </p:sp>
      <p:pic>
        <p:nvPicPr>
          <p:cNvPr id="4" name="Picture 5" descr="fg_germa"/>
          <p:cNvPicPr>
            <a:picLocks noChangeAspect="1" noChangeArrowheads="1"/>
          </p:cNvPicPr>
          <p:nvPr/>
        </p:nvPicPr>
        <p:blipFill>
          <a:blip r:embed="rId2"/>
          <a:srcRect/>
          <a:stretch>
            <a:fillRect/>
          </a:stretch>
        </p:blipFill>
        <p:spPr bwMode="auto">
          <a:xfrm>
            <a:off x="3428992" y="1857364"/>
            <a:ext cx="1790700" cy="10033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346" y="214290"/>
            <a:ext cx="10072726" cy="1643074"/>
          </a:xfrm>
        </p:spPr>
        <p:txBody>
          <a:bodyPr>
            <a:noAutofit/>
          </a:bodyPr>
          <a:lstStyle/>
          <a:p>
            <a:r>
              <a:rPr lang="ru-RU" sz="3600" b="1" dirty="0" smtClean="0"/>
              <a:t>1) Состав территории. Особенности ЭГП. Государственный строй и устройство.</a:t>
            </a:r>
            <a:endParaRPr lang="ru-RU" sz="3600" b="1" dirty="0"/>
          </a:p>
        </p:txBody>
      </p:sp>
      <p:sp>
        <p:nvSpPr>
          <p:cNvPr id="4" name="TextBox 3"/>
          <p:cNvSpPr txBox="1"/>
          <p:nvPr/>
        </p:nvSpPr>
        <p:spPr>
          <a:xfrm>
            <a:off x="142844" y="1928802"/>
            <a:ext cx="8858312" cy="4524315"/>
          </a:xfrm>
          <a:prstGeom prst="rect">
            <a:avLst/>
          </a:prstGeom>
          <a:noFill/>
        </p:spPr>
        <p:txBody>
          <a:bodyPr wrap="square" rtlCol="0">
            <a:spAutoFit/>
          </a:bodyPr>
          <a:lstStyle/>
          <a:p>
            <a:pPr algn="just"/>
            <a:r>
              <a:rPr lang="ru-RU" sz="2400" b="1" dirty="0" smtClean="0"/>
              <a:t>Расположена </a:t>
            </a:r>
            <a:r>
              <a:rPr lang="ru-RU" sz="2400" b="1" dirty="0" smtClean="0"/>
              <a:t>в центре Европы. Граничат девять соседних государств: Дания на севере, Голландия, Бельгия, Люксембург и Франция на западе, Швейцария и Австрия на юге, и Чешская Республика и Польша на востоке. Является узловым центром между Востоком и Западом,  между Скандинавией и регионом Средиземного моря. Будучи членом Европейского сообщества и НАТО, Германия выполняет роль связующего звена с государствами Центральной и Восточной Европы. Наибольшая протяженность с севера на юг - 876 км, с запада на восток - 640 </a:t>
            </a:r>
            <a:r>
              <a:rPr lang="ru-RU" sz="2400" b="1" dirty="0" err="1" smtClean="0"/>
              <a:t>км.Общая</a:t>
            </a:r>
            <a:r>
              <a:rPr lang="ru-RU" sz="2400" b="1" dirty="0" smtClean="0"/>
              <a:t> протяженность границ - 3767 км.</a:t>
            </a:r>
            <a:endParaRPr lang="ru-RU"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2"/>
          <a:srcRect/>
          <a:stretch>
            <a:fillRect/>
          </a:stretch>
        </p:blipFill>
        <p:spPr bwMode="auto">
          <a:xfrm>
            <a:off x="0" y="0"/>
            <a:ext cx="9144000" cy="72866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142900"/>
            <a:ext cx="8229600" cy="1399032"/>
          </a:xfrm>
        </p:spPr>
        <p:txBody>
          <a:bodyPr>
            <a:normAutofit/>
          </a:bodyPr>
          <a:lstStyle/>
          <a:p>
            <a:r>
              <a:rPr lang="ru-RU" sz="4800" b="1" dirty="0" smtClean="0"/>
              <a:t>История образования</a:t>
            </a:r>
            <a:endParaRPr lang="ru-RU" sz="4800" b="1" dirty="0"/>
          </a:p>
        </p:txBody>
      </p:sp>
      <p:sp>
        <p:nvSpPr>
          <p:cNvPr id="4" name="TextBox 3"/>
          <p:cNvSpPr txBox="1"/>
          <p:nvPr/>
        </p:nvSpPr>
        <p:spPr>
          <a:xfrm>
            <a:off x="142844" y="1000108"/>
            <a:ext cx="9001156" cy="5693866"/>
          </a:xfrm>
          <a:prstGeom prst="rect">
            <a:avLst/>
          </a:prstGeom>
          <a:noFill/>
        </p:spPr>
        <p:txBody>
          <a:bodyPr wrap="square" rtlCol="0">
            <a:spAutoFit/>
          </a:bodyPr>
          <a:lstStyle/>
          <a:p>
            <a:r>
              <a:rPr lang="ru-RU" sz="2800" b="1" dirty="0" smtClean="0"/>
              <a:t>1000 лет до н.э. германские и кельтские племена уже жили на территории современной Германии. </a:t>
            </a:r>
          </a:p>
          <a:p>
            <a:r>
              <a:rPr lang="ru-RU" sz="2800" b="1" dirty="0" smtClean="0"/>
              <a:t>843 </a:t>
            </a:r>
            <a:r>
              <a:rPr lang="ru-RU" sz="2800" b="1" dirty="0" smtClean="0"/>
              <a:t>год </a:t>
            </a:r>
            <a:r>
              <a:rPr lang="en-US" sz="2800" b="1" dirty="0" smtClean="0"/>
              <a:t>-</a:t>
            </a:r>
            <a:r>
              <a:rPr lang="ru-RU" sz="2800" b="1" dirty="0" smtClean="0"/>
              <a:t> </a:t>
            </a:r>
            <a:r>
              <a:rPr lang="ru-RU" sz="2800" b="1" dirty="0" smtClean="0"/>
              <a:t>было создано </a:t>
            </a:r>
            <a:r>
              <a:rPr lang="ru-RU" sz="2800" b="1" dirty="0" err="1" smtClean="0"/>
              <a:t>Восточно-Франкское</a:t>
            </a:r>
            <a:r>
              <a:rPr lang="ru-RU" sz="2800" b="1" dirty="0" smtClean="0"/>
              <a:t> Королевство. </a:t>
            </a:r>
          </a:p>
          <a:p>
            <a:r>
              <a:rPr lang="ru-RU" sz="2800" b="1" dirty="0" smtClean="0"/>
              <a:t>962г </a:t>
            </a:r>
            <a:r>
              <a:rPr lang="en-US" sz="2800" b="1" dirty="0" smtClean="0"/>
              <a:t>-</a:t>
            </a:r>
            <a:r>
              <a:rPr lang="ru-RU" sz="2800" b="1" dirty="0" smtClean="0"/>
              <a:t> </a:t>
            </a:r>
            <a:r>
              <a:rPr lang="ru-RU" sz="2800" b="1" dirty="0" smtClean="0"/>
              <a:t>образовалась Священная Римская Империя до 1806г.</a:t>
            </a:r>
          </a:p>
          <a:p>
            <a:r>
              <a:rPr lang="ru-RU" sz="2800" b="1" dirty="0" smtClean="0"/>
              <a:t>В сентябре 1949г. создано государство - ФРГ.</a:t>
            </a:r>
          </a:p>
          <a:p>
            <a:r>
              <a:rPr lang="ru-RU" sz="2800" b="1" dirty="0" smtClean="0"/>
              <a:t> 7 октября 1949г. Создание</a:t>
            </a:r>
            <a:r>
              <a:rPr lang="en-US" sz="2800" b="1" dirty="0" smtClean="0"/>
              <a:t> - </a:t>
            </a:r>
            <a:r>
              <a:rPr lang="ru-RU" sz="2800" b="1" dirty="0" smtClean="0"/>
              <a:t>ГДР.</a:t>
            </a:r>
          </a:p>
          <a:p>
            <a:r>
              <a:rPr lang="ru-RU" sz="2800" b="1" dirty="0" smtClean="0"/>
              <a:t>В 1972 подписан Договор об основах </a:t>
            </a:r>
          </a:p>
          <a:p>
            <a:r>
              <a:rPr lang="ru-RU" sz="2800" b="1" dirty="0" smtClean="0"/>
              <a:t>отношений между ГДР и ФРГ.</a:t>
            </a:r>
          </a:p>
          <a:p>
            <a:r>
              <a:rPr lang="en-US" sz="2800" b="1" dirty="0" smtClean="0"/>
              <a:t>1990 </a:t>
            </a:r>
            <a:r>
              <a:rPr lang="ru-RU" sz="2800" b="1" dirty="0" smtClean="0"/>
              <a:t>г. Слияние двух немецких государств – ФРГ и ГДР.</a:t>
            </a:r>
            <a:endParaRPr lang="ru-RU"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0" y="857232"/>
            <a:ext cx="9144000" cy="6858000"/>
          </a:xfrm>
        </p:spPr>
        <p:txBody>
          <a:bodyPr/>
          <a:lstStyle/>
          <a:p>
            <a:pPr>
              <a:buNone/>
            </a:pPr>
            <a:r>
              <a:rPr lang="ru-RU" u="sng" dirty="0" smtClean="0">
                <a:solidFill>
                  <a:schemeClr val="accent1"/>
                </a:solidFill>
              </a:rPr>
              <a:t>Государственный строй (</a:t>
            </a:r>
            <a:r>
              <a:rPr lang="ru-RU" u="sng" dirty="0" smtClean="0">
                <a:solidFill>
                  <a:schemeClr val="accent1"/>
                </a:solidFill>
              </a:rPr>
              <a:t>форма правления):</a:t>
            </a:r>
          </a:p>
          <a:p>
            <a:pPr>
              <a:buNone/>
            </a:pPr>
            <a:r>
              <a:rPr lang="ru-RU" dirty="0" smtClean="0"/>
              <a:t>парламентская </a:t>
            </a:r>
            <a:r>
              <a:rPr lang="ru-RU" dirty="0" smtClean="0"/>
              <a:t>республика</a:t>
            </a:r>
          </a:p>
          <a:p>
            <a:pPr>
              <a:buNone/>
            </a:pPr>
            <a:r>
              <a:rPr lang="ru-RU" u="sng" dirty="0" smtClean="0">
                <a:solidFill>
                  <a:schemeClr val="accent1"/>
                </a:solidFill>
              </a:rPr>
              <a:t>Государственное устройство: </a:t>
            </a:r>
            <a:r>
              <a:rPr lang="ru-RU" dirty="0" smtClean="0"/>
              <a:t>федеративное</a:t>
            </a:r>
          </a:p>
          <a:p>
            <a:pPr algn="just">
              <a:buNone/>
            </a:pPr>
            <a:r>
              <a:rPr lang="ru-RU" u="sng" dirty="0" smtClean="0">
                <a:solidFill>
                  <a:schemeClr val="accent1"/>
                </a:solidFill>
              </a:rPr>
              <a:t>Состав территории:</a:t>
            </a:r>
            <a:r>
              <a:rPr lang="ru-RU" dirty="0" smtClean="0">
                <a:solidFill>
                  <a:schemeClr val="accent1"/>
                </a:solidFill>
              </a:rPr>
              <a:t> </a:t>
            </a:r>
          </a:p>
          <a:p>
            <a:pPr algn="just">
              <a:buNone/>
            </a:pPr>
            <a:r>
              <a:rPr lang="ru-RU" dirty="0" smtClean="0"/>
              <a:t>  16 равноправных субъектов </a:t>
            </a:r>
            <a:r>
              <a:rPr lang="ru-RU" dirty="0" smtClean="0"/>
              <a:t>— </a:t>
            </a:r>
            <a:r>
              <a:rPr lang="ru-RU" dirty="0" smtClean="0"/>
              <a:t>земель, три из них </a:t>
            </a:r>
            <a:r>
              <a:rPr lang="ru-RU" dirty="0" smtClean="0"/>
              <a:t>— города (Берлин, Бремен и Гамбург). Земли подразделяются на 438 </a:t>
            </a:r>
            <a:r>
              <a:rPr lang="ru-RU" dirty="0" smtClean="0"/>
              <a:t>округов.</a:t>
            </a:r>
            <a:endParaRPr lang="ru-RU" dirty="0" smtClean="0"/>
          </a:p>
          <a:p>
            <a:pPr>
              <a:buNone/>
            </a:pPr>
            <a:r>
              <a:rPr lang="ru-RU" dirty="0" smtClean="0"/>
              <a:t>           Каждая из </a:t>
            </a:r>
            <a:r>
              <a:rPr lang="ru-RU" dirty="0" smtClean="0"/>
              <a:t>земель имеет свою конституцию</a:t>
            </a:r>
            <a:r>
              <a:rPr lang="ru-RU" dirty="0" smtClean="0"/>
              <a:t>, парламент </a:t>
            </a:r>
            <a:r>
              <a:rPr lang="ru-RU" dirty="0" smtClean="0"/>
              <a:t>и правительство.</a:t>
            </a:r>
            <a:endParaRPr lang="en-US" dirty="0" smtClean="0"/>
          </a:p>
          <a:p>
            <a:pPr>
              <a:buNone/>
            </a:pPr>
            <a:endParaRPr lang="ru-RU" u="sng" dirty="0">
              <a:solidFill>
                <a:schemeClr val="accent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srcRect/>
          <a:stretch>
            <a:fillRect/>
          </a:stretch>
        </p:blipFill>
        <p:spPr bwMode="auto">
          <a:xfrm>
            <a:off x="142844" y="571480"/>
            <a:ext cx="4214842" cy="6000792"/>
          </a:xfrm>
          <a:prstGeom prst="rect">
            <a:avLst/>
          </a:prstGeom>
          <a:noFill/>
          <a:ln w="9525">
            <a:noFill/>
            <a:miter lim="800000"/>
            <a:headEnd/>
            <a:tailEnd/>
          </a:ln>
        </p:spPr>
      </p:pic>
      <p:graphicFrame>
        <p:nvGraphicFramePr>
          <p:cNvPr id="5" name="Таблица 4"/>
          <p:cNvGraphicFramePr>
            <a:graphicFrameLocks noGrp="1"/>
          </p:cNvGraphicFramePr>
          <p:nvPr/>
        </p:nvGraphicFramePr>
        <p:xfrm>
          <a:off x="4572000" y="1500174"/>
          <a:ext cx="4385310" cy="4416552"/>
        </p:xfrm>
        <a:graphic>
          <a:graphicData uri="http://schemas.openxmlformats.org/drawingml/2006/table">
            <a:tbl>
              <a:tblPr/>
              <a:tblGrid>
                <a:gridCol w="3143272"/>
                <a:gridCol w="1242038"/>
              </a:tblGrid>
              <a:tr h="0">
                <a:tc>
                  <a:txBody>
                    <a:bodyPr/>
                    <a:lstStyle/>
                    <a:p>
                      <a:pPr algn="ctr">
                        <a:lnSpc>
                          <a:spcPct val="115000"/>
                        </a:lnSpc>
                        <a:spcAft>
                          <a:spcPts val="0"/>
                        </a:spcAft>
                      </a:pPr>
                      <a:r>
                        <a:rPr lang="ru-RU" sz="1400" b="1" dirty="0">
                          <a:latin typeface="Times New Roman"/>
                          <a:ea typeface="Calibri"/>
                          <a:cs typeface="Times New Roman"/>
                        </a:rPr>
                        <a:t>Земля</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a:ea typeface="Calibri"/>
                          <a:cs typeface="Times New Roman"/>
                        </a:rPr>
                        <a:t>Столица</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1. Баден-Вюртемберг</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Штутгарт</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2. Свободное государство Бавария</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Мюнхен</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3. Берлин</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Берлин</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4. Бранденбург</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Потсдам</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5. Свободный ганзейский город Бремен</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Бремен</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6. Свободный и ганзейский город Гамбург</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Гамбург</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7. Гессен</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Висбаден</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8. Мекленбург-Передняя Померания</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err="1">
                          <a:latin typeface="Times New Roman"/>
                          <a:ea typeface="Calibri"/>
                          <a:cs typeface="Times New Roman"/>
                        </a:rPr>
                        <a:t>Шверин</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9. Нижняя Саксония</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Ганновер</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10. Северный Рейн-Вестфалия</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Дюссельдорф</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11. Рейнланд-Пфальц</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Майнц</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12. Саар</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Саарбрюккен</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13. Свободное государство Саксония</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Дрезден</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14. Саксония-Анхальт</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Магдебург</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15. Шлезвиг-Гольштейн</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Киль</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a:latin typeface="Times New Roman"/>
                          <a:ea typeface="Calibri"/>
                          <a:cs typeface="Times New Roman"/>
                        </a:rPr>
                        <a:t>16. Свободное государство Тюрингия</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400" dirty="0">
                          <a:latin typeface="Times New Roman"/>
                          <a:ea typeface="Calibri"/>
                          <a:cs typeface="Times New Roman"/>
                        </a:rPr>
                        <a:t>Эрфурт</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WALPS0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142908" y="142852"/>
            <a:ext cx="8929718" cy="1399032"/>
          </a:xfrm>
        </p:spPr>
        <p:txBody>
          <a:bodyPr>
            <a:noAutofit/>
          </a:bodyPr>
          <a:lstStyle/>
          <a:p>
            <a:pPr algn="ctr"/>
            <a:r>
              <a:rPr lang="ru-RU" sz="4400" b="1" dirty="0" smtClean="0"/>
              <a:t>2) Природные условия и ресурсы</a:t>
            </a:r>
            <a:endParaRPr lang="ru-RU" sz="4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8229600" cy="1399032"/>
          </a:xfrm>
        </p:spPr>
        <p:txBody>
          <a:bodyPr/>
          <a:lstStyle/>
          <a:p>
            <a:pPr algn="ctr"/>
            <a:r>
              <a:rPr lang="ru-RU" u="sng" dirty="0" smtClean="0"/>
              <a:t>Рельеф:</a:t>
            </a:r>
            <a:endParaRPr lang="ru-RU" u="sng" dirty="0"/>
          </a:p>
        </p:txBody>
      </p:sp>
      <p:sp>
        <p:nvSpPr>
          <p:cNvPr id="3" name="Содержимое 2"/>
          <p:cNvSpPr>
            <a:spLocks noGrp="1"/>
          </p:cNvSpPr>
          <p:nvPr>
            <p:ph idx="1"/>
          </p:nvPr>
        </p:nvSpPr>
        <p:spPr>
          <a:xfrm>
            <a:off x="3643306" y="1285860"/>
            <a:ext cx="5500694" cy="5168948"/>
          </a:xfrm>
        </p:spPr>
        <p:txBody>
          <a:bodyPr>
            <a:normAutofit fontScale="62500" lnSpcReduction="20000"/>
          </a:bodyPr>
          <a:lstStyle/>
          <a:p>
            <a:pPr algn="ctr">
              <a:buNone/>
            </a:pPr>
            <a:r>
              <a:rPr lang="ru-RU" b="1" dirty="0" smtClean="0"/>
              <a:t>     </a:t>
            </a:r>
            <a:r>
              <a:rPr lang="ru-RU" sz="3800" b="1" dirty="0" smtClean="0"/>
              <a:t>Поверхность </a:t>
            </a:r>
            <a:r>
              <a:rPr lang="ru-RU" sz="3800" b="1" dirty="0" smtClean="0"/>
              <a:t>страны повышается  в основном с севера на юг. </a:t>
            </a:r>
            <a:endParaRPr lang="ru-RU" sz="3800" b="1" dirty="0" smtClean="0"/>
          </a:p>
          <a:p>
            <a:pPr algn="ctr">
              <a:buNone/>
            </a:pPr>
            <a:r>
              <a:rPr lang="ru-RU" sz="3800" b="1" dirty="0" smtClean="0"/>
              <a:t> </a:t>
            </a:r>
            <a:r>
              <a:rPr lang="ru-RU" sz="3800" b="1" dirty="0" smtClean="0"/>
              <a:t>    По </a:t>
            </a:r>
            <a:r>
              <a:rPr lang="ru-RU" sz="3800" b="1" dirty="0" smtClean="0"/>
              <a:t>характеру рельефа выделяются 4 основных элемента: </a:t>
            </a:r>
            <a:r>
              <a:rPr lang="ru-RU" sz="3800" b="1" dirty="0" err="1" smtClean="0"/>
              <a:t>Северо-Германская</a:t>
            </a:r>
            <a:r>
              <a:rPr lang="ru-RU" sz="3800" b="1" dirty="0" smtClean="0"/>
              <a:t> низменность (самая низкая точка — </a:t>
            </a:r>
            <a:r>
              <a:rPr lang="ru-RU" sz="3800" b="1" dirty="0" err="1" smtClean="0"/>
              <a:t>Нойендорф-Саксенбанде</a:t>
            </a:r>
            <a:r>
              <a:rPr lang="ru-RU" sz="3800" b="1" dirty="0" smtClean="0"/>
              <a:t> в </a:t>
            </a:r>
            <a:r>
              <a:rPr lang="ru-RU" sz="3800" b="1" dirty="0" err="1" smtClean="0"/>
              <a:t>Вильстермарше</a:t>
            </a:r>
            <a:r>
              <a:rPr lang="ru-RU" sz="3800" b="1" dirty="0" smtClean="0"/>
              <a:t>, -3,54 м), Среднегерманские горы, </a:t>
            </a:r>
            <a:r>
              <a:rPr lang="ru-RU" sz="3800" b="1" dirty="0" err="1" smtClean="0"/>
              <a:t>предальпийское</a:t>
            </a:r>
            <a:r>
              <a:rPr lang="ru-RU" sz="3800" b="1" dirty="0" smtClean="0"/>
              <a:t> Баварское плоскогорье, Альпы (самая высокая точка на территории Германии — гора </a:t>
            </a:r>
            <a:r>
              <a:rPr lang="ru-RU" sz="3800" b="1" dirty="0" err="1" smtClean="0"/>
              <a:t>Цугшпитце</a:t>
            </a:r>
            <a:r>
              <a:rPr lang="ru-RU" sz="3800" b="1" dirty="0" smtClean="0"/>
              <a:t>, 2 962 метров).</a:t>
            </a:r>
          </a:p>
          <a:p>
            <a:endParaRPr lang="ru-RU" dirty="0"/>
          </a:p>
        </p:txBody>
      </p:sp>
      <p:pic>
        <p:nvPicPr>
          <p:cNvPr id="4" name="Рисунок 3"/>
          <p:cNvPicPr/>
          <p:nvPr/>
        </p:nvPicPr>
        <p:blipFill>
          <a:blip r:embed="rId2"/>
          <a:srcRect/>
          <a:stretch>
            <a:fillRect/>
          </a:stretch>
        </p:blipFill>
        <p:spPr bwMode="auto">
          <a:xfrm>
            <a:off x="142844" y="1285860"/>
            <a:ext cx="3857652" cy="49292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0"/>
            <a:ext cx="8229600" cy="1399032"/>
          </a:xfrm>
        </p:spPr>
        <p:txBody>
          <a:bodyPr>
            <a:normAutofit/>
          </a:bodyPr>
          <a:lstStyle/>
          <a:p>
            <a:pPr algn="ctr"/>
            <a:r>
              <a:rPr lang="ru-RU" sz="4400" b="1" u="sng" dirty="0" smtClean="0"/>
              <a:t>Климат</a:t>
            </a:r>
            <a:endParaRPr lang="ru-RU" sz="4400" b="1" u="sng" dirty="0"/>
          </a:p>
        </p:txBody>
      </p:sp>
      <p:sp>
        <p:nvSpPr>
          <p:cNvPr id="3" name="Содержимое 2"/>
          <p:cNvSpPr>
            <a:spLocks noGrp="1"/>
          </p:cNvSpPr>
          <p:nvPr>
            <p:ph idx="1"/>
          </p:nvPr>
        </p:nvSpPr>
        <p:spPr>
          <a:xfrm>
            <a:off x="-500098" y="1285860"/>
            <a:ext cx="9644098" cy="5454700"/>
          </a:xfrm>
        </p:spPr>
        <p:txBody>
          <a:bodyPr>
            <a:normAutofit fontScale="92500" lnSpcReduction="20000"/>
          </a:bodyPr>
          <a:lstStyle/>
          <a:p>
            <a:pPr algn="ctr">
              <a:buNone/>
            </a:pPr>
            <a:r>
              <a:rPr lang="ru-RU" dirty="0" smtClean="0"/>
              <a:t>          </a:t>
            </a:r>
            <a:r>
              <a:rPr lang="ru-RU" b="1" dirty="0" smtClean="0"/>
              <a:t>Расположена </a:t>
            </a:r>
            <a:r>
              <a:rPr lang="ru-RU" b="1" dirty="0" smtClean="0"/>
              <a:t>в умеренной зоне, климат переходный от океанического к континентальному. Большая изменчивость погоды из-за частой смены океанических и континентальных ВМ. Суровость зим нарастает с удалением от океана и ростом высоты над уровнем моря. Морозы ниже -20°С – большая редкость. Средняя температура июля от +16 до +22°С, января: от +2 до -5°С. Среднегодовое количество осадков по стране 600-700 мм. На </a:t>
            </a:r>
            <a:r>
              <a:rPr lang="ru-RU" b="1" dirty="0" err="1" smtClean="0"/>
              <a:t>Северо-Германской</a:t>
            </a:r>
            <a:r>
              <a:rPr lang="ru-RU" b="1" dirty="0" smtClean="0"/>
              <a:t> низменности выпадает 600-750 мм, в Альпах – 1000-2000 мм и более. В горах и на побережье часты туманы. Засухи редки, часты наводнения.</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338"/>
            <a:ext cx="8229600" cy="1399032"/>
          </a:xfrm>
        </p:spPr>
        <p:txBody>
          <a:bodyPr/>
          <a:lstStyle/>
          <a:p>
            <a:pPr algn="ctr"/>
            <a:r>
              <a:rPr lang="ru-RU" b="1" dirty="0" smtClean="0"/>
              <a:t>Природные ресурсы</a:t>
            </a:r>
            <a:endParaRPr lang="ru-RU" b="1" dirty="0"/>
          </a:p>
        </p:txBody>
      </p:sp>
      <p:sp>
        <p:nvSpPr>
          <p:cNvPr id="3" name="Содержимое 2"/>
          <p:cNvSpPr>
            <a:spLocks noGrp="1"/>
          </p:cNvSpPr>
          <p:nvPr>
            <p:ph idx="1"/>
          </p:nvPr>
        </p:nvSpPr>
        <p:spPr>
          <a:xfrm>
            <a:off x="0" y="928670"/>
            <a:ext cx="9144000" cy="5786454"/>
          </a:xfrm>
        </p:spPr>
        <p:txBody>
          <a:bodyPr>
            <a:normAutofit lnSpcReduction="10000"/>
          </a:bodyPr>
          <a:lstStyle/>
          <a:p>
            <a:pPr>
              <a:buNone/>
            </a:pPr>
            <a:r>
              <a:rPr lang="ru-RU" b="1" i="1" dirty="0" smtClean="0">
                <a:solidFill>
                  <a:schemeClr val="accent1"/>
                </a:solidFill>
              </a:rPr>
              <a:t>1) минерально-сырьевые</a:t>
            </a:r>
            <a:endParaRPr lang="ru-RU" i="1" dirty="0" smtClean="0">
              <a:solidFill>
                <a:schemeClr val="accent1"/>
              </a:solidFill>
            </a:endParaRPr>
          </a:p>
          <a:p>
            <a:pPr>
              <a:buNone/>
            </a:pPr>
            <a:r>
              <a:rPr lang="ru-RU" b="1" i="1" u="sng" dirty="0" smtClean="0"/>
              <a:t>А) топливно-энергетические </a:t>
            </a:r>
            <a:endParaRPr lang="ru-RU" u="sng" dirty="0" smtClean="0"/>
          </a:p>
          <a:p>
            <a:r>
              <a:rPr lang="ru-RU" b="1" i="1" dirty="0" smtClean="0"/>
              <a:t> </a:t>
            </a:r>
            <a:r>
              <a:rPr lang="ru-RU" i="1" dirty="0" smtClean="0">
                <a:solidFill>
                  <a:schemeClr val="accent1"/>
                </a:solidFill>
              </a:rPr>
              <a:t>каменный уголь</a:t>
            </a:r>
            <a:r>
              <a:rPr lang="ru-RU" b="1" i="1" dirty="0" smtClean="0">
                <a:solidFill>
                  <a:schemeClr val="accent1"/>
                </a:solidFill>
              </a:rPr>
              <a:t>:</a:t>
            </a:r>
            <a:r>
              <a:rPr lang="ru-RU" dirty="0" smtClean="0">
                <a:solidFill>
                  <a:schemeClr val="accent1"/>
                </a:solidFill>
              </a:rPr>
              <a:t> </a:t>
            </a:r>
            <a:r>
              <a:rPr lang="ru-RU" dirty="0" smtClean="0"/>
              <a:t>Рурский, </a:t>
            </a:r>
            <a:r>
              <a:rPr lang="ru-RU" dirty="0" err="1" smtClean="0"/>
              <a:t>Саарский</a:t>
            </a:r>
            <a:r>
              <a:rPr lang="ru-RU" dirty="0" smtClean="0"/>
              <a:t>, </a:t>
            </a:r>
            <a:r>
              <a:rPr lang="ru-RU" dirty="0" err="1" smtClean="0"/>
              <a:t>Ахенский</a:t>
            </a:r>
            <a:endParaRPr lang="ru-RU" dirty="0" smtClean="0"/>
          </a:p>
          <a:p>
            <a:r>
              <a:rPr lang="ru-RU" b="1" i="1" dirty="0" smtClean="0"/>
              <a:t> </a:t>
            </a:r>
            <a:r>
              <a:rPr lang="ru-RU" b="1" i="1" dirty="0" smtClean="0">
                <a:solidFill>
                  <a:schemeClr val="accent1"/>
                </a:solidFill>
              </a:rPr>
              <a:t>нефть и газ: </a:t>
            </a:r>
            <a:r>
              <a:rPr lang="ru-RU" i="1" dirty="0" err="1" smtClean="0"/>
              <a:t>Слохтерен</a:t>
            </a:r>
            <a:r>
              <a:rPr lang="ru-RU" i="1" dirty="0" smtClean="0"/>
              <a:t>, Плен</a:t>
            </a:r>
            <a:endParaRPr lang="ru-RU" dirty="0" smtClean="0"/>
          </a:p>
          <a:p>
            <a:r>
              <a:rPr lang="ru-RU" b="1" i="1" dirty="0" smtClean="0"/>
              <a:t> </a:t>
            </a:r>
            <a:r>
              <a:rPr lang="ru-RU" b="1" i="1" dirty="0" smtClean="0">
                <a:solidFill>
                  <a:schemeClr val="accent1"/>
                </a:solidFill>
              </a:rPr>
              <a:t>бурый уголь</a:t>
            </a:r>
            <a:r>
              <a:rPr lang="ru-RU" b="1" dirty="0" smtClean="0">
                <a:solidFill>
                  <a:schemeClr val="accent1"/>
                </a:solidFill>
              </a:rPr>
              <a:t>: </a:t>
            </a:r>
            <a:r>
              <a:rPr lang="ru-RU" dirty="0" err="1" smtClean="0"/>
              <a:t>Нижнерейнский</a:t>
            </a:r>
            <a:r>
              <a:rPr lang="ru-RU" dirty="0" smtClean="0"/>
              <a:t>, </a:t>
            </a:r>
            <a:r>
              <a:rPr lang="ru-RU" dirty="0" err="1" smtClean="0"/>
              <a:t>Лаузицкий</a:t>
            </a:r>
            <a:r>
              <a:rPr lang="ru-RU" dirty="0" smtClean="0"/>
              <a:t>, </a:t>
            </a:r>
            <a:r>
              <a:rPr lang="ru-RU" dirty="0" err="1" smtClean="0"/>
              <a:t>Тюринго-Саксонский</a:t>
            </a:r>
            <a:endParaRPr lang="ru-RU" dirty="0" smtClean="0"/>
          </a:p>
          <a:p>
            <a:r>
              <a:rPr lang="ru-RU" b="1" dirty="0" smtClean="0">
                <a:solidFill>
                  <a:schemeClr val="accent1"/>
                </a:solidFill>
              </a:rPr>
              <a:t> </a:t>
            </a:r>
            <a:r>
              <a:rPr lang="ru-RU" b="1" i="1" dirty="0" smtClean="0">
                <a:solidFill>
                  <a:schemeClr val="accent1"/>
                </a:solidFill>
              </a:rPr>
              <a:t>лигнит</a:t>
            </a:r>
            <a:r>
              <a:rPr lang="ru-RU" b="1" dirty="0" smtClean="0">
                <a:solidFill>
                  <a:schemeClr val="accent1"/>
                </a:solidFill>
              </a:rPr>
              <a:t>:</a:t>
            </a:r>
            <a:r>
              <a:rPr lang="ru-RU" b="1" dirty="0" smtClean="0"/>
              <a:t> </a:t>
            </a:r>
            <a:r>
              <a:rPr lang="ru-RU" dirty="0" err="1" smtClean="0"/>
              <a:t>Магдебургский</a:t>
            </a:r>
            <a:endParaRPr lang="ru-RU" dirty="0" smtClean="0"/>
          </a:p>
          <a:p>
            <a:pPr>
              <a:buNone/>
            </a:pPr>
            <a:r>
              <a:rPr lang="ru-RU" b="1" u="sng" dirty="0" smtClean="0"/>
              <a:t>Б) рудные</a:t>
            </a:r>
            <a:endParaRPr lang="ru-RU" u="sng" dirty="0" smtClean="0"/>
          </a:p>
          <a:p>
            <a:r>
              <a:rPr lang="ru-RU" b="1" i="1" dirty="0" smtClean="0"/>
              <a:t> </a:t>
            </a:r>
            <a:r>
              <a:rPr lang="ru-RU" b="1" i="1" dirty="0" smtClean="0">
                <a:solidFill>
                  <a:schemeClr val="accent1"/>
                </a:solidFill>
              </a:rPr>
              <a:t>железные руды: </a:t>
            </a:r>
            <a:r>
              <a:rPr lang="ru-RU" i="1" dirty="0" err="1" smtClean="0"/>
              <a:t>Зальцгиттерское</a:t>
            </a:r>
            <a:r>
              <a:rPr lang="ru-RU" i="1" dirty="0" smtClean="0"/>
              <a:t>(запасы значительны, но качество низкое)</a:t>
            </a:r>
            <a:endParaRPr lang="ru-RU" dirty="0" smtClean="0"/>
          </a:p>
          <a:p>
            <a:r>
              <a:rPr lang="ru-RU" b="1" i="1" dirty="0" smtClean="0"/>
              <a:t> </a:t>
            </a:r>
            <a:r>
              <a:rPr lang="ru-RU" b="1" i="1" dirty="0" smtClean="0">
                <a:solidFill>
                  <a:schemeClr val="accent1"/>
                </a:solidFill>
              </a:rPr>
              <a:t>свинцово-цинковые руды: </a:t>
            </a:r>
            <a:r>
              <a:rPr lang="ru-RU" i="1" dirty="0" smtClean="0"/>
              <a:t>Западный Гарц</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14290"/>
            <a:ext cx="9144000" cy="6858000"/>
          </a:xfrm>
        </p:spPr>
        <p:txBody>
          <a:bodyPr/>
          <a:lstStyle/>
          <a:p>
            <a:pPr>
              <a:buNone/>
            </a:pPr>
            <a:r>
              <a:rPr lang="ru-RU" sz="3600" b="1" u="sng" dirty="0" smtClean="0"/>
              <a:t>В) нерудные</a:t>
            </a:r>
          </a:p>
          <a:p>
            <a:r>
              <a:rPr lang="ru-RU" sz="3600" b="1" dirty="0" smtClean="0"/>
              <a:t> </a:t>
            </a:r>
            <a:r>
              <a:rPr lang="ru-RU" sz="3600" b="1" dirty="0" smtClean="0">
                <a:solidFill>
                  <a:schemeClr val="accent1"/>
                </a:solidFill>
              </a:rPr>
              <a:t>калийная и поваренная соль: </a:t>
            </a:r>
            <a:r>
              <a:rPr lang="ru-RU" sz="3600" b="1" dirty="0" smtClean="0"/>
              <a:t>Северо-Ганноверский</a:t>
            </a:r>
          </a:p>
          <a:p>
            <a:pPr algn="ctr">
              <a:buNone/>
            </a:pPr>
            <a:r>
              <a:rPr lang="ru-RU" sz="3600" b="1" dirty="0" smtClean="0"/>
              <a:t>   Есть </a:t>
            </a:r>
            <a:r>
              <a:rPr lang="ru-RU" sz="3600" b="1" dirty="0" smtClean="0"/>
              <a:t>месторождения </a:t>
            </a:r>
            <a:r>
              <a:rPr lang="ru-RU" sz="3600" b="1" dirty="0" smtClean="0"/>
              <a:t>пиритов (</a:t>
            </a:r>
            <a:r>
              <a:rPr lang="ru-RU" sz="3600" b="1" dirty="0" err="1" smtClean="0"/>
              <a:t>Зауэрланде</a:t>
            </a:r>
            <a:r>
              <a:rPr lang="ru-RU" sz="3600" b="1" dirty="0" smtClean="0"/>
              <a:t>), баритов, плавикового шпата, графита; велики ресурсы сырья для производства стройматериалов, глин для керамической и песков для стекольной промышленности.</a:t>
            </a:r>
          </a:p>
          <a:p>
            <a:pPr algn="ctr">
              <a:buNone/>
            </a:pP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normAutofit fontScale="92500" lnSpcReduction="10000"/>
          </a:bodyPr>
          <a:lstStyle/>
          <a:p>
            <a:pPr>
              <a:buNone/>
            </a:pPr>
            <a:r>
              <a:rPr lang="ru-RU" b="1" i="1" dirty="0" smtClean="0">
                <a:solidFill>
                  <a:schemeClr val="accent1"/>
                </a:solidFill>
              </a:rPr>
              <a:t>2) почвенные: </a:t>
            </a:r>
            <a:r>
              <a:rPr lang="ru-RU" dirty="0" smtClean="0"/>
              <a:t>широтная зональность почв не прослеживается. Наиболее распространены подзолистые и бурые лесные почвы. Повышенное плодородие имеют почвы приморских маршей, аллювиальные почвы речных долин, черноземовидные лессовые почвы. Плодородие повышено мелиорацией и регулярным внесением удобрений.</a:t>
            </a:r>
          </a:p>
          <a:p>
            <a:pPr>
              <a:buNone/>
            </a:pPr>
            <a:r>
              <a:rPr lang="ru-RU" b="1" i="1" dirty="0" smtClean="0">
                <a:solidFill>
                  <a:schemeClr val="accent1"/>
                </a:solidFill>
              </a:rPr>
              <a:t>3) лесные: </a:t>
            </a:r>
            <a:r>
              <a:rPr lang="ru-RU" dirty="0" smtClean="0"/>
              <a:t>естественный растительный покров практически не сохранился. Леса(занимающие &gt;29% площади) почти все саженые или сильно видоизмененные человеком. Наибольшая лесистость средневысотных гор. Для более низких гор характерны широколиственные (бук, граб, липа), для высоких – хвойные (пихта, ель).</a:t>
            </a:r>
          </a:p>
          <a:p>
            <a:pPr>
              <a:buNone/>
            </a:pP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6" name="TextBox 5"/>
          <p:cNvSpPr txBox="1"/>
          <p:nvPr/>
        </p:nvSpPr>
        <p:spPr>
          <a:xfrm>
            <a:off x="1928794" y="6000768"/>
            <a:ext cx="5286412" cy="584775"/>
          </a:xfrm>
          <a:prstGeom prst="rect">
            <a:avLst/>
          </a:prstGeom>
          <a:noFill/>
        </p:spPr>
        <p:txBody>
          <a:bodyPr wrap="square" rtlCol="0">
            <a:spAutoFit/>
          </a:bodyPr>
          <a:lstStyle/>
          <a:p>
            <a:r>
              <a:rPr lang="ru-RU" sz="3200" dirty="0" smtClean="0"/>
              <a:t>буковые леса Германии</a:t>
            </a:r>
            <a:endParaRPr lang="ru-RU"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normAutofit lnSpcReduction="10000"/>
          </a:bodyPr>
          <a:lstStyle/>
          <a:p>
            <a:pPr>
              <a:buNone/>
            </a:pPr>
            <a:r>
              <a:rPr lang="ru-RU" b="1" i="1" dirty="0" smtClean="0"/>
              <a:t>    </a:t>
            </a:r>
            <a:r>
              <a:rPr lang="ru-RU" b="1" i="1" dirty="0" smtClean="0">
                <a:solidFill>
                  <a:schemeClr val="accent1"/>
                </a:solidFill>
              </a:rPr>
              <a:t>4</a:t>
            </a:r>
            <a:r>
              <a:rPr lang="ru-RU" b="1" i="1" dirty="0" smtClean="0">
                <a:solidFill>
                  <a:schemeClr val="accent1"/>
                </a:solidFill>
              </a:rPr>
              <a:t>) водные: </a:t>
            </a:r>
            <a:r>
              <a:rPr lang="ru-RU" i="1" dirty="0" smtClean="0"/>
              <a:t>Более 4/5территории относится к бассейнам Северного и Балтийского морей, куда стекаются крупнейшие реки – Рейн, </a:t>
            </a:r>
            <a:r>
              <a:rPr lang="ru-RU" i="1" dirty="0" err="1" smtClean="0"/>
              <a:t>Эмс</a:t>
            </a:r>
            <a:r>
              <a:rPr lang="ru-RU" i="1" dirty="0" smtClean="0"/>
              <a:t>, Везер, Эльба; менее 1/5 – к бассейну Черного моря, куда несет свои воды Дунай. Все важнейшие реки соединены каналами. Наиболее полноводная река, имеющая наибольшее экономическое значение – Рейн. Для обеспечения водой крупных агломераций созданы сложные системы водосбора, практикуется межбассейновая переброска воды. Снабжение население питьевой водой примерно на 9/10 обеспечивается ресурсами подземных вод. </a:t>
            </a:r>
            <a:endParaRPr lang="ru-RU"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srcRect/>
          <a:stretch>
            <a:fillRect/>
          </a:stretch>
        </p:blipFill>
        <p:spPr bwMode="auto">
          <a:xfrm>
            <a:off x="-214346" y="0"/>
            <a:ext cx="10207256" cy="7429528"/>
          </a:xfrm>
          <a:prstGeom prst="rect">
            <a:avLst/>
          </a:prstGeom>
          <a:noFill/>
          <a:ln w="9525">
            <a:noFill/>
            <a:miter lim="800000"/>
            <a:headEnd/>
            <a:tailEnd/>
          </a:ln>
          <a:effectLst/>
        </p:spPr>
      </p:pic>
      <p:sp>
        <p:nvSpPr>
          <p:cNvPr id="5" name="TextBox 4"/>
          <p:cNvSpPr txBox="1"/>
          <p:nvPr/>
        </p:nvSpPr>
        <p:spPr>
          <a:xfrm>
            <a:off x="3929058" y="5643578"/>
            <a:ext cx="6072230" cy="830997"/>
          </a:xfrm>
          <a:prstGeom prst="rect">
            <a:avLst/>
          </a:prstGeom>
          <a:noFill/>
        </p:spPr>
        <p:txBody>
          <a:bodyPr wrap="square" rtlCol="0">
            <a:spAutoFit/>
          </a:bodyPr>
          <a:lstStyle/>
          <a:p>
            <a:r>
              <a:rPr lang="ru-RU" sz="4800" b="1" dirty="0" smtClean="0"/>
              <a:t>верхний Рейн</a:t>
            </a:r>
            <a:endParaRPr lang="ru-RU" sz="48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14290"/>
            <a:ext cx="9144000" cy="6858000"/>
          </a:xfrm>
        </p:spPr>
        <p:txBody>
          <a:bodyPr>
            <a:normAutofit fontScale="92500" lnSpcReduction="20000"/>
          </a:bodyPr>
          <a:lstStyle/>
          <a:p>
            <a:pPr>
              <a:buNone/>
            </a:pPr>
            <a:r>
              <a:rPr lang="ru-RU" b="1" i="1" dirty="0" smtClean="0"/>
              <a:t>    </a:t>
            </a:r>
            <a:r>
              <a:rPr lang="ru-RU" b="1" i="1" dirty="0" smtClean="0">
                <a:solidFill>
                  <a:schemeClr val="accent1"/>
                </a:solidFill>
              </a:rPr>
              <a:t>5</a:t>
            </a:r>
            <a:r>
              <a:rPr lang="ru-RU" b="1" i="1" dirty="0" smtClean="0">
                <a:solidFill>
                  <a:schemeClr val="accent1"/>
                </a:solidFill>
              </a:rPr>
              <a:t>) рекреационные: </a:t>
            </a:r>
            <a:r>
              <a:rPr lang="ru-RU" i="1" dirty="0" smtClean="0"/>
              <a:t>Германия – удивительная страна, являющаяся одновременно центром международной деловой активности и одним из центров мирового туризма. Германия поистине обладает неограниченными рекреационными ресурсами: от целебных озер и минеральных источников в Альпийских горах, Дрезденской картинной, галереи и печально известной Берлинской стены.</a:t>
            </a:r>
            <a:endParaRPr lang="ru-RU" dirty="0" smtClean="0"/>
          </a:p>
          <a:p>
            <a:pPr>
              <a:buNone/>
            </a:pPr>
            <a:r>
              <a:rPr lang="ru-RU" i="1" dirty="0" smtClean="0"/>
              <a:t>    Замки </a:t>
            </a:r>
            <a:r>
              <a:rPr lang="ru-RU" i="1" dirty="0" smtClean="0"/>
              <a:t>Германии, в том числе и особая гордость всех немцев – замки с приведениями, служат превосходной иллюстрацией смены исторических эпох и архитектурных стилей. К тому же чрезвычайно плодовитая немецкая земля рождала достаточно гениев для каждой эпохи и каждой сферы – выдающихся композиторов, художников, писателей, поэтов и ученых.</a:t>
            </a: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Grp="1" noChangeAspect="1" noChangeArrowheads="1"/>
          </p:cNvPicPr>
          <p:nvPr>
            <p:ph idx="1"/>
          </p:nvPr>
        </p:nvPicPr>
        <p:blipFill>
          <a:blip r:embed="rId2"/>
          <a:srcRect/>
          <a:stretch>
            <a:fillRect/>
          </a:stretch>
        </p:blipFill>
        <p:spPr bwMode="auto">
          <a:xfrm>
            <a:off x="0" y="-714404"/>
            <a:ext cx="9144000" cy="8300151"/>
          </a:xfrm>
          <a:prstGeom prst="rect">
            <a:avLst/>
          </a:prstGeom>
          <a:noFill/>
          <a:ln w="9525">
            <a:noFill/>
            <a:miter lim="800000"/>
            <a:headEnd/>
            <a:tailEnd/>
          </a:ln>
          <a:effectLst/>
        </p:spPr>
      </p:pic>
      <p:sp>
        <p:nvSpPr>
          <p:cNvPr id="5" name="TextBox 4"/>
          <p:cNvSpPr txBox="1"/>
          <p:nvPr/>
        </p:nvSpPr>
        <p:spPr>
          <a:xfrm>
            <a:off x="0" y="5715016"/>
            <a:ext cx="4786346" cy="584775"/>
          </a:xfrm>
          <a:prstGeom prst="rect">
            <a:avLst/>
          </a:prstGeom>
          <a:noFill/>
        </p:spPr>
        <p:txBody>
          <a:bodyPr wrap="square" rtlCol="0">
            <a:spAutoFit/>
          </a:bodyPr>
          <a:lstStyle/>
          <a:p>
            <a:r>
              <a:rPr lang="ru-RU" sz="3200" dirty="0" smtClean="0"/>
              <a:t>замок </a:t>
            </a:r>
            <a:r>
              <a:rPr lang="ru-RU" sz="3200" dirty="0" err="1" smtClean="0"/>
              <a:t>Нойшванштайн</a:t>
            </a:r>
            <a:endParaRPr lang="ru-RU"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42852"/>
            <a:ext cx="8229600" cy="1518432"/>
          </a:xfrm>
        </p:spPr>
        <p:txBody>
          <a:bodyPr>
            <a:normAutofit/>
          </a:bodyPr>
          <a:lstStyle/>
          <a:p>
            <a:pPr algn="ctr"/>
            <a:r>
              <a:rPr lang="ru-RU" sz="4400" b="1" dirty="0" smtClean="0"/>
              <a:t>3</a:t>
            </a:r>
            <a:r>
              <a:rPr lang="ru-RU" sz="4400" b="1" dirty="0" smtClean="0"/>
              <a:t>.) </a:t>
            </a:r>
            <a:r>
              <a:rPr lang="ru-RU" sz="4400" b="1" dirty="0" smtClean="0"/>
              <a:t>Население</a:t>
            </a:r>
            <a:r>
              <a:rPr lang="ru-RU" dirty="0" smtClean="0"/>
              <a:t/>
            </a:r>
            <a:br>
              <a:rPr lang="ru-RU" dirty="0" smtClean="0"/>
            </a:br>
            <a:endParaRPr lang="ru-RU" dirty="0"/>
          </a:p>
        </p:txBody>
      </p:sp>
      <p:sp>
        <p:nvSpPr>
          <p:cNvPr id="3" name="Содержимое 2"/>
          <p:cNvSpPr>
            <a:spLocks noGrp="1"/>
          </p:cNvSpPr>
          <p:nvPr>
            <p:ph idx="1"/>
          </p:nvPr>
        </p:nvSpPr>
        <p:spPr>
          <a:xfrm>
            <a:off x="0" y="1000108"/>
            <a:ext cx="9144000" cy="6000768"/>
          </a:xfrm>
        </p:spPr>
        <p:txBody>
          <a:bodyPr>
            <a:normAutofit fontScale="92500" lnSpcReduction="10000"/>
          </a:bodyPr>
          <a:lstStyle/>
          <a:p>
            <a:pPr>
              <a:buNone/>
            </a:pPr>
            <a:r>
              <a:rPr lang="ru-RU" b="1" i="1" u="sng" dirty="0" smtClean="0">
                <a:solidFill>
                  <a:schemeClr val="accent1"/>
                </a:solidFill>
              </a:rPr>
              <a:t>1. Численность населения </a:t>
            </a:r>
            <a:r>
              <a:rPr lang="ru-RU" b="1" i="1" dirty="0" smtClean="0"/>
              <a:t>– 83 млн.чел. (2010 г.)</a:t>
            </a:r>
            <a:endParaRPr lang="ru-RU" b="1" dirty="0" smtClean="0"/>
          </a:p>
          <a:p>
            <a:pPr>
              <a:buNone/>
            </a:pPr>
            <a:r>
              <a:rPr lang="ru-RU" b="1" i="1" u="sng" dirty="0" smtClean="0">
                <a:solidFill>
                  <a:schemeClr val="accent1"/>
                </a:solidFill>
              </a:rPr>
              <a:t>2. Воспроизводство </a:t>
            </a:r>
            <a:r>
              <a:rPr lang="ru-RU" b="1" i="1" dirty="0" smtClean="0"/>
              <a:t>(2010 г.)</a:t>
            </a:r>
            <a:endParaRPr lang="ru-RU" b="1" dirty="0" smtClean="0"/>
          </a:p>
          <a:p>
            <a:pPr>
              <a:buNone/>
            </a:pPr>
            <a:r>
              <a:rPr lang="ru-RU" b="1" i="1" dirty="0" smtClean="0"/>
              <a:t>        а</a:t>
            </a:r>
            <a:r>
              <a:rPr lang="ru-RU" b="1" i="1" dirty="0" smtClean="0"/>
              <a:t>) рождаемость – 8,2 </a:t>
            </a:r>
            <a:r>
              <a:rPr lang="ru-RU" b="1" dirty="0" smtClean="0"/>
              <a:t>‰ (среднемировая - 20‰). </a:t>
            </a:r>
          </a:p>
          <a:p>
            <a:pPr>
              <a:buNone/>
            </a:pPr>
            <a:r>
              <a:rPr lang="ru-RU" b="1" i="1" dirty="0" smtClean="0"/>
              <a:t>       б</a:t>
            </a:r>
            <a:r>
              <a:rPr lang="ru-RU" b="1" i="1" dirty="0" smtClean="0"/>
              <a:t>) смертность</a:t>
            </a:r>
            <a:r>
              <a:rPr lang="ru-RU" b="1" dirty="0" smtClean="0"/>
              <a:t> – 10,9 ‰  (8 ‰ – среднемировая)</a:t>
            </a:r>
          </a:p>
          <a:p>
            <a:pPr>
              <a:buNone/>
            </a:pPr>
            <a:r>
              <a:rPr lang="ru-RU" b="1" i="1" dirty="0" smtClean="0"/>
              <a:t>       г</a:t>
            </a:r>
            <a:r>
              <a:rPr lang="ru-RU" b="1" i="1" dirty="0" smtClean="0"/>
              <a:t>) продолжительность жизни</a:t>
            </a:r>
            <a:r>
              <a:rPr lang="ru-RU" b="1" dirty="0" smtClean="0"/>
              <a:t> – 79,4 года (76,3/82,4)</a:t>
            </a:r>
          </a:p>
          <a:p>
            <a:pPr>
              <a:buNone/>
            </a:pPr>
            <a:r>
              <a:rPr lang="ru-RU" b="1" i="1" dirty="0" smtClean="0"/>
              <a:t>      в</a:t>
            </a:r>
            <a:r>
              <a:rPr lang="ru-RU" b="1" i="1" dirty="0" smtClean="0"/>
              <a:t>) естественный прирост – </a:t>
            </a:r>
            <a:r>
              <a:rPr lang="ru-RU" b="1" dirty="0" smtClean="0"/>
              <a:t>–2,7 ‰</a:t>
            </a:r>
          </a:p>
          <a:p>
            <a:pPr>
              <a:buNone/>
            </a:pPr>
            <a:r>
              <a:rPr lang="ru-RU" b="1" dirty="0" smtClean="0"/>
              <a:t>    страна </a:t>
            </a:r>
            <a:r>
              <a:rPr lang="ru-RU" b="1" dirty="0" smtClean="0"/>
              <a:t>относится к первому типу воспроизводства, характерен суженный тип воспроизводства, вступила в стадию </a:t>
            </a:r>
            <a:r>
              <a:rPr lang="ru-RU" b="1" dirty="0" err="1" smtClean="0"/>
              <a:t>депопуляции</a:t>
            </a:r>
            <a:r>
              <a:rPr lang="ru-RU" b="1" dirty="0" smtClean="0"/>
              <a:t>.</a:t>
            </a:r>
          </a:p>
          <a:p>
            <a:pPr>
              <a:buNone/>
            </a:pP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214290"/>
            <a:ext cx="9144000" cy="6858000"/>
          </a:xfrm>
        </p:spPr>
        <p:txBody>
          <a:bodyPr>
            <a:normAutofit fontScale="85000" lnSpcReduction="20000"/>
          </a:bodyPr>
          <a:lstStyle/>
          <a:p>
            <a:pPr>
              <a:buNone/>
            </a:pPr>
            <a:r>
              <a:rPr lang="ru-RU" sz="3200" b="1" u="sng" dirty="0" smtClean="0">
                <a:solidFill>
                  <a:schemeClr val="accent1"/>
                </a:solidFill>
              </a:rPr>
              <a:t>3. Механическое движение</a:t>
            </a:r>
          </a:p>
          <a:p>
            <a:pPr>
              <a:buNone/>
            </a:pPr>
            <a:r>
              <a:rPr lang="ru-RU" dirty="0" smtClean="0"/>
              <a:t>Периоды в миграционных процессах:</a:t>
            </a:r>
          </a:p>
          <a:p>
            <a:pPr>
              <a:buNone/>
            </a:pPr>
            <a:r>
              <a:rPr lang="ru-RU" b="1" dirty="0" smtClean="0"/>
              <a:t>а) период отрицательного сальдо: </a:t>
            </a:r>
            <a:r>
              <a:rPr lang="ru-RU" dirty="0" smtClean="0"/>
              <a:t>	</a:t>
            </a:r>
          </a:p>
          <a:p>
            <a:pPr>
              <a:buNone/>
            </a:pPr>
            <a:r>
              <a:rPr lang="ru-RU" dirty="0" smtClean="0"/>
              <a:t>  - 19-20 век эмигрировало около 9 млн. чел . (более 9/10 в США)</a:t>
            </a:r>
          </a:p>
          <a:p>
            <a:pPr>
              <a:buNone/>
            </a:pPr>
            <a:r>
              <a:rPr lang="ru-RU" b="1" dirty="0" smtClean="0"/>
              <a:t>б) период положительного сальдо </a:t>
            </a:r>
            <a:r>
              <a:rPr lang="ru-RU" dirty="0" smtClean="0"/>
              <a:t>(со второй мировой войны)</a:t>
            </a:r>
          </a:p>
          <a:p>
            <a:pPr algn="ctr">
              <a:buNone/>
            </a:pPr>
            <a:r>
              <a:rPr lang="ru-RU" b="1" i="1" dirty="0" smtClean="0">
                <a:solidFill>
                  <a:schemeClr val="accent1"/>
                </a:solidFill>
              </a:rPr>
              <a:t>Этапы:</a:t>
            </a:r>
          </a:p>
          <a:p>
            <a:pPr>
              <a:buNone/>
            </a:pPr>
            <a:r>
              <a:rPr lang="ru-RU" dirty="0" smtClean="0"/>
              <a:t>- </a:t>
            </a:r>
            <a:r>
              <a:rPr lang="ru-RU" b="1" dirty="0" smtClean="0"/>
              <a:t>конец 2 мировой войны </a:t>
            </a:r>
            <a:r>
              <a:rPr lang="ru-RU" dirty="0" smtClean="0"/>
              <a:t>– около 12 млн. «перемещенных лиц» (военнопленные)</a:t>
            </a:r>
          </a:p>
          <a:p>
            <a:pPr>
              <a:buNone/>
            </a:pPr>
            <a:r>
              <a:rPr lang="ru-RU" dirty="0" smtClean="0"/>
              <a:t>- </a:t>
            </a:r>
            <a:r>
              <a:rPr lang="ru-RU" b="1" dirty="0" smtClean="0"/>
              <a:t>после 2 мировой войны </a:t>
            </a:r>
            <a:r>
              <a:rPr lang="ru-RU" dirty="0" smtClean="0"/>
              <a:t>(беженцы и переселенцы)</a:t>
            </a:r>
          </a:p>
          <a:p>
            <a:pPr>
              <a:buNone/>
            </a:pPr>
            <a:r>
              <a:rPr lang="ru-RU" dirty="0" smtClean="0"/>
              <a:t>- </a:t>
            </a:r>
            <a:r>
              <a:rPr lang="ru-RU" b="1" dirty="0" smtClean="0"/>
              <a:t>60-е годы </a:t>
            </a:r>
            <a:r>
              <a:rPr lang="ru-RU" dirty="0" smtClean="0"/>
              <a:t>(рабочая сила из Южной Европы и Турции) </a:t>
            </a:r>
          </a:p>
          <a:p>
            <a:pPr>
              <a:buNone/>
            </a:pPr>
            <a:r>
              <a:rPr lang="ru-RU" dirty="0" smtClean="0"/>
              <a:t>- </a:t>
            </a:r>
            <a:r>
              <a:rPr lang="ru-RU" b="1" dirty="0" smtClean="0"/>
              <a:t>1990 г.</a:t>
            </a:r>
            <a:r>
              <a:rPr lang="ru-RU" dirty="0" smtClean="0"/>
              <a:t> (в западных землях Германии – 4,9 млн. иностранцев, в восточных – около 0,2)</a:t>
            </a:r>
          </a:p>
          <a:p>
            <a:pPr>
              <a:buNone/>
            </a:pPr>
            <a:r>
              <a:rPr lang="ru-RU" dirty="0" smtClean="0"/>
              <a:t>- </a:t>
            </a:r>
            <a:r>
              <a:rPr lang="ru-RU" b="1" dirty="0" smtClean="0"/>
              <a:t>1995 год </a:t>
            </a:r>
            <a:r>
              <a:rPr lang="ru-RU" dirty="0" smtClean="0"/>
              <a:t>– 7,0 млн. человек</a:t>
            </a:r>
          </a:p>
          <a:p>
            <a:pPr>
              <a:buNone/>
            </a:pPr>
            <a:r>
              <a:rPr lang="ru-RU" dirty="0" smtClean="0"/>
              <a:t>- </a:t>
            </a:r>
            <a:r>
              <a:rPr lang="ru-RU" b="1" dirty="0" smtClean="0"/>
              <a:t>конец 80-х – начало 90-х </a:t>
            </a:r>
          </a:p>
          <a:p>
            <a:pPr>
              <a:buNone/>
            </a:pP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normAutofit fontScale="77500" lnSpcReduction="20000"/>
          </a:bodyPr>
          <a:lstStyle/>
          <a:p>
            <a:pPr>
              <a:buNone/>
            </a:pPr>
            <a:r>
              <a:rPr lang="ru-RU" b="1" i="1" u="sng" dirty="0" smtClean="0">
                <a:solidFill>
                  <a:schemeClr val="accent1"/>
                </a:solidFill>
              </a:rPr>
              <a:t>4. Состав населения</a:t>
            </a:r>
            <a:endParaRPr lang="ru-RU" b="1" u="sng" dirty="0" smtClean="0">
              <a:solidFill>
                <a:schemeClr val="accent1"/>
              </a:solidFill>
            </a:endParaRPr>
          </a:p>
          <a:p>
            <a:pPr>
              <a:buNone/>
            </a:pPr>
            <a:r>
              <a:rPr lang="ru-RU" b="1" i="1" u="sng" dirty="0" smtClean="0"/>
              <a:t>а) половозрастной состав и трудовые ресурсы.</a:t>
            </a:r>
            <a:endParaRPr lang="ru-RU" b="1" u="sng" dirty="0" smtClean="0"/>
          </a:p>
          <a:p>
            <a:pPr>
              <a:buNone/>
            </a:pPr>
            <a:r>
              <a:rPr lang="ru-RU" dirty="0" smtClean="0"/>
              <a:t>сложилась структура с преобладанием женского и большой долей пожилого населения (следствие демографической </a:t>
            </a:r>
            <a:r>
              <a:rPr lang="ru-RU" dirty="0" err="1" smtClean="0"/>
              <a:t>депопуляции</a:t>
            </a:r>
            <a:r>
              <a:rPr lang="ru-RU" dirty="0" smtClean="0"/>
              <a:t>).</a:t>
            </a:r>
          </a:p>
          <a:p>
            <a:pPr>
              <a:buNone/>
            </a:pPr>
            <a:r>
              <a:rPr lang="ru-RU" b="1" dirty="0" smtClean="0">
                <a:solidFill>
                  <a:schemeClr val="accent1"/>
                </a:solidFill>
              </a:rPr>
              <a:t>Мужчин </a:t>
            </a:r>
            <a:r>
              <a:rPr lang="ru-RU" b="1" dirty="0" smtClean="0">
                <a:solidFill>
                  <a:schemeClr val="accent1"/>
                </a:solidFill>
              </a:rPr>
              <a:t>на 100 женщин: </a:t>
            </a:r>
            <a:r>
              <a:rPr lang="ru-RU" dirty="0" smtClean="0"/>
              <a:t>97</a:t>
            </a:r>
          </a:p>
          <a:p>
            <a:pPr>
              <a:buNone/>
            </a:pPr>
            <a:r>
              <a:rPr lang="ru-RU" dirty="0" smtClean="0">
                <a:solidFill>
                  <a:schemeClr val="accent1"/>
                </a:solidFill>
              </a:rPr>
              <a:t>Доля людей в работоспособном возрасте </a:t>
            </a:r>
            <a:r>
              <a:rPr lang="ru-RU" dirty="0" smtClean="0"/>
              <a:t>довольно высока (66,1%), так как невелик процент детей.</a:t>
            </a:r>
          </a:p>
          <a:p>
            <a:pPr>
              <a:buNone/>
            </a:pPr>
            <a:r>
              <a:rPr lang="ru-RU" dirty="0" smtClean="0">
                <a:solidFill>
                  <a:schemeClr val="accent1"/>
                </a:solidFill>
              </a:rPr>
              <a:t>Доля детей </a:t>
            </a:r>
            <a:r>
              <a:rPr lang="ru-RU" dirty="0" smtClean="0"/>
              <a:t>(0-15 лет): 13,7% </a:t>
            </a:r>
          </a:p>
          <a:p>
            <a:pPr>
              <a:buNone/>
            </a:pPr>
            <a:r>
              <a:rPr lang="ru-RU" dirty="0" smtClean="0">
                <a:solidFill>
                  <a:schemeClr val="accent1"/>
                </a:solidFill>
              </a:rPr>
              <a:t>Доля населения старше 65 лет</a:t>
            </a:r>
            <a:r>
              <a:rPr lang="ru-RU" dirty="0" smtClean="0"/>
              <a:t>: 20,2%</a:t>
            </a:r>
          </a:p>
          <a:p>
            <a:pPr>
              <a:buNone/>
            </a:pPr>
            <a:r>
              <a:rPr lang="ru-RU" dirty="0" smtClean="0"/>
              <a:t>Но экономически активное население составляет лишь 2/3 от величины трудовых ресурсов. </a:t>
            </a:r>
            <a:endParaRPr lang="ru-RU" dirty="0" smtClean="0"/>
          </a:p>
          <a:p>
            <a:pPr>
              <a:buNone/>
            </a:pPr>
            <a:r>
              <a:rPr lang="ru-RU" dirty="0" smtClean="0"/>
              <a:t>Высокая </a:t>
            </a:r>
            <a:r>
              <a:rPr lang="ru-RU" dirty="0" smtClean="0"/>
              <a:t>концентрация капитала и производства предопределяет доминирование наемных рабочих и служащих среди всех трудящихся. </a:t>
            </a:r>
          </a:p>
          <a:p>
            <a:pPr>
              <a:buNone/>
            </a:pPr>
            <a:r>
              <a:rPr lang="ru-RU" dirty="0" smtClean="0"/>
              <a:t>Структура </a:t>
            </a:r>
            <a:r>
              <a:rPr lang="ru-RU" dirty="0" smtClean="0"/>
              <a:t>занятости:</a:t>
            </a:r>
          </a:p>
          <a:p>
            <a:pPr>
              <a:buNone/>
            </a:pPr>
            <a:r>
              <a:rPr lang="ru-RU" dirty="0" smtClean="0"/>
              <a:t>– Непроизводственная – 67,8%</a:t>
            </a:r>
          </a:p>
          <a:p>
            <a:pPr>
              <a:buNone/>
            </a:pPr>
            <a:r>
              <a:rPr lang="ru-RU" dirty="0" smtClean="0"/>
              <a:t>– Материальная – 32,2%: </a:t>
            </a:r>
          </a:p>
          <a:p>
            <a:pPr>
              <a:buNone/>
            </a:pPr>
            <a:r>
              <a:rPr lang="ru-RU" dirty="0" smtClean="0"/>
              <a:t>         промышленность </a:t>
            </a:r>
            <a:r>
              <a:rPr lang="ru-RU" dirty="0" smtClean="0"/>
              <a:t>и строительство – 29,7%,  </a:t>
            </a:r>
          </a:p>
          <a:p>
            <a:pPr>
              <a:buNone/>
            </a:pPr>
            <a:r>
              <a:rPr lang="ru-RU" dirty="0" smtClean="0"/>
              <a:t>         </a:t>
            </a:r>
            <a:r>
              <a:rPr lang="ru-RU" dirty="0" smtClean="0"/>
              <a:t>сельское и лесное хозяйство – 2,5%</a:t>
            </a:r>
          </a:p>
          <a:p>
            <a:pPr>
              <a:buNone/>
            </a:pP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85728"/>
            <a:ext cx="9144000" cy="6858000"/>
          </a:xfrm>
        </p:spPr>
        <p:txBody>
          <a:bodyPr/>
          <a:lstStyle/>
          <a:p>
            <a:pPr>
              <a:buNone/>
            </a:pPr>
            <a:r>
              <a:rPr lang="ru-RU" b="1" i="1" u="sng" dirty="0" smtClean="0"/>
              <a:t>б) расовый состав</a:t>
            </a:r>
            <a:endParaRPr lang="ru-RU" b="1" u="sng" dirty="0" smtClean="0"/>
          </a:p>
          <a:p>
            <a:pPr algn="ctr">
              <a:buNone/>
            </a:pPr>
            <a:r>
              <a:rPr lang="ru-RU" u="sng" dirty="0" smtClean="0"/>
              <a:t>Большая раса европеоидная: </a:t>
            </a:r>
            <a:endParaRPr lang="ru-RU" dirty="0" smtClean="0"/>
          </a:p>
          <a:p>
            <a:pPr>
              <a:buNone/>
            </a:pPr>
            <a:r>
              <a:rPr lang="ru-RU" dirty="0" smtClean="0"/>
              <a:t>    а</a:t>
            </a:r>
            <a:r>
              <a:rPr lang="ru-RU" dirty="0" smtClean="0"/>
              <a:t>) северная расовая группа </a:t>
            </a:r>
          </a:p>
          <a:p>
            <a:pPr>
              <a:buNone/>
            </a:pPr>
            <a:r>
              <a:rPr lang="ru-RU" dirty="0" smtClean="0"/>
              <a:t>     </a:t>
            </a:r>
            <a:r>
              <a:rPr lang="ru-RU" dirty="0" smtClean="0"/>
              <a:t>        -  </a:t>
            </a:r>
            <a:r>
              <a:rPr lang="ru-RU" u="sng" dirty="0" err="1" smtClean="0"/>
              <a:t>нордийская</a:t>
            </a:r>
            <a:r>
              <a:rPr lang="ru-RU" u="sng" dirty="0" smtClean="0"/>
              <a:t> </a:t>
            </a:r>
            <a:r>
              <a:rPr lang="ru-RU" dirty="0" smtClean="0"/>
              <a:t>малая раса (север Германии)</a:t>
            </a:r>
          </a:p>
          <a:p>
            <a:pPr>
              <a:buNone/>
            </a:pPr>
            <a:r>
              <a:rPr lang="ru-RU" dirty="0" smtClean="0"/>
              <a:t>    б</a:t>
            </a:r>
            <a:r>
              <a:rPr lang="ru-RU" dirty="0" smtClean="0"/>
              <a:t>) промежуточная расовая группа</a:t>
            </a:r>
          </a:p>
          <a:p>
            <a:pPr>
              <a:buNone/>
            </a:pPr>
            <a:r>
              <a:rPr lang="ru-RU" dirty="0" smtClean="0"/>
              <a:t>             -  </a:t>
            </a:r>
            <a:r>
              <a:rPr lang="ru-RU" dirty="0" smtClean="0"/>
              <a:t>альпийская малая раса</a:t>
            </a:r>
          </a:p>
          <a:p>
            <a:pPr>
              <a:buNone/>
            </a:pPr>
            <a:r>
              <a:rPr lang="ru-RU" dirty="0" smtClean="0"/>
              <a:t>             - </a:t>
            </a:r>
            <a:r>
              <a:rPr lang="ru-RU" dirty="0" smtClean="0"/>
              <a:t>среднеевропейская малая раса</a:t>
            </a:r>
          </a:p>
          <a:p>
            <a:pPr algn="ctr">
              <a:buNone/>
            </a:pPr>
            <a:r>
              <a:rPr lang="ru-RU" u="sng" dirty="0" smtClean="0"/>
              <a:t>Смешанное население:</a:t>
            </a:r>
            <a:endParaRPr lang="ru-RU" dirty="0" smtClean="0"/>
          </a:p>
          <a:p>
            <a:pPr algn="ctr">
              <a:buNone/>
            </a:pPr>
            <a:r>
              <a:rPr lang="ru-RU" dirty="0" smtClean="0"/>
              <a:t>  </a:t>
            </a:r>
            <a:r>
              <a:rPr lang="ru-RU" dirty="0" smtClean="0"/>
              <a:t>      - </a:t>
            </a:r>
            <a:r>
              <a:rPr lang="ru-RU" dirty="0" smtClean="0"/>
              <a:t>монголоидные черты у небольшой части населения Германии </a:t>
            </a:r>
          </a:p>
          <a:p>
            <a:pPr>
              <a:buNone/>
            </a:pP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571480"/>
            <a:ext cx="9144000" cy="6858000"/>
          </a:xfrm>
        </p:spPr>
        <p:txBody>
          <a:bodyPr/>
          <a:lstStyle/>
          <a:p>
            <a:pPr>
              <a:buNone/>
            </a:pPr>
            <a:r>
              <a:rPr lang="ru-RU" sz="3500" b="1" i="1" u="sng" dirty="0" smtClean="0"/>
              <a:t>в) языковой состав</a:t>
            </a:r>
            <a:endParaRPr lang="ru-RU" sz="3500" b="1" u="sng" dirty="0" smtClean="0"/>
          </a:p>
          <a:p>
            <a:pPr>
              <a:buNone/>
            </a:pPr>
            <a:r>
              <a:rPr lang="ru-RU" sz="3500" b="1" dirty="0" smtClean="0"/>
              <a:t>Индоевропейская семья</a:t>
            </a:r>
            <a:endParaRPr lang="ru-RU" sz="3500" dirty="0" smtClean="0"/>
          </a:p>
          <a:p>
            <a:pPr>
              <a:buNone/>
            </a:pPr>
            <a:r>
              <a:rPr lang="ru-RU" sz="3500" u="sng" dirty="0" smtClean="0"/>
              <a:t>германская группа</a:t>
            </a:r>
            <a:r>
              <a:rPr lang="ru-RU" sz="3500" dirty="0" smtClean="0"/>
              <a:t>: </a:t>
            </a:r>
            <a:endParaRPr lang="ru-RU" sz="3500" dirty="0" smtClean="0"/>
          </a:p>
          <a:p>
            <a:pPr>
              <a:buNone/>
            </a:pPr>
            <a:r>
              <a:rPr lang="ru-RU" sz="3500" dirty="0" smtClean="0"/>
              <a:t> </a:t>
            </a:r>
            <a:r>
              <a:rPr lang="ru-RU" sz="3500" dirty="0" smtClean="0"/>
              <a:t>        -  </a:t>
            </a:r>
            <a:r>
              <a:rPr lang="ru-RU" sz="3500" dirty="0" smtClean="0"/>
              <a:t>западногерманская ветвь</a:t>
            </a:r>
          </a:p>
          <a:p>
            <a:pPr>
              <a:buNone/>
            </a:pPr>
            <a:r>
              <a:rPr lang="ru-RU" sz="3500" u="sng" dirty="0" smtClean="0"/>
              <a:t>романская группа</a:t>
            </a:r>
            <a:endParaRPr lang="ru-RU" sz="3500" dirty="0" smtClean="0"/>
          </a:p>
          <a:p>
            <a:pPr>
              <a:buNone/>
            </a:pPr>
            <a:r>
              <a:rPr lang="ru-RU" sz="3500" u="sng" dirty="0" smtClean="0"/>
              <a:t>греческая группа</a:t>
            </a:r>
            <a:endParaRPr lang="ru-RU" sz="3500" dirty="0" smtClean="0"/>
          </a:p>
          <a:p>
            <a:pPr>
              <a:buNone/>
            </a:pPr>
            <a:r>
              <a:rPr lang="ru-RU" sz="3500" u="sng" dirty="0" smtClean="0"/>
              <a:t>славянская группа:</a:t>
            </a:r>
            <a:r>
              <a:rPr lang="ru-RU" sz="3500" dirty="0" smtClean="0"/>
              <a:t> </a:t>
            </a:r>
            <a:endParaRPr lang="ru-RU" sz="3500" dirty="0" smtClean="0"/>
          </a:p>
          <a:p>
            <a:pPr>
              <a:buNone/>
            </a:pPr>
            <a:r>
              <a:rPr lang="ru-RU" sz="3500" dirty="0" smtClean="0"/>
              <a:t> </a:t>
            </a:r>
            <a:r>
              <a:rPr lang="ru-RU" sz="3500" dirty="0" smtClean="0"/>
              <a:t>          западная </a:t>
            </a:r>
            <a:r>
              <a:rPr lang="ru-RU" sz="3500" dirty="0" smtClean="0"/>
              <a:t>ветвь – лужичане</a:t>
            </a:r>
          </a:p>
          <a:p>
            <a:pPr>
              <a:buNone/>
            </a:pP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lstStyle/>
          <a:p>
            <a:pPr>
              <a:buNone/>
            </a:pPr>
            <a:r>
              <a:rPr lang="ru-RU" b="1" i="1" u="sng" dirty="0" smtClean="0"/>
              <a:t>г) этнический состав</a:t>
            </a:r>
            <a:r>
              <a:rPr lang="ru-RU" b="1" u="sng" dirty="0" smtClean="0"/>
              <a:t> </a:t>
            </a:r>
          </a:p>
          <a:p>
            <a:pPr>
              <a:buNone/>
            </a:pPr>
            <a:r>
              <a:rPr lang="ru-RU" dirty="0" smtClean="0"/>
              <a:t>    Германия </a:t>
            </a:r>
            <a:r>
              <a:rPr lang="ru-RU" dirty="0" smtClean="0"/>
              <a:t>относится к </a:t>
            </a:r>
            <a:r>
              <a:rPr lang="ru-RU" dirty="0" err="1" smtClean="0"/>
              <a:t>однонациональной</a:t>
            </a:r>
            <a:r>
              <a:rPr lang="ru-RU" dirty="0" smtClean="0"/>
              <a:t> стране: </a:t>
            </a:r>
            <a:endParaRPr lang="ru-RU" dirty="0" smtClean="0"/>
          </a:p>
          <a:p>
            <a:pPr>
              <a:buNone/>
            </a:pPr>
            <a:r>
              <a:rPr lang="ru-RU" dirty="0" smtClean="0"/>
              <a:t> </a:t>
            </a:r>
            <a:r>
              <a:rPr lang="ru-RU" dirty="0" smtClean="0"/>
              <a:t>  91</a:t>
            </a:r>
            <a:r>
              <a:rPr lang="ru-RU" dirty="0" smtClean="0"/>
              <a:t>% - составляют немцы,  турки - около 2,4%, югославы - 0,9%, итальянцы - 0,7%, греки - 0,4%, поляки - 0,3%, боснийцы - 0,25%, австрийцы - 0,2%. Менее 0,1% составляют такие нации, как сербы, датчане, цыгане.</a:t>
            </a:r>
          </a:p>
          <a:p>
            <a:pPr>
              <a:buNone/>
            </a:pPr>
            <a:r>
              <a:rPr lang="ru-RU" b="1" i="1" u="sng" dirty="0" err="1" smtClean="0"/>
              <a:t>д</a:t>
            </a:r>
            <a:r>
              <a:rPr lang="ru-RU" b="1" i="1" u="sng" dirty="0" smtClean="0"/>
              <a:t>) религиозный состав</a:t>
            </a:r>
            <a:endParaRPr lang="ru-RU" b="1" u="sng" dirty="0" smtClean="0"/>
          </a:p>
          <a:p>
            <a:pPr>
              <a:buNone/>
            </a:pPr>
            <a:r>
              <a:rPr lang="ru-RU" dirty="0" smtClean="0"/>
              <a:t>    Преобладает </a:t>
            </a:r>
            <a:r>
              <a:rPr lang="ru-RU" u="sng" dirty="0" smtClean="0"/>
              <a:t>христианство:</a:t>
            </a:r>
            <a:r>
              <a:rPr lang="ru-RU" dirty="0" smtClean="0"/>
              <a:t>   католичество и протестантство занимают равные позиции (по 34%); также есть мусульмане – 3,7%(выходцы из Турции).</a:t>
            </a:r>
          </a:p>
          <a:p>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buNone/>
            </a:pPr>
            <a:r>
              <a:rPr lang="ru-RU" sz="3300" b="1" dirty="0" smtClean="0">
                <a:solidFill>
                  <a:schemeClr val="accent1"/>
                </a:solidFill>
              </a:rPr>
              <a:t>    </a:t>
            </a:r>
            <a:r>
              <a:rPr lang="ru-RU" sz="3300" b="1" u="sng" dirty="0" smtClean="0">
                <a:solidFill>
                  <a:schemeClr val="accent1"/>
                </a:solidFill>
              </a:rPr>
              <a:t>5</a:t>
            </a:r>
            <a:r>
              <a:rPr lang="ru-RU" sz="3300" b="1" u="sng" dirty="0" smtClean="0">
                <a:solidFill>
                  <a:schemeClr val="accent1"/>
                </a:solidFill>
              </a:rPr>
              <a:t>. Размещение. Расселение.</a:t>
            </a:r>
          </a:p>
          <a:p>
            <a:pPr algn="ctr">
              <a:buNone/>
            </a:pPr>
            <a:r>
              <a:rPr lang="ru-RU" sz="3300" dirty="0" smtClean="0"/>
              <a:t>   Германия </a:t>
            </a:r>
            <a:r>
              <a:rPr lang="ru-RU" sz="3300" dirty="0" smtClean="0"/>
              <a:t>является одной из самых густонаселённых стран Европы. Плотность населения здесь составляет </a:t>
            </a:r>
            <a:r>
              <a:rPr lang="ru-RU" sz="3300" i="1" dirty="0" smtClean="0"/>
              <a:t>229 человек </a:t>
            </a:r>
            <a:r>
              <a:rPr lang="ru-RU" sz="3300" dirty="0" smtClean="0"/>
              <a:t>на квадратный километр </a:t>
            </a:r>
            <a:r>
              <a:rPr lang="ru-RU" sz="3300" i="1" dirty="0" smtClean="0"/>
              <a:t>(2009). </a:t>
            </a:r>
            <a:endParaRPr lang="ru-RU" sz="3300" i="1" dirty="0" smtClean="0"/>
          </a:p>
          <a:p>
            <a:pPr algn="ctr">
              <a:buNone/>
            </a:pPr>
            <a:r>
              <a:rPr lang="ru-RU" sz="3300" i="1" dirty="0" smtClean="0"/>
              <a:t> </a:t>
            </a:r>
            <a:r>
              <a:rPr lang="ru-RU" sz="3300" i="1" dirty="0" smtClean="0"/>
              <a:t>  </a:t>
            </a:r>
            <a:r>
              <a:rPr lang="ru-RU" sz="3300" dirty="0" smtClean="0"/>
              <a:t>В </a:t>
            </a:r>
            <a:r>
              <a:rPr lang="ru-RU" sz="3300" dirty="0" smtClean="0"/>
              <a:t>Европе по этому показателю она уступает только Нидерландам, Бельгии и Великобритании.  Однако характерной особенностью ФРГ является неоднородность распределения жителей страны по её территории.</a:t>
            </a:r>
          </a:p>
          <a:p>
            <a:pPr>
              <a:buNone/>
            </a:pPr>
            <a:endParaRPr lang="ru-RU"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00430" y="-142900"/>
            <a:ext cx="5500694" cy="6858000"/>
          </a:xfrm>
        </p:spPr>
        <p:txBody>
          <a:bodyPr>
            <a:normAutofit fontScale="70000" lnSpcReduction="20000"/>
          </a:bodyPr>
          <a:lstStyle/>
          <a:p>
            <a:pPr>
              <a:buNone/>
            </a:pPr>
            <a:r>
              <a:rPr lang="ru-RU" dirty="0" smtClean="0"/>
              <a:t>   </a:t>
            </a:r>
            <a:endParaRPr lang="ru-RU" dirty="0" smtClean="0"/>
          </a:p>
          <a:p>
            <a:pPr algn="r">
              <a:buNone/>
            </a:pPr>
            <a:r>
              <a:rPr lang="ru-RU" sz="3400" dirty="0" smtClean="0"/>
              <a:t>     </a:t>
            </a:r>
            <a:r>
              <a:rPr lang="ru-RU" sz="3400" b="1" dirty="0" smtClean="0"/>
              <a:t>Наиболее </a:t>
            </a:r>
            <a:r>
              <a:rPr lang="ru-RU" sz="3400" b="1" dirty="0" smtClean="0"/>
              <a:t>густо населенной территорией является т.н. </a:t>
            </a:r>
            <a:r>
              <a:rPr lang="ru-RU" sz="3400" b="1" u="sng" dirty="0" smtClean="0"/>
              <a:t>Рейнская ось</a:t>
            </a:r>
            <a:r>
              <a:rPr lang="ru-RU" sz="3400" b="1" dirty="0" smtClean="0"/>
              <a:t>, протянувшаяся от </a:t>
            </a:r>
            <a:r>
              <a:rPr lang="ru-RU" sz="3400" b="1" dirty="0" err="1" smtClean="0"/>
              <a:t>Рейнско-Рурской</a:t>
            </a:r>
            <a:r>
              <a:rPr lang="ru-RU" sz="3400" b="1" dirty="0" smtClean="0"/>
              <a:t> конурбации (между Дортмундом и Бонном) на юг, вверх по течению Рейна, к Штутгарту и Мюнхену. Это крупнейшая ось концентрации населения не только в Германии, но и во всей Западной Европе. </a:t>
            </a:r>
            <a:r>
              <a:rPr lang="ru-RU" sz="3400" b="1" dirty="0" smtClean="0"/>
              <a:t>Другая </a:t>
            </a:r>
            <a:r>
              <a:rPr lang="ru-RU" sz="3400" b="1" dirty="0" smtClean="0"/>
              <a:t>важная ось расселения также начинается </a:t>
            </a:r>
            <a:r>
              <a:rPr lang="ru-RU" sz="3400" b="1" u="sng" dirty="0" smtClean="0"/>
              <a:t>в районе конурбации Рейн – Рур</a:t>
            </a:r>
            <a:r>
              <a:rPr lang="ru-RU" sz="3400" b="1" dirty="0" smtClean="0"/>
              <a:t> и тянется от нее на восток  через Ганновер, </a:t>
            </a:r>
            <a:r>
              <a:rPr lang="ru-RU" sz="3400" b="1" dirty="0" err="1" smtClean="0"/>
              <a:t>Брауншвайг</a:t>
            </a:r>
            <a:r>
              <a:rPr lang="ru-RU" sz="3400" b="1" dirty="0" smtClean="0"/>
              <a:t> и Магдебург, и далее с ответвлением на юг, к индустриальному району Галле – Лейпциг – </a:t>
            </a:r>
            <a:r>
              <a:rPr lang="ru-RU" sz="3400" b="1" dirty="0" err="1" smtClean="0"/>
              <a:t>Хемниц</a:t>
            </a:r>
            <a:r>
              <a:rPr lang="ru-RU" sz="3400" b="1" dirty="0" smtClean="0"/>
              <a:t> – Дрезден.</a:t>
            </a:r>
          </a:p>
          <a:p>
            <a:endParaRPr lang="ru-RU" dirty="0"/>
          </a:p>
        </p:txBody>
      </p:sp>
      <p:pic>
        <p:nvPicPr>
          <p:cNvPr id="4" name="Рисунок 3"/>
          <p:cNvPicPr/>
          <p:nvPr/>
        </p:nvPicPr>
        <p:blipFill>
          <a:blip r:embed="rId2"/>
          <a:srcRect r="48644"/>
          <a:stretch>
            <a:fillRect/>
          </a:stretch>
        </p:blipFill>
        <p:spPr bwMode="auto">
          <a:xfrm>
            <a:off x="142844" y="1000108"/>
            <a:ext cx="3857652" cy="53578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85728"/>
            <a:ext cx="9144000" cy="6858000"/>
          </a:xfrm>
        </p:spPr>
        <p:txBody>
          <a:bodyPr/>
          <a:lstStyle/>
          <a:p>
            <a:pPr algn="ctr">
              <a:buNone/>
            </a:pPr>
            <a:r>
              <a:rPr lang="ru-RU" dirty="0" smtClean="0"/>
              <a:t>    </a:t>
            </a:r>
            <a:r>
              <a:rPr lang="ru-RU" sz="3300" dirty="0" smtClean="0"/>
              <a:t>В </a:t>
            </a:r>
            <a:r>
              <a:rPr lang="ru-RU" sz="3300" dirty="0" smtClean="0"/>
              <a:t>сельских районах за пределами основной оси расселения плотность населения не превышает </a:t>
            </a:r>
            <a:r>
              <a:rPr lang="ru-RU" sz="3300" i="1" u="sng" dirty="0" smtClean="0"/>
              <a:t>200 человек на кв. км</a:t>
            </a:r>
            <a:r>
              <a:rPr lang="ru-RU" sz="3300" dirty="0" smtClean="0"/>
              <a:t>, а кое-где составляет </a:t>
            </a:r>
            <a:r>
              <a:rPr lang="ru-RU" sz="3300" i="1" u="sng" dirty="0" smtClean="0"/>
              <a:t>менее 100 человек на 1 кв. км.</a:t>
            </a:r>
            <a:r>
              <a:rPr lang="ru-RU" sz="3300" dirty="0" smtClean="0"/>
              <a:t> Повышенная плотность населения вне главной полосы отмечается лишь в отдельных районах, включающих </a:t>
            </a:r>
            <a:r>
              <a:rPr lang="ru-RU" sz="3300" dirty="0" err="1" smtClean="0"/>
              <a:t>Саарский</a:t>
            </a:r>
            <a:r>
              <a:rPr lang="ru-RU" sz="3300" dirty="0" smtClean="0"/>
              <a:t> каменноугольный бассейн и урбанизированные ареалы вокруг </a:t>
            </a:r>
            <a:r>
              <a:rPr lang="ru-RU" sz="3300" i="1" u="sng" dirty="0" smtClean="0"/>
              <a:t>Берлина, Гамбурга, Бремена и Нюрнберга.</a:t>
            </a:r>
          </a:p>
          <a:p>
            <a:pPr>
              <a:buNone/>
            </a:pPr>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214290"/>
            <a:ext cx="9144000" cy="6858000"/>
          </a:xfrm>
        </p:spPr>
        <p:txBody>
          <a:bodyPr/>
          <a:lstStyle/>
          <a:p>
            <a:pPr>
              <a:buNone/>
            </a:pPr>
            <a:r>
              <a:rPr lang="ru-RU" sz="3150" dirty="0" smtClean="0"/>
              <a:t>   74</a:t>
            </a:r>
            <a:r>
              <a:rPr lang="ru-RU" sz="3150" dirty="0" smtClean="0"/>
              <a:t>% населения Германии проживает в городах и прилегающих к ним урбанизированных районах.</a:t>
            </a:r>
          </a:p>
          <a:p>
            <a:pPr algn="ctr">
              <a:buNone/>
            </a:pPr>
            <a:r>
              <a:rPr lang="ru-RU" sz="3150" dirty="0" smtClean="0"/>
              <a:t>Главной формой расселения являются агломерации:</a:t>
            </a:r>
          </a:p>
          <a:p>
            <a:pPr>
              <a:buNone/>
            </a:pPr>
            <a:r>
              <a:rPr lang="ru-RU" sz="3150" dirty="0" smtClean="0"/>
              <a:t>     17 </a:t>
            </a:r>
            <a:r>
              <a:rPr lang="ru-RU" sz="3150" dirty="0" smtClean="0"/>
              <a:t>- </a:t>
            </a:r>
            <a:r>
              <a:rPr lang="ru-RU" sz="3150" b="1" dirty="0" smtClean="0">
                <a:solidFill>
                  <a:schemeClr val="accent1"/>
                </a:solidFill>
              </a:rPr>
              <a:t>Рейнско-Рурская</a:t>
            </a:r>
            <a:r>
              <a:rPr lang="ru-RU" sz="3150" dirty="0" smtClean="0"/>
              <a:t> – 11,3 млн.</a:t>
            </a:r>
          </a:p>
          <a:p>
            <a:pPr>
              <a:buNone/>
            </a:pPr>
            <a:r>
              <a:rPr lang="ru-RU" sz="3150" dirty="0" smtClean="0"/>
              <a:t>     73 </a:t>
            </a:r>
            <a:r>
              <a:rPr lang="ru-RU" sz="3150" dirty="0" smtClean="0"/>
              <a:t>– </a:t>
            </a:r>
            <a:r>
              <a:rPr lang="ru-RU" sz="3150" b="1" dirty="0" smtClean="0">
                <a:solidFill>
                  <a:schemeClr val="accent1"/>
                </a:solidFill>
              </a:rPr>
              <a:t>Берлин</a:t>
            </a:r>
            <a:r>
              <a:rPr lang="ru-RU" sz="3150" dirty="0" smtClean="0"/>
              <a:t> – 3,9 млн.</a:t>
            </a:r>
          </a:p>
          <a:p>
            <a:pPr>
              <a:buNone/>
            </a:pPr>
            <a:r>
              <a:rPr lang="ru-RU" sz="3150" dirty="0" smtClean="0"/>
              <a:t>     98 </a:t>
            </a:r>
            <a:r>
              <a:rPr lang="ru-RU" sz="3150" dirty="0" smtClean="0"/>
              <a:t>– </a:t>
            </a:r>
            <a:r>
              <a:rPr lang="ru-RU" sz="3150" b="1" dirty="0" smtClean="0">
                <a:solidFill>
                  <a:schemeClr val="accent1"/>
                </a:solidFill>
              </a:rPr>
              <a:t>Гамбург</a:t>
            </a:r>
            <a:r>
              <a:rPr lang="ru-RU" sz="3150" dirty="0" smtClean="0"/>
              <a:t> – 3,3 млн.</a:t>
            </a:r>
          </a:p>
          <a:p>
            <a:pPr>
              <a:buNone/>
            </a:pPr>
            <a:r>
              <a:rPr lang="ru-RU" sz="3150" dirty="0" smtClean="0"/>
              <a:t>    126 </a:t>
            </a:r>
            <a:r>
              <a:rPr lang="ru-RU" sz="3150" dirty="0" smtClean="0"/>
              <a:t>– </a:t>
            </a:r>
            <a:r>
              <a:rPr lang="ru-RU" sz="3150" b="1" dirty="0" smtClean="0">
                <a:solidFill>
                  <a:schemeClr val="accent1"/>
                </a:solidFill>
              </a:rPr>
              <a:t>Рейнско-Майнская </a:t>
            </a:r>
            <a:r>
              <a:rPr lang="ru-RU" sz="3150" dirty="0" smtClean="0"/>
              <a:t>– </a:t>
            </a:r>
            <a:r>
              <a:rPr lang="ru-RU" sz="3150" dirty="0" smtClean="0"/>
              <a:t>2,7 млн.</a:t>
            </a:r>
          </a:p>
          <a:p>
            <a:pPr>
              <a:buNone/>
            </a:pPr>
            <a:r>
              <a:rPr lang="ru-RU" sz="3150" dirty="0" smtClean="0"/>
              <a:t>    157 </a:t>
            </a:r>
            <a:r>
              <a:rPr lang="ru-RU" sz="3150" dirty="0" smtClean="0"/>
              <a:t>– </a:t>
            </a:r>
            <a:r>
              <a:rPr lang="ru-RU" sz="3150" b="1" dirty="0" smtClean="0">
                <a:solidFill>
                  <a:schemeClr val="accent1"/>
                </a:solidFill>
              </a:rPr>
              <a:t>Мюнхен</a:t>
            </a:r>
            <a:r>
              <a:rPr lang="ru-RU" sz="3150" dirty="0" smtClean="0"/>
              <a:t> – 2,3 млн.</a:t>
            </a:r>
          </a:p>
          <a:p>
            <a:pPr>
              <a:buNone/>
            </a:pPr>
            <a:r>
              <a:rPr lang="ru-RU" sz="3150" dirty="0" smtClean="0"/>
              <a:t>    158 </a:t>
            </a:r>
            <a:r>
              <a:rPr lang="ru-RU" sz="3150" dirty="0" smtClean="0"/>
              <a:t>– </a:t>
            </a:r>
            <a:r>
              <a:rPr lang="ru-RU" sz="3150" b="1" dirty="0" smtClean="0">
                <a:solidFill>
                  <a:schemeClr val="accent1"/>
                </a:solidFill>
              </a:rPr>
              <a:t>Штутгарт</a:t>
            </a:r>
            <a:r>
              <a:rPr lang="ru-RU" sz="3150" dirty="0" smtClean="0"/>
              <a:t> – 2,3 млн.</a:t>
            </a:r>
          </a:p>
          <a:p>
            <a:pPr>
              <a:buNone/>
            </a:pPr>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1214414" y="428604"/>
            <a:ext cx="4214842" cy="707886"/>
          </a:xfrm>
          <a:prstGeom prst="rect">
            <a:avLst/>
          </a:prstGeom>
          <a:noFill/>
        </p:spPr>
        <p:txBody>
          <a:bodyPr wrap="square" rtlCol="0">
            <a:spAutoFit/>
          </a:bodyPr>
          <a:lstStyle/>
          <a:p>
            <a:r>
              <a:rPr lang="ru-RU" sz="4000" b="1" dirty="0" smtClean="0"/>
              <a:t>Берлин</a:t>
            </a:r>
            <a:endParaRPr lang="ru-RU" sz="40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4643438" y="500042"/>
            <a:ext cx="3357586" cy="707886"/>
          </a:xfrm>
          <a:prstGeom prst="rect">
            <a:avLst/>
          </a:prstGeom>
          <a:noFill/>
        </p:spPr>
        <p:txBody>
          <a:bodyPr wrap="square" rtlCol="0">
            <a:spAutoFit/>
          </a:bodyPr>
          <a:lstStyle/>
          <a:p>
            <a:r>
              <a:rPr lang="ru-RU" sz="4000" b="1" dirty="0" smtClean="0"/>
              <a:t>Гамбург</a:t>
            </a:r>
            <a:endParaRPr lang="ru-RU" sz="40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1" name="Picture 5"/>
          <p:cNvPicPr>
            <a:picLocks noChangeAspect="1" noChangeArrowheads="1"/>
          </p:cNvPicPr>
          <p:nvPr/>
        </p:nvPicPr>
        <p:blipFill>
          <a:blip r:embed="rId2"/>
          <a:srcRect/>
          <a:stretch>
            <a:fillRect/>
          </a:stretch>
        </p:blipFill>
        <p:spPr bwMode="auto">
          <a:xfrm>
            <a:off x="-1" y="0"/>
            <a:ext cx="9153109" cy="6858001"/>
          </a:xfrm>
          <a:prstGeom prst="rect">
            <a:avLst/>
          </a:prstGeom>
          <a:noFill/>
          <a:ln w="9525">
            <a:noFill/>
            <a:miter lim="800000"/>
            <a:headEnd/>
            <a:tailEnd/>
          </a:ln>
          <a:effectLst/>
        </p:spPr>
      </p:pic>
      <p:sp>
        <p:nvSpPr>
          <p:cNvPr id="8" name="TextBox 7"/>
          <p:cNvSpPr txBox="1"/>
          <p:nvPr/>
        </p:nvSpPr>
        <p:spPr>
          <a:xfrm>
            <a:off x="4643438" y="214290"/>
            <a:ext cx="3429024" cy="707886"/>
          </a:xfrm>
          <a:prstGeom prst="rect">
            <a:avLst/>
          </a:prstGeom>
          <a:noFill/>
        </p:spPr>
        <p:txBody>
          <a:bodyPr wrap="square" rtlCol="0">
            <a:spAutoFit/>
          </a:bodyPr>
          <a:lstStyle/>
          <a:p>
            <a:r>
              <a:rPr lang="ru-RU" sz="4000" b="1" dirty="0" smtClean="0"/>
              <a:t>Мюнхен</a:t>
            </a:r>
            <a:endParaRPr lang="ru-RU" sz="40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85728"/>
            <a:ext cx="9144000" cy="6858000"/>
          </a:xfrm>
        </p:spPr>
        <p:txBody>
          <a:bodyPr/>
          <a:lstStyle/>
          <a:p>
            <a:pPr>
              <a:buNone/>
            </a:pPr>
            <a:r>
              <a:rPr lang="ru-RU" sz="3150" b="1" dirty="0" smtClean="0"/>
              <a:t>Современные городские агломерации Германии, прежде всего моноцентрические, имеют довольно сложную внутреннюю структуру. </a:t>
            </a:r>
          </a:p>
          <a:p>
            <a:pPr>
              <a:buNone/>
            </a:pPr>
            <a:r>
              <a:rPr lang="ru-RU" sz="3150" b="1" dirty="0" smtClean="0"/>
              <a:t>Немецкие агломерации вместе с агломерацией </a:t>
            </a:r>
            <a:r>
              <a:rPr lang="ru-RU" sz="3150" b="1" dirty="0" err="1" smtClean="0"/>
              <a:t>Рандстадт</a:t>
            </a:r>
            <a:r>
              <a:rPr lang="ru-RU" sz="3150" b="1" dirty="0" smtClean="0"/>
              <a:t> в Нидерландах слились в </a:t>
            </a:r>
            <a:r>
              <a:rPr lang="ru-RU" sz="3150" b="1" dirty="0" err="1" smtClean="0"/>
              <a:t>Прирейнский</a:t>
            </a:r>
            <a:r>
              <a:rPr lang="ru-RU" sz="3150" b="1" dirty="0" smtClean="0"/>
              <a:t> мегалополис, который протягивается примерно на 600 км и занимает территорию в 60 тыс. км2 при населении 35—40 </a:t>
            </a:r>
            <a:r>
              <a:rPr lang="ru-RU" sz="3150" b="1" dirty="0" err="1" smtClean="0"/>
              <a:t>млн</a:t>
            </a:r>
            <a:r>
              <a:rPr lang="ru-RU" sz="3150" b="1" dirty="0" smtClean="0"/>
              <a:t> человек. Всего в Германии три города-миллионеры – Берлин, Мюнхен и Гамбург.</a:t>
            </a:r>
          </a:p>
          <a:p>
            <a:pPr>
              <a:buNone/>
            </a:pPr>
            <a:endParaRPr lang="ru-R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84" y="142852"/>
            <a:ext cx="9787006" cy="1399032"/>
          </a:xfrm>
        </p:spPr>
        <p:txBody>
          <a:bodyPr>
            <a:normAutofit fontScale="90000"/>
          </a:bodyPr>
          <a:lstStyle/>
          <a:p>
            <a:r>
              <a:rPr lang="ru-RU" b="1" dirty="0" smtClean="0"/>
              <a:t>4.) Особенности экономического развития и современное состояние экономики</a:t>
            </a:r>
            <a:endParaRPr lang="ru-RU" b="1" dirty="0"/>
          </a:p>
        </p:txBody>
      </p:sp>
      <p:sp>
        <p:nvSpPr>
          <p:cNvPr id="3" name="Содержимое 2"/>
          <p:cNvSpPr>
            <a:spLocks noGrp="1"/>
          </p:cNvSpPr>
          <p:nvPr>
            <p:ph idx="1"/>
          </p:nvPr>
        </p:nvSpPr>
        <p:spPr>
          <a:xfrm>
            <a:off x="0" y="1571612"/>
            <a:ext cx="9144000" cy="5072074"/>
          </a:xfrm>
        </p:spPr>
        <p:txBody>
          <a:bodyPr>
            <a:noAutofit/>
          </a:bodyPr>
          <a:lstStyle/>
          <a:p>
            <a:pPr algn="ctr">
              <a:buNone/>
            </a:pPr>
            <a:r>
              <a:rPr lang="ru-RU" sz="2200" dirty="0" smtClean="0"/>
              <a:t>В экономическом развитии Германии после </a:t>
            </a:r>
            <a:r>
              <a:rPr lang="ru-RU" sz="2200" dirty="0" smtClean="0"/>
              <a:t>Второй</a:t>
            </a:r>
          </a:p>
          <a:p>
            <a:pPr algn="ctr">
              <a:buNone/>
            </a:pPr>
            <a:r>
              <a:rPr lang="ru-RU" sz="2200" dirty="0" smtClean="0"/>
              <a:t>мировой </a:t>
            </a:r>
            <a:r>
              <a:rPr lang="ru-RU" sz="2200" dirty="0" smtClean="0"/>
              <a:t>войны выделяются следующие периоды:</a:t>
            </a:r>
          </a:p>
          <a:p>
            <a:pPr>
              <a:buNone/>
            </a:pPr>
            <a:r>
              <a:rPr lang="ru-RU" sz="2200" i="1" dirty="0" smtClean="0"/>
              <a:t>     </a:t>
            </a:r>
            <a:r>
              <a:rPr lang="ru-RU" sz="2200" b="1" i="1" u="sng" dirty="0" smtClean="0">
                <a:solidFill>
                  <a:schemeClr val="accent1"/>
                </a:solidFill>
              </a:rPr>
              <a:t>1</a:t>
            </a:r>
            <a:r>
              <a:rPr lang="ru-RU" sz="2200" b="1" i="1" u="sng" dirty="0" smtClean="0">
                <a:solidFill>
                  <a:schemeClr val="accent1"/>
                </a:solidFill>
              </a:rPr>
              <a:t>) Период послевоенного восстановления хозяйства (1945-1950 г.г.)</a:t>
            </a:r>
            <a:endParaRPr lang="ru-RU" sz="2200" b="1" dirty="0" smtClean="0">
              <a:solidFill>
                <a:schemeClr val="accent1"/>
              </a:solidFill>
            </a:endParaRPr>
          </a:p>
          <a:p>
            <a:pPr>
              <a:buNone/>
            </a:pPr>
            <a:r>
              <a:rPr lang="ru-RU" sz="2200" dirty="0" smtClean="0"/>
              <a:t>     В </a:t>
            </a:r>
            <a:r>
              <a:rPr lang="ru-RU" sz="2200" dirty="0" smtClean="0"/>
              <a:t>1947 году начал действовать «План Маршалла», а через год была проведена экономическая реформа и созданы условия для нормализации рыночного обращения. Автор реформы Л. </a:t>
            </a:r>
            <a:r>
              <a:rPr lang="ru-RU" sz="2200" dirty="0" err="1" smtClean="0"/>
              <a:t>Эрхард</a:t>
            </a:r>
            <a:r>
              <a:rPr lang="ru-RU" sz="2200" dirty="0" smtClean="0"/>
              <a:t> исходил из концепции «социальной рыночной экономики», совмещавшей свободный рынок и социальные гарантии трудящимся. После завершения реформ началось быстрое экономическое развитие, в равной мере за счет частных и государственных инвестиций. К концу 1949 г. промышленность достигла уровня 1936 г., а к 1950 году экономика страны была восстановлена.</a:t>
            </a:r>
            <a:endParaRPr lang="ru-RU" sz="2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a:buNone/>
            </a:pPr>
            <a:r>
              <a:rPr lang="ru-RU" i="1" dirty="0" smtClean="0"/>
              <a:t>    </a:t>
            </a:r>
            <a:r>
              <a:rPr lang="ru-RU" b="1" i="1" u="sng" dirty="0" smtClean="0">
                <a:solidFill>
                  <a:schemeClr val="accent1"/>
                </a:solidFill>
              </a:rPr>
              <a:t>2</a:t>
            </a:r>
            <a:r>
              <a:rPr lang="ru-RU" b="1" i="1" u="sng" dirty="0" smtClean="0">
                <a:solidFill>
                  <a:schemeClr val="accent1"/>
                </a:solidFill>
              </a:rPr>
              <a:t>) Начало европейской интеграции и экстенсивная модель развития европейских стран (1950 –</a:t>
            </a:r>
            <a:r>
              <a:rPr lang="ru-RU" b="1" dirty="0" smtClean="0">
                <a:solidFill>
                  <a:schemeClr val="accent1"/>
                </a:solidFill>
              </a:rPr>
              <a:t> </a:t>
            </a:r>
            <a:r>
              <a:rPr lang="ru-RU" b="1" i="1" u="sng" dirty="0" smtClean="0">
                <a:solidFill>
                  <a:schemeClr val="accent1"/>
                </a:solidFill>
              </a:rPr>
              <a:t>1960 г.г.)</a:t>
            </a:r>
            <a:endParaRPr lang="ru-RU" b="1" dirty="0" smtClean="0">
              <a:solidFill>
                <a:schemeClr val="accent1"/>
              </a:solidFill>
            </a:endParaRPr>
          </a:p>
          <a:p>
            <a:pPr>
              <a:buNone/>
            </a:pPr>
            <a:r>
              <a:rPr lang="ru-RU" dirty="0" smtClean="0"/>
              <a:t>   С </a:t>
            </a:r>
            <a:r>
              <a:rPr lang="ru-RU" dirty="0" smtClean="0"/>
              <a:t>1950 года начался быстрый рост экономики, сопровождавшийся ростом экспорта.</a:t>
            </a:r>
          </a:p>
          <a:p>
            <a:pPr>
              <a:buNone/>
            </a:pPr>
            <a:r>
              <a:rPr lang="ru-RU" i="1" dirty="0" smtClean="0"/>
              <a:t>    </a:t>
            </a:r>
            <a:r>
              <a:rPr lang="ru-RU" b="1" i="1" u="sng" dirty="0" smtClean="0">
                <a:solidFill>
                  <a:schemeClr val="accent1"/>
                </a:solidFill>
              </a:rPr>
              <a:t>3</a:t>
            </a:r>
            <a:r>
              <a:rPr lang="ru-RU" b="1" i="1" u="sng" dirty="0" smtClean="0">
                <a:solidFill>
                  <a:schemeClr val="accent1"/>
                </a:solidFill>
              </a:rPr>
              <a:t>) Период мировых кризисов, кризиса </a:t>
            </a:r>
            <a:r>
              <a:rPr lang="ru-RU" b="1" i="1" u="sng" dirty="0" err="1" smtClean="0">
                <a:solidFill>
                  <a:schemeClr val="accent1"/>
                </a:solidFill>
              </a:rPr>
              <a:t>кейнсианской</a:t>
            </a:r>
            <a:r>
              <a:rPr lang="ru-RU" b="1" i="1" u="sng" dirty="0" smtClean="0">
                <a:solidFill>
                  <a:schemeClr val="accent1"/>
                </a:solidFill>
              </a:rPr>
              <a:t> модели развития экономики и некоторое</a:t>
            </a:r>
            <a:r>
              <a:rPr lang="ru-RU" b="1" dirty="0" smtClean="0">
                <a:solidFill>
                  <a:schemeClr val="accent1"/>
                </a:solidFill>
              </a:rPr>
              <a:t> </a:t>
            </a:r>
            <a:r>
              <a:rPr lang="ru-RU" b="1" i="1" u="sng" dirty="0" smtClean="0">
                <a:solidFill>
                  <a:schemeClr val="accent1"/>
                </a:solidFill>
              </a:rPr>
              <a:t>ослабление интеграции (60-е годы – 1983 г.)</a:t>
            </a:r>
            <a:endParaRPr lang="ru-RU" b="1" dirty="0" smtClean="0">
              <a:solidFill>
                <a:schemeClr val="accent1"/>
              </a:solidFill>
            </a:endParaRPr>
          </a:p>
          <a:p>
            <a:pPr>
              <a:buNone/>
            </a:pPr>
            <a:r>
              <a:rPr lang="ru-RU" dirty="0" smtClean="0"/>
              <a:t>   С </a:t>
            </a:r>
            <a:r>
              <a:rPr lang="ru-RU" dirty="0" smtClean="0"/>
              <a:t>начала 60-х годов темпы роста экономики замедляются и, как следствие, уменьшается доля ФРГ в мировом капиталистическом промышленном производстве.</a:t>
            </a:r>
            <a:endParaRPr lang="ru-RU"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buNone/>
            </a:pPr>
            <a:r>
              <a:rPr lang="ru-RU" u="sng" dirty="0" smtClean="0"/>
              <a:t>1966-1967 гг. </a:t>
            </a:r>
            <a:r>
              <a:rPr lang="ru-RU" dirty="0" smtClean="0"/>
              <a:t>первый послевоенный   циклический </a:t>
            </a:r>
            <a:r>
              <a:rPr lang="ru-RU" dirty="0" smtClean="0"/>
              <a:t>кризис. </a:t>
            </a:r>
            <a:endParaRPr lang="ru-RU" dirty="0" smtClean="0"/>
          </a:p>
          <a:p>
            <a:pPr>
              <a:buNone/>
            </a:pPr>
            <a:r>
              <a:rPr lang="ru-RU" u="sng" dirty="0" smtClean="0"/>
              <a:t>К 1970 году </a:t>
            </a:r>
            <a:r>
              <a:rPr lang="ru-RU" dirty="0" smtClean="0"/>
              <a:t>экспорт Германии превысил экспорт США и Германия превратилась в типичную «мастерскую мира»: она в огромны масштабах импортировала сырье и вывозила готовую продукцию</a:t>
            </a:r>
            <a:r>
              <a:rPr lang="ru-RU" dirty="0" smtClean="0"/>
              <a:t>.</a:t>
            </a:r>
          </a:p>
          <a:p>
            <a:pPr>
              <a:buNone/>
            </a:pPr>
            <a:r>
              <a:rPr lang="ru-RU" u="sng" dirty="0" smtClean="0"/>
              <a:t>1974-1975 гг. </a:t>
            </a:r>
            <a:r>
              <a:rPr lang="ru-RU" dirty="0" smtClean="0"/>
              <a:t>кризис </a:t>
            </a:r>
            <a:r>
              <a:rPr lang="ru-RU" dirty="0" smtClean="0"/>
              <a:t>перепроизводства </a:t>
            </a:r>
            <a:r>
              <a:rPr lang="ru-RU" dirty="0" smtClean="0"/>
              <a:t>поразил </a:t>
            </a:r>
            <a:r>
              <a:rPr lang="ru-RU" dirty="0" smtClean="0"/>
              <a:t>все отрасли западногерманской экономики, вызвал сокращение валового национального продукта на 5%, промышленного производства - на 12,3%, внутренних частных инвестиций в основной капитал - на 18,6%.</a:t>
            </a:r>
          </a:p>
          <a:p>
            <a:pPr>
              <a:buNone/>
            </a:pPr>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214290"/>
            <a:ext cx="9144000" cy="6858000"/>
          </a:xfrm>
        </p:spPr>
        <p:txBody>
          <a:bodyPr>
            <a:normAutofit fontScale="92500" lnSpcReduction="20000"/>
          </a:bodyPr>
          <a:lstStyle/>
          <a:p>
            <a:pPr>
              <a:buNone/>
            </a:pPr>
            <a:r>
              <a:rPr lang="ru-RU" b="1" u="sng" dirty="0" smtClean="0"/>
              <a:t>В 1980-1982 гг. </a:t>
            </a:r>
            <a:r>
              <a:rPr lang="ru-RU" dirty="0" smtClean="0"/>
              <a:t>экономика ФРГ испытала третий за свою историю циклический кризис перепроизводства.</a:t>
            </a:r>
          </a:p>
          <a:p>
            <a:pPr>
              <a:buNone/>
            </a:pPr>
            <a:r>
              <a:rPr lang="ru-RU" b="1" u="sng" dirty="0" smtClean="0"/>
              <a:t>В 1982 г. </a:t>
            </a:r>
            <a:r>
              <a:rPr lang="ru-RU" dirty="0" smtClean="0"/>
              <a:t>канцлером ФРГ стал Гельмут Коль, отказавшийся от </a:t>
            </a:r>
            <a:r>
              <a:rPr lang="ru-RU" dirty="0" err="1" smtClean="0"/>
              <a:t>кейнсианских</a:t>
            </a:r>
            <a:r>
              <a:rPr lang="ru-RU" dirty="0" smtClean="0"/>
              <a:t> методов регулирования экономики.</a:t>
            </a:r>
          </a:p>
          <a:p>
            <a:pPr>
              <a:buNone/>
            </a:pPr>
            <a:r>
              <a:rPr lang="ru-RU" b="1" i="1" dirty="0" smtClean="0">
                <a:solidFill>
                  <a:schemeClr val="accent1"/>
                </a:solidFill>
              </a:rPr>
              <a:t>    </a:t>
            </a:r>
            <a:r>
              <a:rPr lang="ru-RU" b="1" i="1" u="sng" dirty="0" smtClean="0">
                <a:solidFill>
                  <a:schemeClr val="accent1"/>
                </a:solidFill>
              </a:rPr>
              <a:t>4</a:t>
            </a:r>
            <a:r>
              <a:rPr lang="ru-RU" b="1" i="1" u="sng" dirty="0" smtClean="0">
                <a:solidFill>
                  <a:schemeClr val="accent1"/>
                </a:solidFill>
              </a:rPr>
              <a:t>) Усиление процесса интеграции, экономический подъем  (1983 – 1990 г.г.)</a:t>
            </a:r>
            <a:endParaRPr lang="ru-RU" b="1" dirty="0" smtClean="0">
              <a:solidFill>
                <a:schemeClr val="accent1"/>
              </a:solidFill>
            </a:endParaRPr>
          </a:p>
          <a:p>
            <a:pPr>
              <a:buNone/>
            </a:pPr>
            <a:r>
              <a:rPr lang="ru-RU" b="1" u="sng" dirty="0" smtClean="0"/>
              <a:t>С 1983 г. </a:t>
            </a:r>
            <a:r>
              <a:rPr lang="ru-RU" dirty="0" smtClean="0"/>
              <a:t>в ФРГ начался экономический подъем.</a:t>
            </a:r>
          </a:p>
          <a:p>
            <a:pPr>
              <a:buNone/>
            </a:pPr>
            <a:r>
              <a:rPr lang="ru-RU" i="1" dirty="0" smtClean="0"/>
              <a:t>    </a:t>
            </a:r>
            <a:r>
              <a:rPr lang="ru-RU" b="1" i="1" u="sng" dirty="0" smtClean="0">
                <a:solidFill>
                  <a:schemeClr val="accent1"/>
                </a:solidFill>
              </a:rPr>
              <a:t>5</a:t>
            </a:r>
            <a:r>
              <a:rPr lang="ru-RU" b="1" i="1" u="sng" dirty="0" smtClean="0">
                <a:solidFill>
                  <a:schemeClr val="accent1"/>
                </a:solidFill>
              </a:rPr>
              <a:t>) Этап европейской интеграции и переход к новаторской модели экономики</a:t>
            </a:r>
            <a:endParaRPr lang="ru-RU" b="1" dirty="0" smtClean="0">
              <a:solidFill>
                <a:schemeClr val="accent1"/>
              </a:solidFill>
            </a:endParaRPr>
          </a:p>
          <a:p>
            <a:pPr>
              <a:buNone/>
            </a:pPr>
            <a:r>
              <a:rPr lang="ru-RU" b="1" u="sng" dirty="0" smtClean="0"/>
              <a:t>3 октября 1990 г. </a:t>
            </a:r>
            <a:r>
              <a:rPr lang="ru-RU" dirty="0" smtClean="0"/>
              <a:t>произошло объединение Германии. Территория страны увеличилась на 1/3, население - с 64 до 80 млн. В пяти новых землях начались рыночные преобразования, потребовавшие больших капиталовложений, что привело к бюджетному дефициту.</a:t>
            </a:r>
          </a:p>
          <a:p>
            <a:pPr>
              <a:buNone/>
            </a:pPr>
            <a:endParaRPr lang="ru-RU"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normAutofit fontScale="92500"/>
          </a:bodyPr>
          <a:lstStyle/>
          <a:p>
            <a:pPr>
              <a:buNone/>
            </a:pPr>
            <a:r>
              <a:rPr lang="ru-RU" dirty="0" smtClean="0"/>
              <a:t>    Несмотря </a:t>
            </a:r>
            <a:r>
              <a:rPr lang="ru-RU" dirty="0" smtClean="0"/>
              <a:t>на имевшие место негативные тенденции в экономике страны после объединения, ФРГ остается одной из ведущих стран ЕС. Основные причины динамичного экономического развития ФРГ:</a:t>
            </a:r>
          </a:p>
          <a:p>
            <a:pPr>
              <a:buNone/>
            </a:pPr>
            <a:r>
              <a:rPr lang="ru-RU" b="1" dirty="0" smtClean="0"/>
              <a:t>1) высокий уровень потребительского спроса;</a:t>
            </a:r>
          </a:p>
          <a:p>
            <a:pPr>
              <a:buNone/>
            </a:pPr>
            <a:r>
              <a:rPr lang="ru-RU" b="1" dirty="0" smtClean="0"/>
              <a:t>2) увеличение занятости и зарплаты;</a:t>
            </a:r>
          </a:p>
          <a:p>
            <a:pPr>
              <a:buNone/>
            </a:pPr>
            <a:r>
              <a:rPr lang="ru-RU" b="1" dirty="0" smtClean="0"/>
              <a:t>3) расширение немецкого внутреннего рынка за счет пяти </a:t>
            </a:r>
            <a:r>
              <a:rPr lang="ru-RU" b="1" dirty="0" smtClean="0"/>
              <a:t>новых федеральных </a:t>
            </a:r>
            <a:r>
              <a:rPr lang="ru-RU" b="1" dirty="0" smtClean="0"/>
              <a:t>земель;</a:t>
            </a:r>
          </a:p>
          <a:p>
            <a:pPr>
              <a:buNone/>
            </a:pPr>
            <a:r>
              <a:rPr lang="ru-RU" b="1" dirty="0" smtClean="0"/>
              <a:t>4) быстрое развитие научно-технического прогресса;</a:t>
            </a:r>
          </a:p>
          <a:p>
            <a:pPr>
              <a:buNone/>
            </a:pPr>
            <a:r>
              <a:rPr lang="ru-RU" b="1" dirty="0" smtClean="0"/>
              <a:t>5) преимущественное развитие отраслей экспортной ориентации.</a:t>
            </a:r>
          </a:p>
          <a:p>
            <a:pPr>
              <a:buNone/>
            </a:pPr>
            <a:endParaRPr lang="ru-RU"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77500" lnSpcReduction="20000"/>
          </a:bodyPr>
          <a:lstStyle/>
          <a:p>
            <a:endParaRPr lang="ru-RU" sz="3200" b="1" u="sng" dirty="0" smtClean="0">
              <a:solidFill>
                <a:schemeClr val="accent1"/>
              </a:solidFill>
            </a:endParaRPr>
          </a:p>
          <a:p>
            <a:pPr algn="ctr">
              <a:buNone/>
            </a:pPr>
            <a:r>
              <a:rPr lang="ru-RU" sz="3200" b="1" u="sng" dirty="0" smtClean="0">
                <a:solidFill>
                  <a:schemeClr val="accent1"/>
                </a:solidFill>
              </a:rPr>
              <a:t>В </a:t>
            </a:r>
            <a:r>
              <a:rPr lang="ru-RU" sz="3200" b="1" u="sng" dirty="0" smtClean="0">
                <a:solidFill>
                  <a:schemeClr val="accent1"/>
                </a:solidFill>
              </a:rPr>
              <a:t>настоящее время</a:t>
            </a:r>
            <a:r>
              <a:rPr lang="ru-RU" sz="3200" b="1" u="sng" dirty="0" smtClean="0">
                <a:solidFill>
                  <a:schemeClr val="accent1"/>
                </a:solidFill>
              </a:rPr>
              <a:t>:</a:t>
            </a:r>
          </a:p>
          <a:p>
            <a:r>
              <a:rPr lang="ru-RU" b="1" i="1" dirty="0" smtClean="0"/>
              <a:t>С </a:t>
            </a:r>
            <a:r>
              <a:rPr lang="ru-RU" b="1" i="1" dirty="0" smtClean="0"/>
              <a:t>уровнем ВВП 2 триллиона 807 миллиардов долларов Германия в 2010 году находилась на пятом месте в мире (после США, Китая, Японии и Индии). Кроме того, ФРГ занимает одно из лидирующих мест в мире по объёмам экспорта. Экспортируемая продукция известна во всем мире под маркой </a:t>
            </a:r>
            <a:r>
              <a:rPr lang="ru-RU" b="1" i="1" dirty="0" err="1" smtClean="0"/>
              <a:t>Made</a:t>
            </a:r>
            <a:r>
              <a:rPr lang="ru-RU" b="1" i="1" dirty="0" smtClean="0"/>
              <a:t> </a:t>
            </a:r>
            <a:r>
              <a:rPr lang="ru-RU" b="1" i="1" dirty="0" err="1" smtClean="0"/>
              <a:t>in</a:t>
            </a:r>
            <a:r>
              <a:rPr lang="ru-RU" b="1" i="1" dirty="0" smtClean="0"/>
              <a:t> </a:t>
            </a:r>
            <a:r>
              <a:rPr lang="ru-RU" b="1" i="1" dirty="0" err="1" smtClean="0"/>
              <a:t>Germany</a:t>
            </a:r>
            <a:r>
              <a:rPr lang="ru-RU" b="1" i="1" dirty="0" smtClean="0"/>
              <a:t>. По уровню жизни страна занимает 10 место в мире, согласно индексу развития человеческого потенциала.</a:t>
            </a:r>
            <a:endParaRPr lang="ru-RU" b="1" dirty="0" smtClean="0"/>
          </a:p>
          <a:p>
            <a:r>
              <a:rPr lang="ru-RU" b="1" i="1" dirty="0" smtClean="0"/>
              <a:t>Доля Германии в мировом ВВП — 3,968 %</a:t>
            </a:r>
            <a:endParaRPr lang="ru-RU" b="1" dirty="0" smtClean="0"/>
          </a:p>
          <a:p>
            <a:r>
              <a:rPr lang="ru-RU" b="1" i="1" dirty="0" smtClean="0"/>
              <a:t>Доля Германии в ВВП стран Евросоюза — почти 30 %</a:t>
            </a:r>
            <a:endParaRPr lang="ru-RU" b="1" dirty="0" smtClean="0"/>
          </a:p>
          <a:p>
            <a:r>
              <a:rPr lang="ru-RU" b="1" i="1" dirty="0" smtClean="0"/>
              <a:t>ВВП на душу населения — 33840 долларов</a:t>
            </a:r>
            <a:endParaRPr lang="ru-RU" b="1" dirty="0" smtClean="0"/>
          </a:p>
          <a:p>
            <a:r>
              <a:rPr lang="ru-RU" b="1" i="1" dirty="0" smtClean="0"/>
              <a:t>На предприятия малого и среднего бизнеса в Германии приходится примерно 70 % рабочих мест и 57 % произведенного ВВП.</a:t>
            </a:r>
            <a:endParaRPr lang="ru-RU" b="1" dirty="0" smtClean="0"/>
          </a:p>
          <a:p>
            <a:r>
              <a:rPr lang="ru-RU" b="1" i="1" dirty="0" smtClean="0"/>
              <a:t>В общем ВВП на промышленность приходится — 30,1 %, на сельское хозяйство — 0,8%, на сферу услуг — 69,1 %.</a:t>
            </a:r>
            <a:endParaRPr lang="ru-RU" b="1" dirty="0" smtClean="0"/>
          </a:p>
          <a:p>
            <a:r>
              <a:rPr lang="ru-RU" b="1" i="1" dirty="0" smtClean="0"/>
              <a:t>Согласно официальным данным, в 2011 году среднее число безработных составляло 3,0 млн. чел. (7 % трудоспособного населения Германии).</a:t>
            </a:r>
            <a:endParaRPr lang="ru-RU" b="1" dirty="0" smtClean="0"/>
          </a:p>
          <a:p>
            <a:pPr>
              <a:buNone/>
            </a:pPr>
            <a:endParaRPr lang="ru-RU"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normAutofit fontScale="92500" lnSpcReduction="10000"/>
          </a:bodyPr>
          <a:lstStyle/>
          <a:p>
            <a:pPr algn="ctr">
              <a:buNone/>
            </a:pPr>
            <a:r>
              <a:rPr lang="ru-RU" sz="3600" b="1" i="1" u="sng" dirty="0" smtClean="0">
                <a:solidFill>
                  <a:schemeClr val="accent1"/>
                </a:solidFill>
              </a:rPr>
              <a:t>Особенности:</a:t>
            </a:r>
            <a:endParaRPr lang="ru-RU" sz="3600" b="1" u="sng" dirty="0" smtClean="0">
              <a:solidFill>
                <a:schemeClr val="accent1"/>
              </a:solidFill>
            </a:endParaRPr>
          </a:p>
          <a:p>
            <a:pPr>
              <a:buNone/>
            </a:pPr>
            <a:r>
              <a:rPr lang="ru-RU" b="1" i="1" u="sng" dirty="0" smtClean="0"/>
              <a:t>а) высокая степень развития постиндустриальных функций</a:t>
            </a:r>
            <a:r>
              <a:rPr lang="ru-RU" b="1" u="sng" dirty="0" smtClean="0"/>
              <a:t>: </a:t>
            </a:r>
            <a:r>
              <a:rPr lang="ru-RU" dirty="0" smtClean="0"/>
              <a:t>в непроизводственной сфере занято более половины экономически активного населения и в ней производится 69,1% ВВП.</a:t>
            </a:r>
          </a:p>
          <a:p>
            <a:pPr>
              <a:buNone/>
            </a:pPr>
            <a:r>
              <a:rPr lang="ru-RU" b="1" i="1" u="sng" dirty="0" smtClean="0"/>
              <a:t>б) высокая степень концентрации производства</a:t>
            </a:r>
            <a:r>
              <a:rPr lang="ru-RU" b="1" u="sng" dirty="0" smtClean="0"/>
              <a:t>.</a:t>
            </a:r>
          </a:p>
          <a:p>
            <a:pPr algn="ctr">
              <a:buNone/>
            </a:pPr>
            <a:r>
              <a:rPr lang="ru-RU" b="1" dirty="0" smtClean="0"/>
              <a:t> </a:t>
            </a:r>
            <a:r>
              <a:rPr lang="ru-RU" b="1" dirty="0" smtClean="0"/>
              <a:t>  </a:t>
            </a:r>
            <a:r>
              <a:rPr lang="ru-RU" dirty="0" smtClean="0"/>
              <a:t> </a:t>
            </a:r>
            <a:r>
              <a:rPr lang="ru-RU" dirty="0" smtClean="0"/>
              <a:t>Поэтому большое значение имеют транснациональные корпорации. ТНК Германии занимают достойное место в списке </a:t>
            </a:r>
            <a:r>
              <a:rPr lang="ru-RU" dirty="0" err="1" smtClean="0"/>
              <a:t>Fortune</a:t>
            </a:r>
            <a:r>
              <a:rPr lang="ru-RU" dirty="0" smtClean="0"/>
              <a:t> </a:t>
            </a:r>
            <a:r>
              <a:rPr lang="ru-RU" dirty="0" err="1" smtClean="0"/>
              <a:t>Global</a:t>
            </a:r>
            <a:r>
              <a:rPr lang="ru-RU" dirty="0" smtClean="0"/>
              <a:t> 500. К тому же в этом списке их 37, что меньше, чем французских (38), но больше, чем компаний Великобритании — 33, Италии — 10, Нидерландов — 14.</a:t>
            </a:r>
          </a:p>
          <a:p>
            <a:pPr>
              <a:buNone/>
            </a:pPr>
            <a:endParaRPr lang="ru-RU"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normAutofit fontScale="70000" lnSpcReduction="20000"/>
          </a:bodyPr>
          <a:lstStyle/>
          <a:p>
            <a:pPr>
              <a:buNone/>
            </a:pPr>
            <a:r>
              <a:rPr lang="ru-RU" sz="3100" b="1" i="1" u="sng" dirty="0" smtClean="0"/>
              <a:t>в) более весомый, чем в США и Японии, государственный сектор.</a:t>
            </a:r>
            <a:endParaRPr lang="ru-RU" sz="3100" b="1" u="sng" dirty="0" smtClean="0"/>
          </a:p>
          <a:p>
            <a:pPr>
              <a:buNone/>
            </a:pPr>
            <a:r>
              <a:rPr lang="ru-RU" sz="3100" dirty="0" smtClean="0"/>
              <a:t>Государственный сектор в экономике Германии составляет около 20% акционерного капитала страны; его увеличение происходит за счет государственных инвестиций и нового строительства. Государство контролирует большую часть тяжелой промышленности и банки, в руках государства находится почти вся инфраструктура. </a:t>
            </a:r>
          </a:p>
          <a:p>
            <a:pPr>
              <a:buNone/>
            </a:pPr>
            <a:r>
              <a:rPr lang="ru-RU" sz="3100" dirty="0" smtClean="0"/>
              <a:t>Главный инструмент государственного регулирования экономики в Германии – государственный бюджет, через который перераспределяется более 40% национального дохода.</a:t>
            </a:r>
          </a:p>
          <a:p>
            <a:pPr>
              <a:buNone/>
            </a:pPr>
            <a:r>
              <a:rPr lang="ru-RU" sz="3100" b="1" i="1" u="sng" dirty="0" smtClean="0"/>
              <a:t>г) интенсивные интеграционные процессы.</a:t>
            </a:r>
            <a:endParaRPr lang="ru-RU" sz="3100" b="1" u="sng" dirty="0" smtClean="0"/>
          </a:p>
          <a:p>
            <a:pPr>
              <a:buNone/>
            </a:pPr>
            <a:r>
              <a:rPr lang="ru-RU" sz="3100" dirty="0" smtClean="0"/>
              <a:t>В 1951 г. было создано первое интеграционное формирование – Европейское объединение угля и стали (ЕОУС), куда вошли шесть стран (ФРГ, Франция, Италия и страны Бенилюкса) </a:t>
            </a:r>
          </a:p>
          <a:p>
            <a:pPr>
              <a:buNone/>
            </a:pPr>
            <a:r>
              <a:rPr lang="ru-RU" sz="3100" dirty="0" smtClean="0"/>
              <a:t>Европейское экономическое сообщество (ЕЭС,  1957 г.)</a:t>
            </a:r>
          </a:p>
          <a:p>
            <a:pPr>
              <a:buNone/>
            </a:pPr>
            <a:r>
              <a:rPr lang="ru-RU" sz="3100" dirty="0" smtClean="0"/>
              <a:t>Европейское сообщество (ЕС) - после слияния с ЕОУС и Евратомом в 1967 г. </a:t>
            </a:r>
          </a:p>
          <a:p>
            <a:pPr>
              <a:buNone/>
            </a:pPr>
            <a:r>
              <a:rPr lang="ru-RU" sz="3100" dirty="0" smtClean="0"/>
              <a:t>Европейский союз (ЕС)- после всех расширений и заключения Маастрихтского договора в 1992 г. </a:t>
            </a:r>
          </a:p>
          <a:p>
            <a:pPr>
              <a:buNone/>
            </a:pPr>
            <a:endParaRPr lang="ru-RU"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1645VDE5"/>
          <p:cNvPicPr>
            <a:picLocks noChangeAspect="1" noChangeArrowheads="1"/>
          </p:cNvPicPr>
          <p:nvPr/>
        </p:nvPicPr>
        <p:blipFill>
          <a:blip r:embed="rId2"/>
          <a:srcRect/>
          <a:stretch>
            <a:fillRect/>
          </a:stretch>
        </p:blipFill>
        <p:spPr bwMode="auto">
          <a:xfrm>
            <a:off x="0" y="0"/>
            <a:ext cx="9144000" cy="7315201"/>
          </a:xfrm>
          <a:prstGeom prst="rect">
            <a:avLst/>
          </a:prstGeom>
          <a:noFill/>
        </p:spPr>
      </p:pic>
      <p:sp>
        <p:nvSpPr>
          <p:cNvPr id="2" name="Заголовок 1"/>
          <p:cNvSpPr>
            <a:spLocks noGrp="1"/>
          </p:cNvSpPr>
          <p:nvPr>
            <p:ph type="title"/>
          </p:nvPr>
        </p:nvSpPr>
        <p:spPr>
          <a:xfrm>
            <a:off x="428596" y="0"/>
            <a:ext cx="8229600" cy="1214422"/>
          </a:xfrm>
        </p:spPr>
        <p:txBody>
          <a:bodyPr/>
          <a:lstStyle/>
          <a:p>
            <a:r>
              <a:rPr lang="ru-RU" b="1" dirty="0" smtClean="0"/>
              <a:t>5.) Промышленность</a:t>
            </a:r>
            <a:endParaRPr lang="ru-RU" b="1" dirty="0"/>
          </a:p>
        </p:txBody>
      </p:sp>
      <p:sp>
        <p:nvSpPr>
          <p:cNvPr id="3" name="Содержимое 2"/>
          <p:cNvSpPr>
            <a:spLocks noGrp="1"/>
          </p:cNvSpPr>
          <p:nvPr>
            <p:ph idx="1"/>
          </p:nvPr>
        </p:nvSpPr>
        <p:spPr>
          <a:xfrm>
            <a:off x="-285784" y="5000636"/>
            <a:ext cx="8786874" cy="5143512"/>
          </a:xfrm>
        </p:spPr>
        <p:txBody>
          <a:bodyPr/>
          <a:lstStyle/>
          <a:p>
            <a:pPr>
              <a:buNone/>
            </a:pPr>
            <a:r>
              <a:rPr lang="ru-RU" dirty="0" smtClean="0"/>
              <a:t>    Недостаточная </a:t>
            </a:r>
            <a:r>
              <a:rPr lang="ru-RU" dirty="0" smtClean="0"/>
              <a:t>обеспеченность Германии минеральным сырьем обусловила скромное значение добывающей промышленности в стране.</a:t>
            </a:r>
          </a:p>
          <a:p>
            <a:pPr>
              <a:buNone/>
            </a:pPr>
            <a:endParaRPr lang="ru-R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buNone/>
            </a:pPr>
            <a:r>
              <a:rPr lang="ru-RU" dirty="0" smtClean="0">
                <a:solidFill>
                  <a:schemeClr val="accent1"/>
                </a:solidFill>
              </a:rPr>
              <a:t>1. </a:t>
            </a:r>
            <a:r>
              <a:rPr lang="ru-RU" b="1" i="1" dirty="0" smtClean="0">
                <a:solidFill>
                  <a:schemeClr val="accent1"/>
                </a:solidFill>
              </a:rPr>
              <a:t>Топливно-энергетическая.</a:t>
            </a:r>
            <a:r>
              <a:rPr lang="ru-RU" dirty="0" smtClean="0">
                <a:solidFill>
                  <a:schemeClr val="accent1"/>
                </a:solidFill>
              </a:rPr>
              <a:t> </a:t>
            </a:r>
          </a:p>
          <a:p>
            <a:pPr>
              <a:buNone/>
            </a:pPr>
            <a:r>
              <a:rPr lang="ru-RU" dirty="0" smtClean="0"/>
              <a:t>            </a:t>
            </a:r>
            <a:r>
              <a:rPr lang="ru-RU" b="1" u="sng" dirty="0" smtClean="0"/>
              <a:t>а</a:t>
            </a:r>
            <a:r>
              <a:rPr lang="ru-RU" b="1" u="sng" dirty="0" smtClean="0"/>
              <a:t>) нефтяная. </a:t>
            </a:r>
          </a:p>
          <a:p>
            <a:pPr>
              <a:buNone/>
            </a:pPr>
            <a:r>
              <a:rPr lang="ru-RU" dirty="0" smtClean="0"/>
              <a:t>Запасы крайне малы.</a:t>
            </a:r>
          </a:p>
          <a:p>
            <a:pPr>
              <a:buNone/>
            </a:pPr>
            <a:r>
              <a:rPr lang="ru-RU" dirty="0" smtClean="0"/>
              <a:t>Потребление – 2,6 млн. баррелей в день</a:t>
            </a:r>
          </a:p>
          <a:p>
            <a:pPr>
              <a:buNone/>
            </a:pPr>
            <a:r>
              <a:rPr lang="ru-RU" dirty="0" smtClean="0"/>
              <a:t>Производство – 0,2 млн. баррелей в день</a:t>
            </a:r>
          </a:p>
          <a:p>
            <a:pPr>
              <a:buNone/>
            </a:pPr>
            <a:r>
              <a:rPr lang="ru-RU" dirty="0" smtClean="0"/>
              <a:t>Недостаток нефти покрывается импортом. </a:t>
            </a:r>
            <a:r>
              <a:rPr lang="ru-RU" b="1" dirty="0" smtClean="0"/>
              <a:t>Источники снабжения импортной нефтью:</a:t>
            </a:r>
          </a:p>
          <a:p>
            <a:pPr>
              <a:buNone/>
            </a:pPr>
            <a:r>
              <a:rPr lang="ru-RU" i="1" dirty="0" smtClean="0"/>
              <a:t>–  развивающиеся страны: </a:t>
            </a:r>
            <a:r>
              <a:rPr lang="ru-RU" i="1" dirty="0" smtClean="0"/>
              <a:t>атлантический фланг (</a:t>
            </a:r>
            <a:r>
              <a:rPr lang="ru-RU" dirty="0" smtClean="0"/>
              <a:t>из </a:t>
            </a:r>
            <a:r>
              <a:rPr lang="ru-RU" dirty="0" smtClean="0"/>
              <a:t>Нигерии, Венесуэлы – для переработки построены НПЗ в портах –Гамбург, </a:t>
            </a:r>
            <a:r>
              <a:rPr lang="ru-RU" dirty="0" err="1" smtClean="0"/>
              <a:t>Висмар</a:t>
            </a:r>
            <a:r>
              <a:rPr lang="ru-RU" dirty="0" smtClean="0"/>
              <a:t> и </a:t>
            </a:r>
            <a:r>
              <a:rPr lang="ru-RU" dirty="0" smtClean="0"/>
              <a:t>другие);</a:t>
            </a:r>
            <a:endParaRPr lang="ru-RU" dirty="0" smtClean="0"/>
          </a:p>
          <a:p>
            <a:pPr>
              <a:buNone/>
            </a:pPr>
            <a:r>
              <a:rPr lang="ru-RU" dirty="0" smtClean="0"/>
              <a:t>– </a:t>
            </a:r>
            <a:r>
              <a:rPr lang="ru-RU" dirty="0" smtClean="0"/>
              <a:t> </a:t>
            </a:r>
            <a:r>
              <a:rPr lang="ru-RU" i="1" dirty="0" smtClean="0"/>
              <a:t>Россия</a:t>
            </a:r>
            <a:r>
              <a:rPr lang="ru-RU" dirty="0" smtClean="0"/>
              <a:t> (доставляется </a:t>
            </a:r>
            <a:r>
              <a:rPr lang="ru-RU" dirty="0" smtClean="0"/>
              <a:t>она по нефтепроводам и морским </a:t>
            </a:r>
            <a:r>
              <a:rPr lang="ru-RU" dirty="0" smtClean="0"/>
              <a:t>путем).</a:t>
            </a:r>
            <a:endParaRPr lang="ru-RU" dirty="0" smtClean="0"/>
          </a:p>
          <a:p>
            <a:pPr>
              <a:buNone/>
            </a:pPr>
            <a:endParaRPr lang="ru-RU"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normAutofit fontScale="92500" lnSpcReduction="10000"/>
          </a:bodyPr>
          <a:lstStyle/>
          <a:p>
            <a:pPr>
              <a:buNone/>
            </a:pPr>
            <a:r>
              <a:rPr lang="ru-RU" dirty="0" smtClean="0"/>
              <a:t>                </a:t>
            </a:r>
            <a:r>
              <a:rPr lang="ru-RU" b="1" u="sng" dirty="0" smtClean="0"/>
              <a:t>б</a:t>
            </a:r>
            <a:r>
              <a:rPr lang="ru-RU" b="1" u="sng" dirty="0" smtClean="0"/>
              <a:t>) газовая.</a:t>
            </a:r>
          </a:p>
          <a:p>
            <a:pPr>
              <a:buNone/>
            </a:pPr>
            <a:r>
              <a:rPr lang="ru-RU" dirty="0" smtClean="0"/>
              <a:t>Запасы незначительны.</a:t>
            </a:r>
          </a:p>
          <a:p>
            <a:pPr>
              <a:buNone/>
            </a:pPr>
            <a:r>
              <a:rPr lang="ru-RU" dirty="0" smtClean="0"/>
              <a:t>Потребление –  95,8 млрд. м3</a:t>
            </a:r>
          </a:p>
          <a:p>
            <a:pPr>
              <a:buNone/>
            </a:pPr>
            <a:r>
              <a:rPr lang="ru-RU" dirty="0" smtClean="0"/>
              <a:t>Производство – 16,4 млрд. м3</a:t>
            </a:r>
          </a:p>
          <a:p>
            <a:pPr>
              <a:buNone/>
            </a:pPr>
            <a:r>
              <a:rPr lang="ru-RU" dirty="0" smtClean="0"/>
              <a:t>Германия является основным потребителем природного газа в Западной Европе.</a:t>
            </a:r>
          </a:p>
          <a:p>
            <a:pPr>
              <a:buNone/>
            </a:pPr>
            <a:r>
              <a:rPr lang="ru-RU" dirty="0" smtClean="0"/>
              <a:t>Потребности удовлетворяются:</a:t>
            </a:r>
          </a:p>
          <a:p>
            <a:r>
              <a:rPr lang="ru-RU" dirty="0" smtClean="0"/>
              <a:t> </a:t>
            </a:r>
            <a:r>
              <a:rPr lang="ru-RU" dirty="0" smtClean="0"/>
              <a:t>голландским газом (Голландия-Германия)</a:t>
            </a:r>
          </a:p>
          <a:p>
            <a:r>
              <a:rPr lang="ru-RU" dirty="0" smtClean="0"/>
              <a:t> </a:t>
            </a:r>
            <a:r>
              <a:rPr lang="ru-RU" dirty="0" smtClean="0"/>
              <a:t>норвежским газом по газопроводу (</a:t>
            </a:r>
            <a:r>
              <a:rPr lang="ru-RU" dirty="0" err="1" smtClean="0"/>
              <a:t>Норвегия-Германия-Швейцария-Италия</a:t>
            </a:r>
            <a:r>
              <a:rPr lang="ru-RU" dirty="0" smtClean="0"/>
              <a:t>)</a:t>
            </a:r>
          </a:p>
          <a:p>
            <a:r>
              <a:rPr lang="ru-RU" dirty="0" smtClean="0"/>
              <a:t> </a:t>
            </a:r>
            <a:r>
              <a:rPr lang="ru-RU" dirty="0" smtClean="0"/>
              <a:t>российским газом по газопроводу (</a:t>
            </a:r>
            <a:r>
              <a:rPr lang="ru-RU" dirty="0" err="1" smtClean="0"/>
              <a:t>Россия-Беларусь-Польша-Германия</a:t>
            </a:r>
            <a:r>
              <a:rPr lang="ru-RU" dirty="0" smtClean="0"/>
              <a:t>)</a:t>
            </a:r>
          </a:p>
          <a:p>
            <a:pPr>
              <a:buNone/>
            </a:pPr>
            <a:r>
              <a:rPr lang="ru-RU" b="1" i="1" dirty="0" smtClean="0"/>
              <a:t>Т. е. самообеспеченность Германии нефтью и газом крайне мала, импортная зависимость больше 90%.</a:t>
            </a:r>
          </a:p>
          <a:p>
            <a:pPr>
              <a:buNone/>
            </a:pPr>
            <a:endParaRPr lang="ru-RU"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normAutofit fontScale="85000" lnSpcReduction="20000"/>
          </a:bodyPr>
          <a:lstStyle/>
          <a:p>
            <a:pPr>
              <a:buNone/>
            </a:pPr>
            <a:r>
              <a:rPr lang="ru-RU" b="1" dirty="0" smtClean="0"/>
              <a:t>               </a:t>
            </a:r>
            <a:r>
              <a:rPr lang="ru-RU" b="1" u="sng" dirty="0" smtClean="0"/>
              <a:t>в</a:t>
            </a:r>
            <a:r>
              <a:rPr lang="ru-RU" b="1" u="sng" dirty="0" smtClean="0"/>
              <a:t>) угольная.</a:t>
            </a:r>
          </a:p>
          <a:p>
            <a:pPr>
              <a:buNone/>
            </a:pPr>
            <a:r>
              <a:rPr lang="ru-RU" b="1" dirty="0" smtClean="0"/>
              <a:t>Запасы: </a:t>
            </a:r>
            <a:endParaRPr lang="ru-RU" b="1" dirty="0" smtClean="0"/>
          </a:p>
          <a:p>
            <a:pPr>
              <a:buNone/>
            </a:pPr>
            <a:r>
              <a:rPr lang="ru-RU" dirty="0" smtClean="0"/>
              <a:t>    По </a:t>
            </a:r>
            <a:r>
              <a:rPr lang="ru-RU" dirty="0" smtClean="0"/>
              <a:t>состоянию на 2010 год, доказанные запасы бурого угля в Германии составляли 6,6 </a:t>
            </a:r>
            <a:r>
              <a:rPr lang="ru-RU" dirty="0" err="1" smtClean="0"/>
              <a:t>млрд</a:t>
            </a:r>
            <a:r>
              <a:rPr lang="ru-RU" dirty="0" smtClean="0"/>
              <a:t> тонн. Они сосредоточены в федеральных землях Северный Рейн-Вестфалия, Бранденбург и Саксония. Запасы каменного угля достигали 152 </a:t>
            </a:r>
            <a:r>
              <a:rPr lang="ru-RU" dirty="0" err="1" smtClean="0"/>
              <a:t>млн</a:t>
            </a:r>
            <a:r>
              <a:rPr lang="ru-RU" dirty="0" smtClean="0"/>
              <a:t> т и расположены преимущественно на территории федеральных земель Северный Рейн-Вестфалия и Саар. </a:t>
            </a:r>
          </a:p>
          <a:p>
            <a:pPr>
              <a:buNone/>
            </a:pPr>
            <a:r>
              <a:rPr lang="ru-RU" b="1" dirty="0" smtClean="0"/>
              <a:t>Добыча: </a:t>
            </a:r>
            <a:endParaRPr lang="ru-RU" b="1" dirty="0" smtClean="0"/>
          </a:p>
          <a:p>
            <a:pPr>
              <a:buNone/>
            </a:pPr>
            <a:r>
              <a:rPr lang="ru-RU" dirty="0" smtClean="0"/>
              <a:t>     В </a:t>
            </a:r>
            <a:r>
              <a:rPr lang="ru-RU" dirty="0" smtClean="0"/>
              <a:t>2011 году на территории Германии было добыто 188,6 млн. т угля. Объем добычи каменного угля составил 12,1 млн. т, добыча бурого угля 176,5 </a:t>
            </a:r>
            <a:r>
              <a:rPr lang="ru-RU" dirty="0" smtClean="0"/>
              <a:t>млн. </a:t>
            </a:r>
            <a:r>
              <a:rPr lang="ru-RU" dirty="0" smtClean="0"/>
              <a:t>т </a:t>
            </a:r>
          </a:p>
          <a:p>
            <a:pPr>
              <a:buNone/>
            </a:pPr>
            <a:r>
              <a:rPr lang="ru-RU" b="1" dirty="0" smtClean="0"/>
              <a:t>Потребление: </a:t>
            </a:r>
            <a:endParaRPr lang="ru-RU" b="1" dirty="0" smtClean="0"/>
          </a:p>
          <a:p>
            <a:pPr>
              <a:buNone/>
            </a:pPr>
            <a:r>
              <a:rPr lang="ru-RU" dirty="0" smtClean="0"/>
              <a:t>    В </a:t>
            </a:r>
            <a:r>
              <a:rPr lang="ru-RU" dirty="0" smtClean="0"/>
              <a:t>2011 году потребление бурого угля в Германии составило 176,3 </a:t>
            </a:r>
            <a:r>
              <a:rPr lang="ru-RU" dirty="0" err="1" smtClean="0"/>
              <a:t>млн</a:t>
            </a:r>
            <a:r>
              <a:rPr lang="ru-RU" dirty="0" smtClean="0"/>
              <a:t> т.</a:t>
            </a:r>
          </a:p>
          <a:p>
            <a:endParaRPr lang="ru-RU"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a:bodyPr>
          <a:lstStyle/>
          <a:p>
            <a:pPr>
              <a:buNone/>
            </a:pPr>
            <a:r>
              <a:rPr lang="ru-RU" b="1" dirty="0" smtClean="0"/>
              <a:t>Импорт и экспорт </a:t>
            </a:r>
            <a:r>
              <a:rPr lang="ru-RU" b="1" dirty="0" smtClean="0"/>
              <a:t>угля: </a:t>
            </a:r>
            <a:endParaRPr lang="ru-RU" b="1" dirty="0" smtClean="0"/>
          </a:p>
          <a:p>
            <a:pPr>
              <a:buNone/>
            </a:pPr>
            <a:r>
              <a:rPr lang="ru-RU" dirty="0" smtClean="0"/>
              <a:t>    В </a:t>
            </a:r>
            <a:r>
              <a:rPr lang="ru-RU" dirty="0" smtClean="0"/>
              <a:t>2010 году Германией было импортировано 40,9 </a:t>
            </a:r>
            <a:r>
              <a:rPr lang="ru-RU" dirty="0" smtClean="0"/>
              <a:t>млн. </a:t>
            </a:r>
            <a:r>
              <a:rPr lang="ru-RU" dirty="0" smtClean="0"/>
              <a:t>т каменного угля. Основными поставщиками каменного угля в Германию являлись: Россия (27,9%), Колумбия (19,3%), Канада (16,6%), Польша (13,7%), Австралия (10,0%) и ЮАР (8,1%). Около 80% импорта угля в страну осуществляется водным (морским и речным) транспортом. Объем экспортных поставок каменного угля в 2010 году составил 0,25 </a:t>
            </a:r>
            <a:r>
              <a:rPr lang="ru-RU" dirty="0" err="1" smtClean="0"/>
              <a:t>млн</a:t>
            </a:r>
            <a:r>
              <a:rPr lang="ru-RU" dirty="0" smtClean="0"/>
              <a:t> тонн. </a:t>
            </a:r>
          </a:p>
          <a:p>
            <a:pPr>
              <a:buNone/>
            </a:pPr>
            <a:r>
              <a:rPr lang="ru-RU" dirty="0" smtClean="0"/>
              <a:t>    Германия </a:t>
            </a:r>
            <a:r>
              <a:rPr lang="ru-RU" dirty="0" smtClean="0"/>
              <a:t>является нетто-экспортером бурого угля: по итогам 2011 года за пределы страны было вывезено 947 тыс. т, главным образом, в Чехию, Польшу, Францию и Нидерланды.</a:t>
            </a:r>
          </a:p>
          <a:p>
            <a:endParaRPr lang="ru-RU"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a:buNone/>
            </a:pPr>
            <a:r>
              <a:rPr lang="ru-RU" b="1" dirty="0" smtClean="0"/>
              <a:t>         </a:t>
            </a:r>
            <a:r>
              <a:rPr lang="ru-RU" b="1" u="sng" dirty="0" smtClean="0"/>
              <a:t>г</a:t>
            </a:r>
            <a:r>
              <a:rPr lang="ru-RU" b="1" u="sng" dirty="0" smtClean="0"/>
              <a:t>) электроэнергетика</a:t>
            </a:r>
          </a:p>
          <a:p>
            <a:pPr>
              <a:buNone/>
            </a:pPr>
            <a:r>
              <a:rPr lang="ru-RU" dirty="0" smtClean="0"/>
              <a:t>    Германия </a:t>
            </a:r>
            <a:r>
              <a:rPr lang="ru-RU" dirty="0" smtClean="0"/>
              <a:t>занимает 7 место в мире по производству электроэнергии(593,4 млрд. кВт/ч)</a:t>
            </a:r>
          </a:p>
          <a:p>
            <a:pPr>
              <a:buNone/>
            </a:pPr>
            <a:r>
              <a:rPr lang="ru-RU" dirty="0" smtClean="0"/>
              <a:t>    По </a:t>
            </a:r>
            <a:r>
              <a:rPr lang="ru-RU" dirty="0" smtClean="0"/>
              <a:t>потреблению электроэнергии занимает 6 место (547,3 млрд. кВт/ч)</a:t>
            </a:r>
          </a:p>
          <a:p>
            <a:pPr>
              <a:buNone/>
            </a:pPr>
            <a:r>
              <a:rPr lang="ru-RU" dirty="0" smtClean="0"/>
              <a:t>    4 </a:t>
            </a:r>
            <a:r>
              <a:rPr lang="ru-RU" dirty="0" smtClean="0"/>
              <a:t>место по экспорту и импорту электроэнергии в мировом масштабе.</a:t>
            </a:r>
          </a:p>
          <a:p>
            <a:pPr algn="ctr">
              <a:buNone/>
            </a:pPr>
            <a:r>
              <a:rPr lang="ru-RU" b="1" i="1" dirty="0" smtClean="0">
                <a:solidFill>
                  <a:schemeClr val="accent1"/>
                </a:solidFill>
              </a:rPr>
              <a:t>Структура выработки электроэнергии:</a:t>
            </a:r>
          </a:p>
          <a:p>
            <a:pPr>
              <a:buNone/>
            </a:pPr>
            <a:r>
              <a:rPr lang="ru-RU" b="1" dirty="0" smtClean="0">
                <a:solidFill>
                  <a:schemeClr val="accent1"/>
                </a:solidFill>
              </a:rPr>
              <a:t>ТЭС – 61% </a:t>
            </a:r>
            <a:r>
              <a:rPr lang="ru-RU" dirty="0" smtClean="0">
                <a:solidFill>
                  <a:schemeClr val="accent1"/>
                </a:solidFill>
              </a:rPr>
              <a:t> </a:t>
            </a:r>
            <a:r>
              <a:rPr lang="ru-RU" dirty="0" smtClean="0"/>
              <a:t>(в </a:t>
            </a:r>
            <a:r>
              <a:rPr lang="ru-RU" dirty="0" err="1" smtClean="0"/>
              <a:t>Липпендорфе</a:t>
            </a:r>
            <a:r>
              <a:rPr lang="ru-RU" dirty="0" smtClean="0"/>
              <a:t>, </a:t>
            </a:r>
            <a:r>
              <a:rPr lang="ru-RU" dirty="0" err="1" smtClean="0"/>
              <a:t>в</a:t>
            </a:r>
            <a:r>
              <a:rPr lang="ru-RU" dirty="0" smtClean="0"/>
              <a:t> </a:t>
            </a:r>
            <a:r>
              <a:rPr lang="ru-RU" dirty="0" err="1" smtClean="0"/>
              <a:t>Келе</a:t>
            </a:r>
            <a:r>
              <a:rPr lang="ru-RU" dirty="0" smtClean="0"/>
              <a:t>)</a:t>
            </a:r>
          </a:p>
          <a:p>
            <a:pPr>
              <a:buNone/>
            </a:pPr>
            <a:r>
              <a:rPr lang="ru-RU" b="1" dirty="0" smtClean="0">
                <a:solidFill>
                  <a:schemeClr val="accent1"/>
                </a:solidFill>
              </a:rPr>
              <a:t>АЭС – 23%</a:t>
            </a:r>
            <a:r>
              <a:rPr lang="ru-RU" b="1" dirty="0" smtClean="0"/>
              <a:t> (</a:t>
            </a:r>
            <a:r>
              <a:rPr lang="ru-RU" dirty="0" err="1" smtClean="0"/>
              <a:t>Библис</a:t>
            </a:r>
            <a:r>
              <a:rPr lang="ru-RU" dirty="0" smtClean="0"/>
              <a:t>, </a:t>
            </a:r>
            <a:r>
              <a:rPr lang="ru-RU" dirty="0" err="1" smtClean="0"/>
              <a:t>Брокдорф</a:t>
            </a:r>
            <a:r>
              <a:rPr lang="ru-RU" dirty="0" smtClean="0"/>
              <a:t>)</a:t>
            </a:r>
          </a:p>
          <a:p>
            <a:pPr>
              <a:buNone/>
            </a:pPr>
            <a:r>
              <a:rPr lang="ru-RU" b="1" dirty="0" smtClean="0">
                <a:solidFill>
                  <a:schemeClr val="accent1"/>
                </a:solidFill>
              </a:rPr>
              <a:t>ГЭС – 3% </a:t>
            </a:r>
            <a:r>
              <a:rPr lang="ru-RU" dirty="0" smtClean="0"/>
              <a:t>(</a:t>
            </a:r>
            <a:r>
              <a:rPr lang="ru-RU" b="1" dirty="0" smtClean="0"/>
              <a:t> </a:t>
            </a:r>
            <a:r>
              <a:rPr lang="ru-RU" dirty="0" err="1" smtClean="0"/>
              <a:t>Хоэнштайн</a:t>
            </a:r>
            <a:r>
              <a:rPr lang="ru-RU" dirty="0" smtClean="0"/>
              <a:t>)</a:t>
            </a:r>
          </a:p>
          <a:p>
            <a:pPr>
              <a:buNone/>
            </a:pPr>
            <a:r>
              <a:rPr lang="ru-RU" b="1" dirty="0" smtClean="0">
                <a:solidFill>
                  <a:schemeClr val="accent1"/>
                </a:solidFill>
              </a:rPr>
              <a:t>Альтернативные – 13%</a:t>
            </a:r>
            <a:r>
              <a:rPr lang="ru-RU" dirty="0" smtClean="0">
                <a:solidFill>
                  <a:schemeClr val="accent1"/>
                </a:solidFill>
              </a:rPr>
              <a:t> </a:t>
            </a:r>
            <a:r>
              <a:rPr lang="ru-RU" dirty="0" smtClean="0"/>
              <a:t>(солнечные, ветровые, биомасса)</a:t>
            </a:r>
          </a:p>
          <a:p>
            <a:endParaRPr lang="ru-RU"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a:stretch>
            <a:fillRect/>
          </a:stretch>
        </p:blipFill>
        <p:spPr bwMode="auto">
          <a:xfrm>
            <a:off x="0" y="1"/>
            <a:ext cx="9144000" cy="6858000"/>
          </a:xfrm>
          <a:prstGeom prst="rect">
            <a:avLst/>
          </a:prstGeom>
          <a:noFill/>
          <a:ln w="9525">
            <a:noFill/>
            <a:miter lim="800000"/>
            <a:headEnd/>
            <a:tailEnd/>
          </a:ln>
        </p:spPr>
      </p:pic>
      <p:sp>
        <p:nvSpPr>
          <p:cNvPr id="5" name="TextBox 4"/>
          <p:cNvSpPr txBox="1"/>
          <p:nvPr/>
        </p:nvSpPr>
        <p:spPr>
          <a:xfrm>
            <a:off x="214282" y="357166"/>
            <a:ext cx="4286280" cy="400110"/>
          </a:xfrm>
          <a:prstGeom prst="rect">
            <a:avLst/>
          </a:prstGeom>
          <a:noFill/>
        </p:spPr>
        <p:txBody>
          <a:bodyPr wrap="square" rtlCol="0">
            <a:spAutoFit/>
          </a:bodyPr>
          <a:lstStyle/>
          <a:p>
            <a:r>
              <a:rPr lang="ru-RU" sz="2000" b="1" i="1" dirty="0" smtClean="0">
                <a:solidFill>
                  <a:schemeClr val="bg1"/>
                </a:solidFill>
              </a:rPr>
              <a:t>ГЭС </a:t>
            </a:r>
            <a:r>
              <a:rPr lang="ru-RU" sz="2000" b="1" i="1" dirty="0" err="1" smtClean="0">
                <a:solidFill>
                  <a:schemeClr val="bg1"/>
                </a:solidFill>
              </a:rPr>
              <a:t>Хоэнштайн</a:t>
            </a:r>
            <a:r>
              <a:rPr lang="ru-RU" sz="2000" b="1" i="1" dirty="0" smtClean="0">
                <a:solidFill>
                  <a:schemeClr val="bg1"/>
                </a:solidFill>
              </a:rPr>
              <a:t> </a:t>
            </a:r>
            <a:endParaRPr lang="ru-RU" sz="2000" b="1" i="1" dirty="0">
              <a:solidFill>
                <a:schemeClr val="bg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a:stretch>
            <a:fillRect/>
          </a:stretch>
        </p:blipFill>
        <p:spPr bwMode="auto">
          <a:xfrm>
            <a:off x="0" y="1"/>
            <a:ext cx="9144000" cy="6858000"/>
          </a:xfrm>
          <a:prstGeom prst="rect">
            <a:avLst/>
          </a:prstGeom>
          <a:noFill/>
          <a:ln w="9525">
            <a:noFill/>
            <a:miter lim="800000"/>
            <a:headEnd/>
            <a:tailEnd/>
          </a:ln>
        </p:spPr>
      </p:pic>
      <p:sp>
        <p:nvSpPr>
          <p:cNvPr id="5" name="TextBox 4"/>
          <p:cNvSpPr txBox="1"/>
          <p:nvPr/>
        </p:nvSpPr>
        <p:spPr>
          <a:xfrm>
            <a:off x="1000100" y="285728"/>
            <a:ext cx="4000528" cy="400110"/>
          </a:xfrm>
          <a:prstGeom prst="rect">
            <a:avLst/>
          </a:prstGeom>
          <a:noFill/>
        </p:spPr>
        <p:txBody>
          <a:bodyPr wrap="square" rtlCol="0">
            <a:spAutoFit/>
          </a:bodyPr>
          <a:lstStyle/>
          <a:p>
            <a:r>
              <a:rPr lang="ru-RU" sz="2000" b="1" i="1" dirty="0" smtClean="0">
                <a:solidFill>
                  <a:schemeClr val="bg1"/>
                </a:solidFill>
              </a:rPr>
              <a:t>АЭС </a:t>
            </a:r>
            <a:r>
              <a:rPr lang="ru-RU" sz="2000" b="1" i="1" dirty="0" err="1" smtClean="0">
                <a:solidFill>
                  <a:schemeClr val="bg1"/>
                </a:solidFill>
              </a:rPr>
              <a:t>Библис</a:t>
            </a:r>
            <a:endParaRPr lang="ru-RU" sz="2000" b="1" i="1" dirty="0">
              <a:solidFill>
                <a:schemeClr val="bg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5214910" y="357166"/>
            <a:ext cx="3929090" cy="400110"/>
          </a:xfrm>
          <a:prstGeom prst="rect">
            <a:avLst/>
          </a:prstGeom>
          <a:noFill/>
        </p:spPr>
        <p:txBody>
          <a:bodyPr wrap="square" rtlCol="0">
            <a:spAutoFit/>
          </a:bodyPr>
          <a:lstStyle/>
          <a:p>
            <a:r>
              <a:rPr lang="ru-RU" sz="2000" b="1" i="1" dirty="0" smtClean="0">
                <a:solidFill>
                  <a:schemeClr val="bg1"/>
                </a:solidFill>
              </a:rPr>
              <a:t>ТЭС </a:t>
            </a:r>
            <a:r>
              <a:rPr lang="ru-RU" sz="2000" b="1" i="1" dirty="0" err="1" smtClean="0">
                <a:solidFill>
                  <a:schemeClr val="bg1"/>
                </a:solidFill>
              </a:rPr>
              <a:t>Липпендорф</a:t>
            </a:r>
            <a:endParaRPr lang="ru-RU" sz="2000" b="1" i="1" dirty="0">
              <a:solidFill>
                <a:schemeClr val="bg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srcRect/>
          <a:stretch>
            <a:fillRect/>
          </a:stretch>
        </p:blipFill>
        <p:spPr bwMode="auto">
          <a:xfrm>
            <a:off x="-214346" y="0"/>
            <a:ext cx="9768663"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normAutofit/>
          </a:bodyPr>
          <a:lstStyle/>
          <a:p>
            <a:pPr algn="ctr">
              <a:buNone/>
            </a:pPr>
            <a:r>
              <a:rPr lang="ru-RU" sz="3800" dirty="0" smtClean="0"/>
              <a:t>   </a:t>
            </a:r>
            <a:r>
              <a:rPr lang="ru-RU" sz="3800" b="1" u="sng" dirty="0" smtClean="0">
                <a:solidFill>
                  <a:schemeClr val="accent1"/>
                </a:solidFill>
              </a:rPr>
              <a:t>Среди </a:t>
            </a:r>
            <a:r>
              <a:rPr lang="ru-RU" sz="3800" b="1" u="sng" dirty="0" smtClean="0">
                <a:solidFill>
                  <a:schemeClr val="accent1"/>
                </a:solidFill>
              </a:rPr>
              <a:t>основных направлений развития энергетики выделяются:</a:t>
            </a:r>
          </a:p>
          <a:p>
            <a:r>
              <a:rPr lang="ru-RU" sz="3800" dirty="0" smtClean="0"/>
              <a:t>повышение </a:t>
            </a:r>
            <a:r>
              <a:rPr lang="ru-RU" sz="3800" dirty="0" smtClean="0"/>
              <a:t>охраны окружающей среды и рационального использования природных ресурсов,</a:t>
            </a:r>
          </a:p>
          <a:p>
            <a:r>
              <a:rPr lang="ru-RU" sz="3800" dirty="0" smtClean="0"/>
              <a:t>уменьшение </a:t>
            </a:r>
            <a:r>
              <a:rPr lang="ru-RU" sz="3800" dirty="0" smtClean="0"/>
              <a:t>стоимости электрической энергии, </a:t>
            </a:r>
          </a:p>
          <a:p>
            <a:r>
              <a:rPr lang="ru-RU" sz="3800" dirty="0" smtClean="0"/>
              <a:t>защита </a:t>
            </a:r>
            <a:r>
              <a:rPr lang="ru-RU" sz="3800" dirty="0" smtClean="0"/>
              <a:t>интересов национальных производителей.</a:t>
            </a:r>
            <a:endParaRPr lang="ru-RU" sz="3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a:buNone/>
            </a:pPr>
            <a:r>
              <a:rPr lang="ru-RU" sz="3200" dirty="0" smtClean="0">
                <a:solidFill>
                  <a:schemeClr val="accent1"/>
                </a:solidFill>
              </a:rPr>
              <a:t>    2. Металлургия</a:t>
            </a:r>
          </a:p>
          <a:p>
            <a:pPr>
              <a:buNone/>
            </a:pPr>
            <a:r>
              <a:rPr lang="ru-RU" sz="3200" dirty="0" smtClean="0"/>
              <a:t>    Металлургическая </a:t>
            </a:r>
            <a:r>
              <a:rPr lang="ru-RU" sz="3200" dirty="0" smtClean="0"/>
              <a:t>промышленность представляет собой крупнейшую отрасль германской обрабатывающей промышленности, в которой в 2011 году работало 405 тыс. человек.</a:t>
            </a:r>
          </a:p>
          <a:p>
            <a:pPr>
              <a:buNone/>
            </a:pPr>
            <a:r>
              <a:rPr lang="ru-RU" sz="3200" b="1" u="sng" dirty="0" smtClean="0"/>
              <a:t>а. </a:t>
            </a:r>
            <a:r>
              <a:rPr lang="ru-RU" sz="3200" b="1" u="sng" dirty="0" smtClean="0"/>
              <a:t>черная </a:t>
            </a:r>
          </a:p>
          <a:p>
            <a:pPr>
              <a:buNone/>
            </a:pPr>
            <a:r>
              <a:rPr lang="ru-RU" sz="3200" dirty="0" smtClean="0"/>
              <a:t>    Германия </a:t>
            </a:r>
            <a:r>
              <a:rPr lang="ru-RU" sz="3200" dirty="0" smtClean="0"/>
              <a:t>является крупнейшим производителем чугуна и стали в Евросоюзе. В мировом рейтинге стран-производителей чугуна и стали Германия занимает 7-ое место. </a:t>
            </a:r>
          </a:p>
          <a:p>
            <a:pPr>
              <a:buNone/>
            </a:pPr>
            <a:r>
              <a:rPr lang="ru-RU" sz="3200" dirty="0" smtClean="0"/>
              <a:t>    </a:t>
            </a:r>
            <a:r>
              <a:rPr lang="ru-RU" sz="3200" dirty="0" smtClean="0"/>
              <a:t>В 2011 году физические объемы производства черных металлов в Германии значительно сократились: чугуна – на почти 24% до 18,1 млн. тонн, стали – на 25,3% до 28,7 млн. тонн.</a:t>
            </a:r>
          </a:p>
          <a:p>
            <a:pPr>
              <a:buNone/>
            </a:pPr>
            <a:endParaRPr lang="ru-RU" sz="3200" dirty="0">
              <a:solidFill>
                <a:schemeClr val="accent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a:bodyPr>
          <a:lstStyle/>
          <a:p>
            <a:pPr algn="ctr">
              <a:buNone/>
            </a:pPr>
            <a:r>
              <a:rPr lang="ru-RU" sz="3300" b="1" u="sng" dirty="0" smtClean="0"/>
              <a:t>Основные </a:t>
            </a:r>
            <a:r>
              <a:rPr lang="ru-RU" sz="3300" b="1" u="sng" dirty="0" smtClean="0"/>
              <a:t>предприятия:</a:t>
            </a:r>
          </a:p>
          <a:p>
            <a:r>
              <a:rPr lang="ru-RU" dirty="0" smtClean="0"/>
              <a:t> </a:t>
            </a:r>
            <a:r>
              <a:rPr lang="en-US" dirty="0" smtClean="0"/>
              <a:t>ThyssenKrupp </a:t>
            </a:r>
            <a:r>
              <a:rPr lang="en-US" dirty="0" smtClean="0"/>
              <a:t>Steel Europe </a:t>
            </a:r>
            <a:endParaRPr lang="ru-RU" dirty="0" smtClean="0"/>
          </a:p>
          <a:p>
            <a:r>
              <a:rPr lang="en-US" dirty="0" smtClean="0"/>
              <a:t> </a:t>
            </a:r>
            <a:r>
              <a:rPr lang="en-US" dirty="0" smtClean="0"/>
              <a:t>Salzgitter </a:t>
            </a:r>
            <a:endParaRPr lang="ru-RU" dirty="0" smtClean="0"/>
          </a:p>
          <a:p>
            <a:r>
              <a:rPr lang="en-US" dirty="0" smtClean="0"/>
              <a:t> </a:t>
            </a:r>
            <a:r>
              <a:rPr lang="en-US" dirty="0" err="1" smtClean="0"/>
              <a:t>Badische</a:t>
            </a:r>
            <a:r>
              <a:rPr lang="en-US" dirty="0" smtClean="0"/>
              <a:t> </a:t>
            </a:r>
            <a:r>
              <a:rPr lang="en-US" dirty="0" err="1" smtClean="0"/>
              <a:t>Stahlwerke</a:t>
            </a:r>
            <a:r>
              <a:rPr lang="en-US" dirty="0" smtClean="0"/>
              <a:t>  </a:t>
            </a:r>
            <a:r>
              <a:rPr lang="ru-RU" dirty="0" smtClean="0"/>
              <a:t>и другие</a:t>
            </a:r>
          </a:p>
          <a:p>
            <a:pPr>
              <a:buNone/>
            </a:pPr>
            <a:r>
              <a:rPr lang="ru-RU" dirty="0" smtClean="0"/>
              <a:t>    Географическое </a:t>
            </a:r>
            <a:r>
              <a:rPr lang="ru-RU" dirty="0" smtClean="0"/>
              <a:t>распределение немецкого экспорта черных металлов в 2011 году: </a:t>
            </a:r>
            <a:endParaRPr lang="ru-RU" dirty="0" smtClean="0"/>
          </a:p>
          <a:p>
            <a:pPr>
              <a:buNone/>
            </a:pPr>
            <a:r>
              <a:rPr lang="ru-RU" dirty="0" smtClean="0"/>
              <a:t> </a:t>
            </a:r>
            <a:r>
              <a:rPr lang="ru-RU" dirty="0" smtClean="0"/>
              <a:t>   Азия </a:t>
            </a:r>
            <a:r>
              <a:rPr lang="ru-RU" dirty="0" smtClean="0"/>
              <a:t>– 30%, </a:t>
            </a:r>
            <a:endParaRPr lang="ru-RU" dirty="0" smtClean="0"/>
          </a:p>
          <a:p>
            <a:pPr>
              <a:buNone/>
            </a:pPr>
            <a:r>
              <a:rPr lang="ru-RU" dirty="0" smtClean="0"/>
              <a:t> </a:t>
            </a:r>
            <a:r>
              <a:rPr lang="ru-RU" dirty="0" smtClean="0"/>
              <a:t>   Европа </a:t>
            </a:r>
            <a:r>
              <a:rPr lang="ru-RU" dirty="0" smtClean="0"/>
              <a:t>и страны ЕС – 26</a:t>
            </a:r>
            <a:r>
              <a:rPr lang="ru-RU" dirty="0" smtClean="0"/>
              <a:t>%,</a:t>
            </a:r>
          </a:p>
          <a:p>
            <a:pPr>
              <a:buNone/>
            </a:pPr>
            <a:r>
              <a:rPr lang="ru-RU" dirty="0" smtClean="0"/>
              <a:t> </a:t>
            </a:r>
            <a:r>
              <a:rPr lang="ru-RU" dirty="0" smtClean="0"/>
              <a:t>   </a:t>
            </a:r>
            <a:r>
              <a:rPr lang="ru-RU" dirty="0" smtClean="0"/>
              <a:t>Африка – 15%, </a:t>
            </a:r>
            <a:endParaRPr lang="ru-RU" dirty="0" smtClean="0"/>
          </a:p>
          <a:p>
            <a:pPr>
              <a:buNone/>
            </a:pPr>
            <a:r>
              <a:rPr lang="ru-RU" dirty="0" smtClean="0"/>
              <a:t> </a:t>
            </a:r>
            <a:r>
              <a:rPr lang="ru-RU" dirty="0" smtClean="0"/>
              <a:t>   Северная </a:t>
            </a:r>
            <a:r>
              <a:rPr lang="ru-RU" dirty="0" smtClean="0"/>
              <a:t>Америка – 9%, </a:t>
            </a:r>
            <a:endParaRPr lang="ru-RU" dirty="0" smtClean="0"/>
          </a:p>
          <a:p>
            <a:pPr>
              <a:buNone/>
            </a:pPr>
            <a:r>
              <a:rPr lang="ru-RU" dirty="0" smtClean="0"/>
              <a:t> </a:t>
            </a:r>
            <a:r>
              <a:rPr lang="ru-RU" dirty="0" smtClean="0"/>
              <a:t>   страны </a:t>
            </a:r>
            <a:r>
              <a:rPr lang="ru-RU" dirty="0" smtClean="0"/>
              <a:t>Ближнего Востока – 8%, </a:t>
            </a:r>
            <a:endParaRPr lang="ru-RU" dirty="0" smtClean="0"/>
          </a:p>
          <a:p>
            <a:pPr>
              <a:buNone/>
            </a:pPr>
            <a:r>
              <a:rPr lang="ru-RU" dirty="0" smtClean="0"/>
              <a:t> </a:t>
            </a:r>
            <a:r>
              <a:rPr lang="ru-RU" dirty="0" smtClean="0"/>
              <a:t>   СНГ </a:t>
            </a:r>
            <a:r>
              <a:rPr lang="ru-RU" dirty="0" smtClean="0"/>
              <a:t>– 8%, </a:t>
            </a:r>
          </a:p>
          <a:p>
            <a:pPr>
              <a:buNone/>
            </a:pPr>
            <a:r>
              <a:rPr lang="ru-RU" dirty="0" smtClean="0"/>
              <a:t>    прочие </a:t>
            </a:r>
            <a:r>
              <a:rPr lang="ru-RU" dirty="0" smtClean="0"/>
              <a:t>страны – 9%.</a:t>
            </a:r>
          </a:p>
          <a:p>
            <a:pPr>
              <a:buNone/>
            </a:pPr>
            <a:endParaRPr lang="ru-RU"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a:buNone/>
            </a:pPr>
            <a:r>
              <a:rPr lang="ru-RU" b="1" u="sng" dirty="0" smtClean="0"/>
              <a:t>б</a:t>
            </a:r>
            <a:r>
              <a:rPr lang="ru-RU" b="1" u="sng" dirty="0" smtClean="0"/>
              <a:t>. цветная</a:t>
            </a:r>
          </a:p>
          <a:p>
            <a:pPr>
              <a:buNone/>
            </a:pPr>
            <a:r>
              <a:rPr lang="ru-RU" dirty="0" smtClean="0"/>
              <a:t>    В </a:t>
            </a:r>
            <a:r>
              <a:rPr lang="ru-RU" dirty="0" smtClean="0"/>
              <a:t>последнее время оборот германских предприятий цветной металлургии составляет около 45 млрд. евро в год. Ежегодно в ФРГ производится около 2,8 млн. тонн цветных металлов и сплавов. Кроме того, германские обрабатывающие предприятия цветной металлургии ежегодно производят около 4,5 млн. тонн различных заготовок, а литейные предприятия выплавляют почти 1 млн. тонн специальных сплавов. </a:t>
            </a:r>
          </a:p>
          <a:p>
            <a:pPr algn="ctr">
              <a:buNone/>
            </a:pPr>
            <a:r>
              <a:rPr lang="ru-RU" dirty="0" smtClean="0"/>
              <a:t>Так, ежегодно в ФРГ выплавляется: </a:t>
            </a:r>
          </a:p>
          <a:p>
            <a:r>
              <a:rPr lang="ru-RU" dirty="0" smtClean="0"/>
              <a:t>алюминия  – около 650 тыс. т (первое место в ЕС и 12-е в мире), </a:t>
            </a:r>
          </a:p>
          <a:p>
            <a:r>
              <a:rPr lang="ru-RU" dirty="0" smtClean="0"/>
              <a:t>свинца - 390 тыс. т (первое место в ЕС), </a:t>
            </a:r>
          </a:p>
          <a:p>
            <a:r>
              <a:rPr lang="ru-RU" dirty="0" smtClean="0"/>
              <a:t>цинка - 382 тыс. т (второе место в ЕС после Испании), </a:t>
            </a:r>
          </a:p>
          <a:p>
            <a:r>
              <a:rPr lang="ru-RU" dirty="0" smtClean="0"/>
              <a:t>меди - 640 тыс. т. </a:t>
            </a:r>
          </a:p>
          <a:p>
            <a:pPr>
              <a:buNone/>
            </a:pPr>
            <a:endParaRPr lang="ru-RU" b="1" u="sng"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a:buNone/>
            </a:pPr>
            <a:r>
              <a:rPr lang="ru-RU" dirty="0" smtClean="0"/>
              <a:t>   Промышленные </a:t>
            </a:r>
            <a:r>
              <a:rPr lang="ru-RU" dirty="0" smtClean="0"/>
              <a:t>масштабы имеют также производство и обработка вольфрама, кобальта, магния, ниобия, тантала, титана, хрома и других редкоземельных металлов.</a:t>
            </a:r>
          </a:p>
          <a:p>
            <a:pPr>
              <a:buNone/>
            </a:pPr>
            <a:r>
              <a:rPr lang="ru-RU" dirty="0" smtClean="0"/>
              <a:t>    Число </a:t>
            </a:r>
            <a:r>
              <a:rPr lang="ru-RU" dirty="0" smtClean="0"/>
              <a:t>предприятий отрасли постоянно увеличивается и на конец 2011 года составило 650, в том числе:</a:t>
            </a:r>
          </a:p>
          <a:p>
            <a:r>
              <a:rPr lang="ru-RU" dirty="0" smtClean="0"/>
              <a:t> </a:t>
            </a:r>
            <a:r>
              <a:rPr lang="ru-RU" u="sng" dirty="0" smtClean="0"/>
              <a:t>по первичной </a:t>
            </a:r>
            <a:r>
              <a:rPr lang="ru-RU" u="sng" dirty="0" smtClean="0"/>
              <a:t>обработке</a:t>
            </a:r>
            <a:r>
              <a:rPr lang="ru-RU" dirty="0" smtClean="0"/>
              <a:t>: </a:t>
            </a:r>
            <a:r>
              <a:rPr lang="ru-RU" b="1" dirty="0" smtClean="0"/>
              <a:t>драгметаллов</a:t>
            </a:r>
            <a:r>
              <a:rPr lang="ru-RU" dirty="0" smtClean="0"/>
              <a:t> – 17, </a:t>
            </a:r>
            <a:r>
              <a:rPr lang="ru-RU" b="1" dirty="0" smtClean="0"/>
              <a:t>алюминия</a:t>
            </a:r>
            <a:r>
              <a:rPr lang="ru-RU" dirty="0" smtClean="0"/>
              <a:t> – 117, </a:t>
            </a:r>
            <a:r>
              <a:rPr lang="ru-RU" b="1" dirty="0" smtClean="0"/>
              <a:t>свинца, цинка и олова </a:t>
            </a:r>
            <a:r>
              <a:rPr lang="ru-RU" dirty="0" smtClean="0"/>
              <a:t>– 39, </a:t>
            </a:r>
            <a:r>
              <a:rPr lang="ru-RU" b="1" dirty="0" smtClean="0"/>
              <a:t>меди</a:t>
            </a:r>
            <a:r>
              <a:rPr lang="ru-RU" dirty="0" smtClean="0"/>
              <a:t> – 63, </a:t>
            </a:r>
            <a:r>
              <a:rPr lang="ru-RU" b="1" dirty="0" smtClean="0"/>
              <a:t>прочих цветных металлов </a:t>
            </a:r>
            <a:r>
              <a:rPr lang="ru-RU" dirty="0" smtClean="0"/>
              <a:t>– 35; </a:t>
            </a:r>
          </a:p>
          <a:p>
            <a:r>
              <a:rPr lang="ru-RU" dirty="0" smtClean="0"/>
              <a:t> </a:t>
            </a:r>
            <a:r>
              <a:rPr lang="ru-RU" u="sng" dirty="0" smtClean="0"/>
              <a:t>литейных производств </a:t>
            </a:r>
            <a:r>
              <a:rPr lang="ru-RU" dirty="0" smtClean="0"/>
              <a:t>– 218; </a:t>
            </a:r>
          </a:p>
          <a:p>
            <a:r>
              <a:rPr lang="ru-RU" dirty="0" smtClean="0"/>
              <a:t> </a:t>
            </a:r>
            <a:r>
              <a:rPr lang="ru-RU" u="sng" dirty="0" smtClean="0"/>
              <a:t>по обработке алюминия </a:t>
            </a:r>
            <a:r>
              <a:rPr lang="ru-RU" dirty="0" smtClean="0"/>
              <a:t>– 50; </a:t>
            </a:r>
          </a:p>
          <a:p>
            <a:r>
              <a:rPr lang="ru-RU" u="sng" dirty="0" smtClean="0"/>
              <a:t> </a:t>
            </a:r>
            <a:r>
              <a:rPr lang="ru-RU" u="sng" dirty="0" smtClean="0"/>
              <a:t>предприятий по </a:t>
            </a:r>
            <a:r>
              <a:rPr lang="ru-RU" u="sng" dirty="0" err="1" smtClean="0"/>
              <a:t>цинкованию</a:t>
            </a:r>
            <a:r>
              <a:rPr lang="ru-RU" u="sng" dirty="0" smtClean="0"/>
              <a:t> </a:t>
            </a:r>
            <a:r>
              <a:rPr lang="ru-RU" dirty="0" smtClean="0"/>
              <a:t>– 113.</a:t>
            </a:r>
          </a:p>
          <a:p>
            <a:pPr>
              <a:buNone/>
            </a:pPr>
            <a:endParaRPr lang="ru-RU"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algn="ctr">
              <a:buNone/>
            </a:pPr>
            <a:r>
              <a:rPr lang="ru-RU" b="1" u="sng" dirty="0" smtClean="0"/>
              <a:t>Отрасль </a:t>
            </a:r>
            <a:r>
              <a:rPr lang="ru-RU" b="1" u="sng" dirty="0" smtClean="0"/>
              <a:t>представлена:</a:t>
            </a:r>
          </a:p>
          <a:p>
            <a:r>
              <a:rPr lang="ru-RU" dirty="0" smtClean="0"/>
              <a:t>крупными </a:t>
            </a:r>
            <a:r>
              <a:rPr lang="ru-RU" dirty="0" smtClean="0"/>
              <a:t>концернами - </a:t>
            </a:r>
            <a:r>
              <a:rPr lang="ru-RU" dirty="0" smtClean="0">
                <a:solidFill>
                  <a:schemeClr val="accent1"/>
                </a:solidFill>
              </a:rPr>
              <a:t>«Норск </a:t>
            </a:r>
            <a:r>
              <a:rPr lang="ru-RU" dirty="0" err="1" smtClean="0">
                <a:solidFill>
                  <a:schemeClr val="accent1"/>
                </a:solidFill>
              </a:rPr>
              <a:t>Хидро</a:t>
            </a:r>
            <a:r>
              <a:rPr lang="ru-RU" dirty="0" smtClean="0">
                <a:solidFill>
                  <a:schemeClr val="accent1"/>
                </a:solidFill>
              </a:rPr>
              <a:t>», «</a:t>
            </a:r>
            <a:r>
              <a:rPr lang="ru-RU" dirty="0" err="1" smtClean="0">
                <a:solidFill>
                  <a:schemeClr val="accent1"/>
                </a:solidFill>
              </a:rPr>
              <a:t>Тримет</a:t>
            </a:r>
            <a:r>
              <a:rPr lang="ru-RU" dirty="0" smtClean="0">
                <a:solidFill>
                  <a:schemeClr val="accent1"/>
                </a:solidFill>
              </a:rPr>
              <a:t>» </a:t>
            </a:r>
            <a:r>
              <a:rPr lang="ru-RU" dirty="0" smtClean="0"/>
              <a:t>(алюминий),</a:t>
            </a:r>
          </a:p>
          <a:p>
            <a:pPr>
              <a:buNone/>
            </a:pPr>
            <a:r>
              <a:rPr lang="ru-RU" dirty="0" smtClean="0"/>
              <a:t> </a:t>
            </a:r>
            <a:r>
              <a:rPr lang="ru-RU" dirty="0" smtClean="0">
                <a:solidFill>
                  <a:schemeClr val="accent1"/>
                </a:solidFill>
              </a:rPr>
              <a:t>«</a:t>
            </a:r>
            <a:r>
              <a:rPr lang="ru-RU" dirty="0" err="1" smtClean="0">
                <a:solidFill>
                  <a:schemeClr val="accent1"/>
                </a:solidFill>
              </a:rPr>
              <a:t>Метаойроп</a:t>
            </a:r>
            <a:r>
              <a:rPr lang="ru-RU" dirty="0" smtClean="0">
                <a:solidFill>
                  <a:schemeClr val="accent1"/>
                </a:solidFill>
              </a:rPr>
              <a:t> </a:t>
            </a:r>
            <a:r>
              <a:rPr lang="ru-RU" dirty="0" err="1" smtClean="0">
                <a:solidFill>
                  <a:schemeClr val="accent1"/>
                </a:solidFill>
              </a:rPr>
              <a:t>Норденхам</a:t>
            </a:r>
            <a:r>
              <a:rPr lang="ru-RU" dirty="0" smtClean="0">
                <a:solidFill>
                  <a:schemeClr val="accent1"/>
                </a:solidFill>
              </a:rPr>
              <a:t>», «Берцелиус Металл»</a:t>
            </a:r>
            <a:r>
              <a:rPr lang="ru-RU" dirty="0" smtClean="0"/>
              <a:t> (свинец), </a:t>
            </a:r>
          </a:p>
          <a:p>
            <a:pPr>
              <a:buNone/>
            </a:pPr>
            <a:r>
              <a:rPr lang="ru-RU" dirty="0" smtClean="0">
                <a:solidFill>
                  <a:schemeClr val="accent1"/>
                </a:solidFill>
              </a:rPr>
              <a:t>«</a:t>
            </a:r>
            <a:r>
              <a:rPr lang="ru-RU" dirty="0" err="1" smtClean="0">
                <a:solidFill>
                  <a:schemeClr val="accent1"/>
                </a:solidFill>
              </a:rPr>
              <a:t>Норддойче</a:t>
            </a:r>
            <a:r>
              <a:rPr lang="ru-RU" dirty="0" smtClean="0">
                <a:solidFill>
                  <a:schemeClr val="accent1"/>
                </a:solidFill>
              </a:rPr>
              <a:t> </a:t>
            </a:r>
            <a:r>
              <a:rPr lang="ru-RU" dirty="0" err="1" smtClean="0">
                <a:solidFill>
                  <a:schemeClr val="accent1"/>
                </a:solidFill>
              </a:rPr>
              <a:t>Аффинери</a:t>
            </a:r>
            <a:r>
              <a:rPr lang="ru-RU" dirty="0" smtClean="0">
                <a:solidFill>
                  <a:schemeClr val="accent1"/>
                </a:solidFill>
              </a:rPr>
              <a:t>», «КМ Европа Металл»</a:t>
            </a:r>
            <a:r>
              <a:rPr lang="ru-RU" dirty="0" smtClean="0"/>
              <a:t> (медь), </a:t>
            </a:r>
          </a:p>
          <a:p>
            <a:pPr>
              <a:buNone/>
            </a:pPr>
            <a:r>
              <a:rPr lang="ru-RU" dirty="0" smtClean="0">
                <a:solidFill>
                  <a:schemeClr val="accent1"/>
                </a:solidFill>
              </a:rPr>
              <a:t>«</a:t>
            </a:r>
            <a:r>
              <a:rPr lang="ru-RU" dirty="0" err="1" smtClean="0">
                <a:solidFill>
                  <a:schemeClr val="accent1"/>
                </a:solidFill>
              </a:rPr>
              <a:t>Кстрата</a:t>
            </a:r>
            <a:r>
              <a:rPr lang="ru-RU" dirty="0" smtClean="0">
                <a:solidFill>
                  <a:schemeClr val="accent1"/>
                </a:solidFill>
              </a:rPr>
              <a:t>», «</a:t>
            </a:r>
            <a:r>
              <a:rPr lang="ru-RU" dirty="0" err="1" smtClean="0">
                <a:solidFill>
                  <a:schemeClr val="accent1"/>
                </a:solidFill>
              </a:rPr>
              <a:t>Рурцинк</a:t>
            </a:r>
            <a:r>
              <a:rPr lang="ru-RU" dirty="0" smtClean="0">
                <a:solidFill>
                  <a:schemeClr val="accent1"/>
                </a:solidFill>
              </a:rPr>
              <a:t>», «</a:t>
            </a:r>
            <a:r>
              <a:rPr lang="ru-RU" dirty="0" err="1" smtClean="0">
                <a:solidFill>
                  <a:schemeClr val="accent1"/>
                </a:solidFill>
              </a:rPr>
              <a:t>Рейнцинк</a:t>
            </a:r>
            <a:r>
              <a:rPr lang="ru-RU" dirty="0" smtClean="0">
                <a:solidFill>
                  <a:schemeClr val="accent1"/>
                </a:solidFill>
              </a:rPr>
              <a:t>» </a:t>
            </a:r>
            <a:r>
              <a:rPr lang="ru-RU" dirty="0" smtClean="0"/>
              <a:t>(цинк) и др.,</a:t>
            </a:r>
          </a:p>
          <a:p>
            <a:r>
              <a:rPr lang="ru-RU" dirty="0" smtClean="0"/>
              <a:t> </a:t>
            </a:r>
            <a:r>
              <a:rPr lang="ru-RU" dirty="0" smtClean="0"/>
              <a:t>многочисленными малыми и средними фирмами.</a:t>
            </a:r>
          </a:p>
          <a:p>
            <a:pPr algn="ctr">
              <a:buNone/>
            </a:pPr>
            <a:r>
              <a:rPr lang="ru-RU" dirty="0" smtClean="0"/>
              <a:t>    46</a:t>
            </a:r>
            <a:r>
              <a:rPr lang="ru-RU" dirty="0" smtClean="0"/>
              <a:t>% изделий из цветных металлов экспортируется, а 43% поступает на предприятия других отраслей германской промышленности.</a:t>
            </a:r>
          </a:p>
          <a:p>
            <a:pPr>
              <a:buNone/>
            </a:pPr>
            <a:endParaRPr lang="ru-RU"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9144000" cy="6858000"/>
          </a:xfrm>
        </p:spPr>
        <p:txBody>
          <a:bodyPr>
            <a:normAutofit fontScale="92500" lnSpcReduction="20000"/>
          </a:bodyPr>
          <a:lstStyle/>
          <a:p>
            <a:pPr>
              <a:buNone/>
            </a:pPr>
            <a:r>
              <a:rPr lang="ru-RU" b="1" dirty="0" smtClean="0">
                <a:solidFill>
                  <a:schemeClr val="accent1"/>
                </a:solidFill>
              </a:rPr>
              <a:t>3. Химическая </a:t>
            </a:r>
          </a:p>
          <a:p>
            <a:r>
              <a:rPr lang="ru-RU" dirty="0" smtClean="0"/>
              <a:t>Общий объем товарооборота химической промышленности Германии составил в 2009 г. более 176 </a:t>
            </a:r>
            <a:r>
              <a:rPr lang="ru-RU" dirty="0" err="1" smtClean="0"/>
              <a:t>мрд.евро</a:t>
            </a:r>
            <a:r>
              <a:rPr lang="ru-RU" dirty="0" smtClean="0"/>
              <a:t>. (четвертое место после автомобильной промышленности, машиностроения и электротехнической промышленности).</a:t>
            </a:r>
          </a:p>
          <a:p>
            <a:r>
              <a:rPr lang="ru-RU" dirty="0" smtClean="0"/>
              <a:t>По товарообороту химическими продуктами рассматриваемая отрасль промышленности Германии занимает первое место в Европе и четвертое в мире (после США, Китая и Японии).</a:t>
            </a:r>
          </a:p>
          <a:p>
            <a:r>
              <a:rPr lang="ru-RU" dirty="0" smtClean="0"/>
              <a:t>В состав химической промышленности Германии входят более 2.000 предприятий. Из них около 90% составляют малые и средние компании, на которых производиться около 34% общего объема производимой продукции.</a:t>
            </a:r>
          </a:p>
          <a:p>
            <a:pPr>
              <a:buNone/>
            </a:pPr>
            <a:endParaRPr lang="ru-RU" b="1" dirty="0">
              <a:solidFill>
                <a:schemeClr val="accent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a:buNone/>
            </a:pPr>
            <a:r>
              <a:rPr lang="ru-RU" dirty="0" smtClean="0"/>
              <a:t>    Химическая </a:t>
            </a:r>
            <a:r>
              <a:rPr lang="ru-RU" dirty="0" smtClean="0"/>
              <a:t>промышленность Германии производит более 30.000 наименований продукции.</a:t>
            </a:r>
          </a:p>
          <a:p>
            <a:pPr algn="ctr">
              <a:buNone/>
            </a:pPr>
            <a:r>
              <a:rPr lang="ru-RU" dirty="0" smtClean="0"/>
              <a:t>    </a:t>
            </a:r>
            <a:r>
              <a:rPr lang="ru-RU" u="sng" dirty="0" smtClean="0"/>
              <a:t>Структура </a:t>
            </a:r>
            <a:r>
              <a:rPr lang="ru-RU" u="sng" dirty="0" smtClean="0"/>
              <a:t>производства химической промышленности Германии:</a:t>
            </a:r>
          </a:p>
          <a:p>
            <a:r>
              <a:rPr lang="ru-RU" dirty="0" smtClean="0"/>
              <a:t> </a:t>
            </a:r>
            <a:r>
              <a:rPr lang="ru-RU" dirty="0" smtClean="0"/>
              <a:t>Производство лекарств - 20.6%</a:t>
            </a:r>
          </a:p>
          <a:p>
            <a:r>
              <a:rPr lang="ru-RU" dirty="0" smtClean="0"/>
              <a:t> </a:t>
            </a:r>
            <a:r>
              <a:rPr lang="ru-RU" dirty="0" smtClean="0"/>
              <a:t>Производство синтетических материалов - 17,9%</a:t>
            </a:r>
          </a:p>
          <a:p>
            <a:r>
              <a:rPr lang="ru-RU" dirty="0" smtClean="0"/>
              <a:t> </a:t>
            </a:r>
            <a:r>
              <a:rPr lang="ru-RU" dirty="0" smtClean="0"/>
              <a:t>Производство органических веществ - 17,8%</a:t>
            </a:r>
          </a:p>
          <a:p>
            <a:r>
              <a:rPr lang="ru-RU" dirty="0" smtClean="0"/>
              <a:t> </a:t>
            </a:r>
            <a:r>
              <a:rPr lang="ru-RU" dirty="0" smtClean="0"/>
              <a:t>Производство неорганических веществ - 8,4%</a:t>
            </a:r>
          </a:p>
          <a:p>
            <a:r>
              <a:rPr lang="ru-RU" dirty="0" smtClean="0"/>
              <a:t> </a:t>
            </a:r>
            <a:r>
              <a:rPr lang="ru-RU" dirty="0" smtClean="0"/>
              <a:t>Производство моющих средств - 7,6%</a:t>
            </a:r>
          </a:p>
          <a:p>
            <a:r>
              <a:rPr lang="ru-RU" dirty="0" smtClean="0"/>
              <a:t> </a:t>
            </a:r>
            <a:r>
              <a:rPr lang="ru-RU" dirty="0" smtClean="0"/>
              <a:t>Производство лаков и красок - 6,3%</a:t>
            </a:r>
          </a:p>
          <a:p>
            <a:pPr>
              <a:buNone/>
            </a:pPr>
            <a:endParaRPr lang="ru-RU"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85728"/>
            <a:ext cx="9144000" cy="6858000"/>
          </a:xfrm>
        </p:spPr>
        <p:txBody>
          <a:bodyPr/>
          <a:lstStyle/>
          <a:p>
            <a:pPr>
              <a:buNone/>
            </a:pPr>
            <a:r>
              <a:rPr lang="ru-RU" dirty="0" smtClean="0"/>
              <a:t>   </a:t>
            </a:r>
            <a:r>
              <a:rPr lang="ru-RU" sz="3500" dirty="0" smtClean="0"/>
              <a:t>Более </a:t>
            </a:r>
            <a:r>
              <a:rPr lang="ru-RU" sz="3500" dirty="0" smtClean="0"/>
              <a:t>58% производимой продукции составляют полуфабрикаты, которые идут на внутреннее потребление иными предприятиями рассматриваемой отрасли.</a:t>
            </a:r>
          </a:p>
          <a:p>
            <a:pPr>
              <a:buNone/>
            </a:pPr>
            <a:r>
              <a:rPr lang="ru-RU" sz="3500" dirty="0" smtClean="0"/>
              <a:t>    Основными </a:t>
            </a:r>
            <a:r>
              <a:rPr lang="ru-RU" sz="3500" dirty="0" smtClean="0"/>
              <a:t>потребителями готовой продукции рассматриваемой отрасли являются автомобильная, упаковочная и строительная промышленность Германии. </a:t>
            </a:r>
          </a:p>
          <a:p>
            <a:endParaRPr lang="ru-RU"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buNone/>
            </a:pPr>
            <a:r>
              <a:rPr lang="ru-RU" sz="3400" dirty="0" smtClean="0"/>
              <a:t>Объем импорта составляет 108,7 млрд. евро.</a:t>
            </a:r>
          </a:p>
          <a:p>
            <a:pPr>
              <a:buNone/>
            </a:pPr>
            <a:r>
              <a:rPr lang="ru-RU" sz="3400" dirty="0" smtClean="0"/>
              <a:t>Объем экспорта – около 140 </a:t>
            </a:r>
            <a:r>
              <a:rPr lang="ru-RU" sz="3400" dirty="0" err="1" smtClean="0"/>
              <a:t>мрд.евро</a:t>
            </a:r>
            <a:r>
              <a:rPr lang="ru-RU" sz="3400" dirty="0" smtClean="0"/>
              <a:t>.</a:t>
            </a:r>
          </a:p>
          <a:p>
            <a:pPr algn="ctr">
              <a:buNone/>
            </a:pPr>
            <a:r>
              <a:rPr lang="ru-RU" sz="3400" b="1" u="sng" dirty="0" smtClean="0">
                <a:solidFill>
                  <a:schemeClr val="accent1"/>
                </a:solidFill>
              </a:rPr>
              <a:t>Структура экспорта отрасли:</a:t>
            </a:r>
          </a:p>
          <a:p>
            <a:r>
              <a:rPr lang="ru-RU" sz="3400" dirty="0" smtClean="0"/>
              <a:t>ЕС </a:t>
            </a:r>
            <a:r>
              <a:rPr lang="ru-RU" sz="3400" dirty="0" smtClean="0"/>
              <a:t>27 - 83,5%</a:t>
            </a:r>
          </a:p>
          <a:p>
            <a:r>
              <a:rPr lang="ru-RU" sz="3400" dirty="0" smtClean="0"/>
              <a:t>Иные </a:t>
            </a:r>
            <a:r>
              <a:rPr lang="ru-RU" sz="3400" dirty="0" smtClean="0"/>
              <a:t>страны Европы - 14,2%</a:t>
            </a:r>
          </a:p>
          <a:p>
            <a:r>
              <a:rPr lang="ru-RU" sz="3400" dirty="0" smtClean="0"/>
              <a:t>Страны </a:t>
            </a:r>
            <a:r>
              <a:rPr lang="ru-RU" sz="3400" dirty="0" smtClean="0"/>
              <a:t>Азии - 12,6%</a:t>
            </a:r>
          </a:p>
          <a:p>
            <a:r>
              <a:rPr lang="ru-RU" sz="3400" dirty="0" smtClean="0"/>
              <a:t>Страны </a:t>
            </a:r>
            <a:r>
              <a:rPr lang="ru-RU" sz="3400" dirty="0" smtClean="0"/>
              <a:t>Северной Америки - 11,9%</a:t>
            </a:r>
          </a:p>
          <a:p>
            <a:r>
              <a:rPr lang="ru-RU" sz="3400" dirty="0" smtClean="0"/>
              <a:t>Латинская </a:t>
            </a:r>
            <a:r>
              <a:rPr lang="ru-RU" sz="3400" dirty="0" smtClean="0"/>
              <a:t>Америка - 2,8%</a:t>
            </a:r>
          </a:p>
          <a:p>
            <a:r>
              <a:rPr lang="ru-RU" sz="3400" dirty="0" smtClean="0"/>
              <a:t>Япония </a:t>
            </a:r>
            <a:r>
              <a:rPr lang="ru-RU" sz="3400" dirty="0" smtClean="0"/>
              <a:t>- 2,6%</a:t>
            </a:r>
          </a:p>
          <a:p>
            <a:endParaRPr lang="ru-RU"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lgn="ctr">
              <a:buNone/>
            </a:pPr>
            <a:r>
              <a:rPr lang="ru-RU" b="1" u="sng" dirty="0" smtClean="0"/>
              <a:t>Ведущими предприятиями в отрасли </a:t>
            </a:r>
            <a:r>
              <a:rPr lang="ru-RU" b="1" u="sng" dirty="0" smtClean="0"/>
              <a:t>являются:</a:t>
            </a:r>
          </a:p>
          <a:p>
            <a:pPr>
              <a:buNone/>
            </a:pPr>
            <a:r>
              <a:rPr lang="ru-RU" dirty="0" smtClean="0"/>
              <a:t>  «</a:t>
            </a:r>
            <a:r>
              <a:rPr lang="ru-RU" dirty="0" smtClean="0"/>
              <a:t>БАСФ» (BASF S.E.), «БАЙЕР» (</a:t>
            </a:r>
            <a:r>
              <a:rPr lang="ru-RU" dirty="0" err="1" smtClean="0"/>
              <a:t>Bayer</a:t>
            </a:r>
            <a:r>
              <a:rPr lang="ru-RU" dirty="0" smtClean="0"/>
              <a:t> AG), «ХЕНКЕЛЬ» (</a:t>
            </a:r>
            <a:r>
              <a:rPr lang="ru-RU" dirty="0" err="1" smtClean="0"/>
              <a:t>Henkel</a:t>
            </a:r>
            <a:r>
              <a:rPr lang="ru-RU" dirty="0" smtClean="0"/>
              <a:t> </a:t>
            </a:r>
            <a:r>
              <a:rPr lang="ru-RU" dirty="0" err="1" smtClean="0"/>
              <a:t>KgaA</a:t>
            </a:r>
            <a:r>
              <a:rPr lang="ru-RU" dirty="0" smtClean="0"/>
              <a:t>), «ЛИНДЕ» (</a:t>
            </a:r>
            <a:r>
              <a:rPr lang="ru-RU" dirty="0" err="1" smtClean="0"/>
              <a:t>Linde</a:t>
            </a:r>
            <a:r>
              <a:rPr lang="ru-RU" dirty="0" smtClean="0"/>
              <a:t> AG), «ЭВОНИК ИНДАСТРИЗ» (</a:t>
            </a:r>
            <a:r>
              <a:rPr lang="ru-RU" dirty="0" err="1" smtClean="0"/>
              <a:t>Evonik</a:t>
            </a:r>
            <a:r>
              <a:rPr lang="ru-RU" dirty="0" smtClean="0"/>
              <a:t> </a:t>
            </a:r>
            <a:r>
              <a:rPr lang="ru-RU" dirty="0" err="1" smtClean="0"/>
              <a:t>Industries</a:t>
            </a:r>
            <a:r>
              <a:rPr lang="ru-RU" dirty="0" smtClean="0"/>
              <a:t> AG), «ФРЕЗЕНИУС» (</a:t>
            </a:r>
            <a:r>
              <a:rPr lang="ru-RU" dirty="0" err="1" smtClean="0"/>
              <a:t>Fresenius</a:t>
            </a:r>
            <a:r>
              <a:rPr lang="ru-RU" dirty="0" smtClean="0"/>
              <a:t> S.E.).</a:t>
            </a:r>
          </a:p>
          <a:p>
            <a:pPr>
              <a:buNone/>
            </a:pPr>
            <a:r>
              <a:rPr lang="ru-RU" dirty="0" smtClean="0"/>
              <a:t>    </a:t>
            </a:r>
            <a:r>
              <a:rPr lang="ru-RU" b="1" u="sng" dirty="0" smtClean="0">
                <a:solidFill>
                  <a:schemeClr val="accent1"/>
                </a:solidFill>
              </a:rPr>
              <a:t>Современные </a:t>
            </a:r>
            <a:r>
              <a:rPr lang="ru-RU" b="1" u="sng" dirty="0" smtClean="0">
                <a:solidFill>
                  <a:schemeClr val="accent1"/>
                </a:solidFill>
              </a:rPr>
              <a:t>тенденции в развитии химической промышленности ФРГ:</a:t>
            </a:r>
          </a:p>
          <a:p>
            <a:r>
              <a:rPr lang="ru-RU" dirty="0" smtClean="0"/>
              <a:t> </a:t>
            </a:r>
            <a:r>
              <a:rPr lang="ru-RU" dirty="0" smtClean="0"/>
              <a:t>переход на «зеленые технологии»</a:t>
            </a:r>
          </a:p>
          <a:p>
            <a:r>
              <a:rPr lang="ru-RU" dirty="0" smtClean="0"/>
              <a:t> </a:t>
            </a:r>
            <a:r>
              <a:rPr lang="ru-RU" dirty="0" smtClean="0"/>
              <a:t>географические приоритеты: основной потенциал прослеживается в развитии отношений со странами Азии и, прежде всего, с Китаем и Индией. </a:t>
            </a:r>
          </a:p>
          <a:p>
            <a:pPr>
              <a:buNone/>
            </a:pPr>
            <a:endParaRPr lang="ru-RU"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a:buNone/>
            </a:pPr>
            <a:r>
              <a:rPr lang="ru-RU" b="1" dirty="0" smtClean="0">
                <a:solidFill>
                  <a:schemeClr val="accent1"/>
                </a:solidFill>
              </a:rPr>
              <a:t>4. Машиностроение</a:t>
            </a:r>
          </a:p>
          <a:p>
            <a:pPr>
              <a:buNone/>
            </a:pPr>
            <a:r>
              <a:rPr lang="ru-RU" dirty="0" smtClean="0"/>
              <a:t>    одна </a:t>
            </a:r>
            <a:r>
              <a:rPr lang="ru-RU" dirty="0" smtClean="0"/>
              <a:t>из самых развитых отраслей промышленности страны, основная отрасль международной специализации Германии. Она дает около 50% стоимости всего промышленного производства и обеспечивает около 60% экспорта страны. Экспортную ориентацию имеет, прежде всего, продукция общего машиностроения, автомобилестроения, судостроения, производство ЭВМ, промышленных роботов, оборудования для различных отраслей, оптических приборов, бытовой техники. Предприятия машиностроения размещены практически во всех городах, особенно крупных агломерациях.</a:t>
            </a:r>
          </a:p>
          <a:p>
            <a:pPr>
              <a:buNone/>
            </a:pPr>
            <a:r>
              <a:rPr lang="ru-RU" dirty="0" smtClean="0"/>
              <a:t>     По </a:t>
            </a:r>
            <a:r>
              <a:rPr lang="ru-RU" dirty="0" smtClean="0"/>
              <a:t>экспорту продукции машиностроения Германия занимает первое место в мире.</a:t>
            </a:r>
          </a:p>
          <a:p>
            <a:pPr>
              <a:buNone/>
            </a:pPr>
            <a:endParaRPr lang="ru-RU" dirty="0">
              <a:solidFill>
                <a:schemeClr val="accent1"/>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r>
              <a:rPr lang="ru-RU" dirty="0" smtClean="0"/>
              <a:t> </a:t>
            </a:r>
            <a:r>
              <a:rPr lang="ru-RU" b="1" u="sng" dirty="0" smtClean="0"/>
              <a:t>электротехническое машиностроение. </a:t>
            </a:r>
          </a:p>
          <a:p>
            <a:pPr>
              <a:buNone/>
            </a:pPr>
            <a:r>
              <a:rPr lang="ru-RU" dirty="0" smtClean="0"/>
              <a:t>    Основные </a:t>
            </a:r>
            <a:r>
              <a:rPr lang="ru-RU" dirty="0" smtClean="0"/>
              <a:t>центры – Берлин, Гамбург, Бремен, Дрезден, Лейпциг, Мюнхен, Рурский промышленный район, Франкфурт-на-Майне, Штутгарт, Нюрнберг, Эрфурт, Мангейм, Карлсруэ </a:t>
            </a:r>
            <a:r>
              <a:rPr lang="ru-RU" dirty="0" smtClean="0"/>
              <a:t>и некоторые </a:t>
            </a:r>
            <a:r>
              <a:rPr lang="ru-RU" dirty="0" smtClean="0"/>
              <a:t>другие. </a:t>
            </a:r>
          </a:p>
          <a:p>
            <a:r>
              <a:rPr lang="ru-RU" dirty="0" smtClean="0"/>
              <a:t>на </a:t>
            </a:r>
            <a:r>
              <a:rPr lang="ru-RU" dirty="0" smtClean="0"/>
              <a:t>побережье Балтийского и Северного морей развито </a:t>
            </a:r>
            <a:r>
              <a:rPr lang="ru-RU" b="1" u="sng" dirty="0" smtClean="0"/>
              <a:t>судостроение</a:t>
            </a:r>
            <a:r>
              <a:rPr lang="ru-RU" dirty="0" smtClean="0"/>
              <a:t>.</a:t>
            </a:r>
          </a:p>
          <a:p>
            <a:pPr>
              <a:buNone/>
            </a:pPr>
            <a:r>
              <a:rPr lang="ru-RU" dirty="0" smtClean="0"/>
              <a:t>    Основные </a:t>
            </a:r>
            <a:r>
              <a:rPr lang="ru-RU" dirty="0" smtClean="0"/>
              <a:t>центры – это Гамбург, Бремен, Росток, Киль, Любек и некоторые </a:t>
            </a:r>
            <a:r>
              <a:rPr lang="ru-RU" dirty="0" smtClean="0"/>
              <a:t>другие порты</a:t>
            </a:r>
            <a:r>
              <a:rPr lang="ru-RU" dirty="0" smtClean="0"/>
              <a:t>.  </a:t>
            </a:r>
          </a:p>
          <a:p>
            <a:r>
              <a:rPr lang="ru-RU" dirty="0" smtClean="0"/>
              <a:t> </a:t>
            </a:r>
            <a:r>
              <a:rPr lang="ru-RU" b="1" u="sng" dirty="0" smtClean="0"/>
              <a:t>станкостроение </a:t>
            </a:r>
          </a:p>
          <a:p>
            <a:pPr>
              <a:buNone/>
            </a:pPr>
            <a:r>
              <a:rPr lang="ru-RU" dirty="0" smtClean="0"/>
              <a:t>    Основные </a:t>
            </a:r>
            <a:r>
              <a:rPr lang="ru-RU" dirty="0" smtClean="0"/>
              <a:t>центры станкостроения – Рурский промышленный район, Берлин, Гамбург, Ганновер, Штутгарт, Нюрнберг, Мюнхен, Дармштадт, Аугсбург, </a:t>
            </a:r>
            <a:r>
              <a:rPr lang="ru-RU" dirty="0" err="1" smtClean="0"/>
              <a:t>Регенсбург</a:t>
            </a:r>
            <a:r>
              <a:rPr lang="ru-RU" dirty="0" smtClean="0"/>
              <a:t>, Бремен, </a:t>
            </a:r>
            <a:r>
              <a:rPr lang="ru-RU" dirty="0" smtClean="0"/>
              <a:t>Франкфурт-на-Майне, Дрезден</a:t>
            </a:r>
            <a:r>
              <a:rPr lang="ru-RU" dirty="0" smtClean="0"/>
              <a:t>, Лейпциг, </a:t>
            </a:r>
            <a:r>
              <a:rPr lang="ru-RU" dirty="0" err="1" smtClean="0"/>
              <a:t>Кассель</a:t>
            </a:r>
            <a:r>
              <a:rPr lang="ru-RU" dirty="0" smtClean="0"/>
              <a:t>, Эрфурт.</a:t>
            </a:r>
          </a:p>
          <a:p>
            <a:endParaRPr lang="ru-RU"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10000"/>
          </a:bodyPr>
          <a:lstStyle/>
          <a:p>
            <a:r>
              <a:rPr lang="ru-RU" b="1" u="sng" dirty="0" smtClean="0"/>
              <a:t>оптико-механическое</a:t>
            </a:r>
            <a:endParaRPr lang="ru-RU" b="1" u="sng" dirty="0" smtClean="0"/>
          </a:p>
          <a:p>
            <a:pPr>
              <a:buNone/>
            </a:pPr>
            <a:r>
              <a:rPr lang="ru-RU" dirty="0" smtClean="0"/>
              <a:t>    Центры </a:t>
            </a:r>
            <a:r>
              <a:rPr lang="ru-RU" dirty="0" smtClean="0"/>
              <a:t>– Дрезден, Лейпциг, Мюнхен, Франкфурт-на-Майне, Эрфурт.</a:t>
            </a:r>
          </a:p>
          <a:p>
            <a:r>
              <a:rPr lang="ru-RU" b="1" u="sng" dirty="0" smtClean="0"/>
              <a:t>Автомобилестроение</a:t>
            </a:r>
            <a:endParaRPr lang="ru-RU" b="1" u="sng" dirty="0" smtClean="0"/>
          </a:p>
          <a:p>
            <a:pPr>
              <a:buNone/>
            </a:pPr>
            <a:r>
              <a:rPr lang="ru-RU" dirty="0" smtClean="0"/>
              <a:t>    Одна из </a:t>
            </a:r>
            <a:r>
              <a:rPr lang="ru-RU" dirty="0" smtClean="0"/>
              <a:t>важнейших и передовых экономических отраслей. Германия является третьим в мире по величине производителем автомобилей. </a:t>
            </a:r>
            <a:endParaRPr lang="ru-RU" dirty="0" smtClean="0"/>
          </a:p>
          <a:p>
            <a:pPr>
              <a:buNone/>
            </a:pPr>
            <a:r>
              <a:rPr lang="ru-RU" dirty="0" smtClean="0"/>
              <a:t> </a:t>
            </a:r>
            <a:r>
              <a:rPr lang="ru-RU" dirty="0" smtClean="0"/>
              <a:t>   В </a:t>
            </a:r>
            <a:r>
              <a:rPr lang="ru-RU" dirty="0" smtClean="0"/>
              <a:t>2011г. в Германии было произведено почти 5,9 млн. автомобилей. На экспорт уходит более половины изготовленных транспортных средств (4,5 млн.).</a:t>
            </a:r>
          </a:p>
          <a:p>
            <a:pPr>
              <a:buNone/>
            </a:pPr>
            <a:r>
              <a:rPr lang="ru-RU" dirty="0" smtClean="0"/>
              <a:t>    </a:t>
            </a:r>
            <a:r>
              <a:rPr lang="ru-RU" b="1" dirty="0" smtClean="0"/>
              <a:t>Основные </a:t>
            </a:r>
            <a:r>
              <a:rPr lang="ru-RU" b="1" dirty="0" smtClean="0"/>
              <a:t>центры автомобилестроения </a:t>
            </a:r>
            <a:r>
              <a:rPr lang="ru-RU" dirty="0" smtClean="0"/>
              <a:t>– </a:t>
            </a:r>
            <a:r>
              <a:rPr lang="ru-RU" dirty="0" err="1" smtClean="0"/>
              <a:t>Вольфсбург</a:t>
            </a:r>
            <a:r>
              <a:rPr lang="ru-RU" dirty="0" smtClean="0"/>
              <a:t>, Ганновер, Рурский промышленный район, Штутгарт, Мюнхен, </a:t>
            </a:r>
            <a:r>
              <a:rPr lang="ru-RU" dirty="0" err="1" smtClean="0"/>
              <a:t>Кассель</a:t>
            </a:r>
            <a:r>
              <a:rPr lang="ru-RU" dirty="0" smtClean="0"/>
              <a:t>, Мангейм, Нюрнберг. </a:t>
            </a:r>
          </a:p>
          <a:p>
            <a:endParaRPr lang="ru-RU"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214290"/>
            <a:ext cx="8229600" cy="6643710"/>
          </a:xfrm>
        </p:spPr>
        <p:txBody>
          <a:bodyPr/>
          <a:lstStyle/>
          <a:p>
            <a:pPr algn="ctr">
              <a:buNone/>
            </a:pPr>
            <a:r>
              <a:rPr lang="ru-RU" dirty="0" smtClean="0"/>
              <a:t> Автомобили производятся такими фирмами </a:t>
            </a:r>
            <a:r>
              <a:rPr lang="ru-RU" dirty="0" smtClean="0"/>
              <a:t>как:</a:t>
            </a:r>
          </a:p>
          <a:p>
            <a:r>
              <a:rPr lang="ru-RU" dirty="0" smtClean="0"/>
              <a:t> </a:t>
            </a:r>
            <a:r>
              <a:rPr lang="ru-RU" b="1" dirty="0" smtClean="0">
                <a:solidFill>
                  <a:schemeClr val="accent1"/>
                </a:solidFill>
              </a:rPr>
              <a:t>«Фольксваген</a:t>
            </a:r>
            <a:r>
              <a:rPr lang="ru-RU" b="1" dirty="0" smtClean="0">
                <a:solidFill>
                  <a:schemeClr val="accent1"/>
                </a:solidFill>
              </a:rPr>
              <a:t>»,</a:t>
            </a:r>
          </a:p>
          <a:p>
            <a:r>
              <a:rPr lang="ru-RU" b="1" dirty="0" smtClean="0">
                <a:solidFill>
                  <a:schemeClr val="accent1"/>
                </a:solidFill>
              </a:rPr>
              <a:t> </a:t>
            </a:r>
            <a:r>
              <a:rPr lang="ru-RU" b="1" dirty="0" smtClean="0">
                <a:solidFill>
                  <a:schemeClr val="accent1"/>
                </a:solidFill>
              </a:rPr>
              <a:t>«</a:t>
            </a:r>
            <a:r>
              <a:rPr lang="ru-RU" b="1" dirty="0" err="1" smtClean="0">
                <a:solidFill>
                  <a:schemeClr val="accent1"/>
                </a:solidFill>
              </a:rPr>
              <a:t>Ауди</a:t>
            </a:r>
            <a:r>
              <a:rPr lang="ru-RU" b="1" dirty="0" smtClean="0">
                <a:solidFill>
                  <a:schemeClr val="accent1"/>
                </a:solidFill>
              </a:rPr>
              <a:t>», </a:t>
            </a:r>
            <a:endParaRPr lang="ru-RU" b="1" dirty="0" smtClean="0">
              <a:solidFill>
                <a:schemeClr val="accent1"/>
              </a:solidFill>
            </a:endParaRPr>
          </a:p>
          <a:p>
            <a:r>
              <a:rPr lang="ru-RU" b="1" dirty="0" smtClean="0">
                <a:solidFill>
                  <a:schemeClr val="accent1"/>
                </a:solidFill>
              </a:rPr>
              <a:t>«</a:t>
            </a:r>
            <a:r>
              <a:rPr lang="ru-RU" b="1" dirty="0" smtClean="0">
                <a:solidFill>
                  <a:schemeClr val="accent1"/>
                </a:solidFill>
              </a:rPr>
              <a:t>Опель</a:t>
            </a:r>
            <a:r>
              <a:rPr lang="ru-RU" b="1" dirty="0" smtClean="0">
                <a:solidFill>
                  <a:schemeClr val="accent1"/>
                </a:solidFill>
              </a:rPr>
              <a:t>»,</a:t>
            </a:r>
          </a:p>
          <a:p>
            <a:r>
              <a:rPr lang="ru-RU" b="1" dirty="0" smtClean="0">
                <a:solidFill>
                  <a:schemeClr val="accent1"/>
                </a:solidFill>
              </a:rPr>
              <a:t>«</a:t>
            </a:r>
            <a:r>
              <a:rPr lang="ru-RU" b="1" dirty="0" smtClean="0">
                <a:solidFill>
                  <a:schemeClr val="accent1"/>
                </a:solidFill>
              </a:rPr>
              <a:t>Мерседес – </a:t>
            </a:r>
            <a:r>
              <a:rPr lang="ru-RU" b="1" dirty="0" err="1" smtClean="0">
                <a:solidFill>
                  <a:schemeClr val="accent1"/>
                </a:solidFill>
              </a:rPr>
              <a:t>Бенц</a:t>
            </a:r>
            <a:r>
              <a:rPr lang="ru-RU" b="1" dirty="0" smtClean="0">
                <a:solidFill>
                  <a:schemeClr val="accent1"/>
                </a:solidFill>
              </a:rPr>
              <a:t>»,</a:t>
            </a:r>
          </a:p>
          <a:p>
            <a:r>
              <a:rPr lang="ru-RU" b="1" dirty="0" smtClean="0">
                <a:solidFill>
                  <a:schemeClr val="accent1"/>
                </a:solidFill>
              </a:rPr>
              <a:t>«</a:t>
            </a:r>
            <a:r>
              <a:rPr lang="ru-RU" b="1" dirty="0" smtClean="0">
                <a:solidFill>
                  <a:schemeClr val="accent1"/>
                </a:solidFill>
              </a:rPr>
              <a:t>БМВ</a:t>
            </a:r>
            <a:r>
              <a:rPr lang="ru-RU" b="1" dirty="0" smtClean="0">
                <a:solidFill>
                  <a:schemeClr val="accent1"/>
                </a:solidFill>
              </a:rPr>
              <a:t>».</a:t>
            </a:r>
            <a:endParaRPr lang="ru-RU" dirty="0"/>
          </a:p>
        </p:txBody>
      </p:sp>
      <p:pic>
        <p:nvPicPr>
          <p:cNvPr id="48135" name="Picture 7"/>
          <p:cNvPicPr>
            <a:picLocks noChangeAspect="1" noChangeArrowheads="1"/>
          </p:cNvPicPr>
          <p:nvPr/>
        </p:nvPicPr>
        <p:blipFill>
          <a:blip r:embed="rId2"/>
          <a:srcRect/>
          <a:stretch>
            <a:fillRect/>
          </a:stretch>
        </p:blipFill>
        <p:spPr bwMode="auto">
          <a:xfrm>
            <a:off x="5500694" y="1214422"/>
            <a:ext cx="3000366" cy="1946904"/>
          </a:xfrm>
          <a:prstGeom prst="rect">
            <a:avLst/>
          </a:prstGeom>
          <a:noFill/>
          <a:ln w="9525">
            <a:noFill/>
            <a:miter lim="800000"/>
            <a:headEnd/>
            <a:tailEnd/>
          </a:ln>
          <a:effectLst/>
        </p:spPr>
      </p:pic>
      <p:pic>
        <p:nvPicPr>
          <p:cNvPr id="48137" name="Picture 9"/>
          <p:cNvPicPr>
            <a:picLocks noChangeAspect="1" noChangeArrowheads="1"/>
          </p:cNvPicPr>
          <p:nvPr/>
        </p:nvPicPr>
        <p:blipFill>
          <a:blip r:embed="rId3"/>
          <a:srcRect/>
          <a:stretch>
            <a:fillRect/>
          </a:stretch>
        </p:blipFill>
        <p:spPr bwMode="auto">
          <a:xfrm>
            <a:off x="3571868" y="1857364"/>
            <a:ext cx="990600" cy="990600"/>
          </a:xfrm>
          <a:prstGeom prst="rect">
            <a:avLst/>
          </a:prstGeom>
          <a:noFill/>
          <a:ln w="9525">
            <a:noFill/>
            <a:miter lim="800000"/>
            <a:headEnd/>
            <a:tailEnd/>
          </a:ln>
          <a:effectLst/>
        </p:spPr>
      </p:pic>
      <p:pic>
        <p:nvPicPr>
          <p:cNvPr id="48138" name="Picture 10"/>
          <p:cNvPicPr>
            <a:picLocks noChangeAspect="1" noChangeArrowheads="1"/>
          </p:cNvPicPr>
          <p:nvPr/>
        </p:nvPicPr>
        <p:blipFill>
          <a:blip r:embed="rId4"/>
          <a:srcRect/>
          <a:stretch>
            <a:fillRect/>
          </a:stretch>
        </p:blipFill>
        <p:spPr bwMode="auto">
          <a:xfrm>
            <a:off x="4929190" y="3214686"/>
            <a:ext cx="2749662" cy="1747847"/>
          </a:xfrm>
          <a:prstGeom prst="rect">
            <a:avLst/>
          </a:prstGeom>
          <a:noFill/>
          <a:ln w="9525">
            <a:noFill/>
            <a:miter lim="800000"/>
            <a:headEnd/>
            <a:tailEnd/>
          </a:ln>
          <a:effectLst/>
        </p:spPr>
      </p:pic>
      <p:pic>
        <p:nvPicPr>
          <p:cNvPr id="48139" name="Picture 11"/>
          <p:cNvPicPr>
            <a:picLocks noChangeAspect="1" noChangeArrowheads="1"/>
          </p:cNvPicPr>
          <p:nvPr/>
        </p:nvPicPr>
        <p:blipFill>
          <a:blip r:embed="rId5"/>
          <a:srcRect/>
          <a:stretch>
            <a:fillRect/>
          </a:stretch>
        </p:blipFill>
        <p:spPr bwMode="auto">
          <a:xfrm>
            <a:off x="3357554" y="4964612"/>
            <a:ext cx="2357454" cy="1893388"/>
          </a:xfrm>
          <a:prstGeom prst="rect">
            <a:avLst/>
          </a:prstGeom>
          <a:noFill/>
          <a:ln w="9525">
            <a:noFill/>
            <a:miter lim="800000"/>
            <a:headEnd/>
            <a:tailEnd/>
          </a:ln>
          <a:effectLst/>
        </p:spPr>
      </p:pic>
      <p:pic>
        <p:nvPicPr>
          <p:cNvPr id="48140" name="Picture 12"/>
          <p:cNvPicPr>
            <a:picLocks noChangeAspect="1" noChangeArrowheads="1"/>
          </p:cNvPicPr>
          <p:nvPr/>
        </p:nvPicPr>
        <p:blipFill>
          <a:blip r:embed="rId6"/>
          <a:srcRect/>
          <a:stretch>
            <a:fillRect/>
          </a:stretch>
        </p:blipFill>
        <p:spPr bwMode="auto">
          <a:xfrm>
            <a:off x="1643042" y="5500702"/>
            <a:ext cx="1304925" cy="981075"/>
          </a:xfrm>
          <a:prstGeom prst="rect">
            <a:avLst/>
          </a:prstGeom>
          <a:noFill/>
          <a:ln w="9525">
            <a:noFill/>
            <a:miter lim="800000"/>
            <a:headEnd/>
            <a:tailEnd/>
          </a:ln>
          <a:effectLst/>
        </p:spPr>
      </p:pic>
      <p:pic>
        <p:nvPicPr>
          <p:cNvPr id="48141" name="Picture 13"/>
          <p:cNvPicPr>
            <a:picLocks noChangeAspect="1" noChangeArrowheads="1"/>
          </p:cNvPicPr>
          <p:nvPr/>
        </p:nvPicPr>
        <p:blipFill>
          <a:blip r:embed="rId7"/>
          <a:srcRect/>
          <a:stretch>
            <a:fillRect/>
          </a:stretch>
        </p:blipFill>
        <p:spPr bwMode="auto">
          <a:xfrm>
            <a:off x="2786050" y="3786190"/>
            <a:ext cx="1066800" cy="800100"/>
          </a:xfrm>
          <a:prstGeom prst="rect">
            <a:avLst/>
          </a:prstGeom>
          <a:noFill/>
          <a:ln w="9525">
            <a:noFill/>
            <a:miter lim="800000"/>
            <a:headEnd/>
            <a:tailEnd/>
          </a:ln>
          <a:effectLst/>
        </p:spPr>
      </p:pic>
      <p:pic>
        <p:nvPicPr>
          <p:cNvPr id="48142" name="Picture 14"/>
          <p:cNvPicPr>
            <a:picLocks noChangeAspect="1" noChangeArrowheads="1"/>
          </p:cNvPicPr>
          <p:nvPr/>
        </p:nvPicPr>
        <p:blipFill>
          <a:blip r:embed="rId8"/>
          <a:srcRect/>
          <a:stretch>
            <a:fillRect/>
          </a:stretch>
        </p:blipFill>
        <p:spPr bwMode="auto">
          <a:xfrm>
            <a:off x="285720" y="4214818"/>
            <a:ext cx="1285875" cy="800100"/>
          </a:xfrm>
          <a:prstGeom prst="rect">
            <a:avLst/>
          </a:prstGeom>
          <a:noFill/>
          <a:ln w="9525">
            <a:noFill/>
            <a:miter lim="800000"/>
            <a:headEnd/>
            <a:tailEnd/>
          </a:ln>
          <a:effectLst/>
        </p:spPr>
      </p:pic>
      <p:pic>
        <p:nvPicPr>
          <p:cNvPr id="48143" name="Picture 15"/>
          <p:cNvPicPr>
            <a:picLocks noChangeAspect="1" noChangeArrowheads="1"/>
          </p:cNvPicPr>
          <p:nvPr/>
        </p:nvPicPr>
        <p:blipFill>
          <a:blip r:embed="rId9"/>
          <a:srcRect/>
          <a:stretch>
            <a:fillRect/>
          </a:stretch>
        </p:blipFill>
        <p:spPr bwMode="auto">
          <a:xfrm>
            <a:off x="7215206" y="5429264"/>
            <a:ext cx="1104900" cy="1104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a:buNone/>
            </a:pPr>
            <a:r>
              <a:rPr lang="ru-RU" b="1" dirty="0" smtClean="0">
                <a:solidFill>
                  <a:schemeClr val="accent1"/>
                </a:solidFill>
              </a:rPr>
              <a:t>5. Лесная</a:t>
            </a:r>
          </a:p>
          <a:p>
            <a:pPr>
              <a:buNone/>
            </a:pPr>
            <a:r>
              <a:rPr lang="ru-RU" dirty="0" smtClean="0"/>
              <a:t>   Современные </a:t>
            </a:r>
            <a:r>
              <a:rPr lang="ru-RU" dirty="0" smtClean="0"/>
              <a:t>территории ФРГ лишь на 31% покрыты лесами. Лесное хозяйство занимает второе место в ФРГ после сельского хозяйства по использованию земельных территорий.</a:t>
            </a:r>
          </a:p>
          <a:p>
            <a:pPr algn="ctr">
              <a:buNone/>
            </a:pPr>
            <a:r>
              <a:rPr lang="ru-RU" dirty="0" smtClean="0"/>
              <a:t>    </a:t>
            </a:r>
            <a:r>
              <a:rPr lang="ru-RU" b="1" u="sng" dirty="0" smtClean="0"/>
              <a:t>К </a:t>
            </a:r>
            <a:r>
              <a:rPr lang="ru-RU" b="1" u="sng" dirty="0" smtClean="0"/>
              <a:t>древесной промышленности в Германии относятся следующие отрасли экономики: </a:t>
            </a:r>
          </a:p>
          <a:p>
            <a:r>
              <a:rPr lang="ru-RU" dirty="0" smtClean="0"/>
              <a:t>торговля </a:t>
            </a:r>
            <a:r>
              <a:rPr lang="ru-RU" dirty="0" smtClean="0"/>
              <a:t>древесиной;</a:t>
            </a:r>
          </a:p>
          <a:p>
            <a:r>
              <a:rPr lang="ru-RU" dirty="0" smtClean="0"/>
              <a:t> </a:t>
            </a:r>
            <a:r>
              <a:rPr lang="ru-RU" dirty="0" smtClean="0"/>
              <a:t>лесопилки;</a:t>
            </a:r>
          </a:p>
          <a:p>
            <a:r>
              <a:rPr lang="ru-RU" dirty="0" smtClean="0"/>
              <a:t> деревообрабатывающая </a:t>
            </a:r>
            <a:r>
              <a:rPr lang="ru-RU" dirty="0" smtClean="0"/>
              <a:t>промышленность по производству фанеры и досок;</a:t>
            </a:r>
          </a:p>
          <a:p>
            <a:r>
              <a:rPr lang="ru-RU" dirty="0" smtClean="0"/>
              <a:t>бумажная </a:t>
            </a:r>
            <a:r>
              <a:rPr lang="ru-RU" dirty="0" smtClean="0"/>
              <a:t>промышленность;</a:t>
            </a:r>
          </a:p>
          <a:p>
            <a:r>
              <a:rPr lang="ru-RU" dirty="0" smtClean="0"/>
              <a:t>мебельная </a:t>
            </a:r>
            <a:r>
              <a:rPr lang="ru-RU" dirty="0" smtClean="0"/>
              <a:t>промышленность; </a:t>
            </a:r>
          </a:p>
          <a:p>
            <a:r>
              <a:rPr lang="ru-RU" dirty="0" smtClean="0"/>
              <a:t> </a:t>
            </a:r>
            <a:r>
              <a:rPr lang="ru-RU" dirty="0" smtClean="0"/>
              <a:t>производство фанеры;</a:t>
            </a:r>
          </a:p>
          <a:p>
            <a:r>
              <a:rPr lang="ru-RU" dirty="0" smtClean="0"/>
              <a:t>упаковочная </a:t>
            </a:r>
            <a:r>
              <a:rPr lang="ru-RU" dirty="0" smtClean="0"/>
              <a:t>промышленность;</a:t>
            </a:r>
          </a:p>
          <a:p>
            <a:r>
              <a:rPr lang="ru-RU" dirty="0" smtClean="0"/>
              <a:t>типографии </a:t>
            </a:r>
            <a:r>
              <a:rPr lang="ru-RU" dirty="0" smtClean="0"/>
              <a:t>(частично);</a:t>
            </a:r>
          </a:p>
          <a:p>
            <a:r>
              <a:rPr lang="ru-RU" dirty="0" smtClean="0"/>
              <a:t>производство </a:t>
            </a:r>
            <a:r>
              <a:rPr lang="ru-RU" dirty="0" smtClean="0"/>
              <a:t>древесины для отопления.</a:t>
            </a:r>
          </a:p>
          <a:p>
            <a:pPr>
              <a:buNone/>
            </a:pPr>
            <a:endParaRPr lang="ru-RU" b="1" dirty="0">
              <a:solidFill>
                <a:schemeClr val="accent1"/>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10000"/>
          </a:bodyPr>
          <a:lstStyle/>
          <a:p>
            <a:pPr>
              <a:buNone/>
            </a:pPr>
            <a:r>
              <a:rPr lang="ru-RU" dirty="0" smtClean="0"/>
              <a:t>    Важнейшими </a:t>
            </a:r>
            <a:r>
              <a:rPr lang="ru-RU" dirty="0" smtClean="0"/>
              <a:t>экспортными партнёрами ФРГ являются </a:t>
            </a:r>
            <a:r>
              <a:rPr lang="ru-RU" b="1" u="sng" dirty="0" smtClean="0"/>
              <a:t>Франция (1.415 </a:t>
            </a:r>
            <a:r>
              <a:rPr lang="ru-RU" b="1" u="sng" dirty="0" err="1" smtClean="0"/>
              <a:t>млн</a:t>
            </a:r>
            <a:r>
              <a:rPr lang="ru-RU" b="1" u="sng" dirty="0" smtClean="0"/>
              <a:t> евро), Швейцария (1.016 </a:t>
            </a:r>
            <a:r>
              <a:rPr lang="ru-RU" b="1" u="sng" dirty="0" err="1" smtClean="0"/>
              <a:t>млн</a:t>
            </a:r>
            <a:r>
              <a:rPr lang="ru-RU" b="1" u="sng" dirty="0" smtClean="0"/>
              <a:t> евро) Голландия, Польша и Австрия (941млн евро)</a:t>
            </a:r>
            <a:r>
              <a:rPr lang="ru-RU" dirty="0" smtClean="0"/>
              <a:t>. Только 4% ввозимой в Германию древесины происходит из тропических стран.</a:t>
            </a:r>
          </a:p>
          <a:p>
            <a:pPr>
              <a:buNone/>
            </a:pPr>
            <a:r>
              <a:rPr lang="ru-RU" dirty="0" smtClean="0"/>
              <a:t>    Большую </a:t>
            </a:r>
            <a:r>
              <a:rPr lang="ru-RU" dirty="0" smtClean="0"/>
              <a:t>часть прибыли в древесной промышленности (51 - 55 %) приносит </a:t>
            </a:r>
            <a:r>
              <a:rPr lang="ru-RU" b="1" i="1" u="sng" dirty="0" smtClean="0"/>
              <a:t>производство мебели </a:t>
            </a:r>
            <a:r>
              <a:rPr lang="ru-RU" dirty="0" smtClean="0"/>
              <a:t>(мебельная промышленность), она же и предоставляет большую часть рабочих </a:t>
            </a:r>
            <a:r>
              <a:rPr lang="ru-RU" dirty="0" smtClean="0"/>
              <a:t>мест,  является </a:t>
            </a:r>
            <a:r>
              <a:rPr lang="ru-RU" dirty="0" smtClean="0"/>
              <a:t>самой успешной среди других отраслей древесного сектора.</a:t>
            </a:r>
          </a:p>
          <a:p>
            <a:pPr>
              <a:buNone/>
            </a:pPr>
            <a:r>
              <a:rPr lang="ru-RU" dirty="0" smtClean="0"/>
              <a:t>    На </a:t>
            </a:r>
            <a:r>
              <a:rPr lang="ru-RU" dirty="0" smtClean="0"/>
              <a:t>втором месте по доходам и количеству занятых сотрудников в древесной промышленности находится </a:t>
            </a:r>
            <a:r>
              <a:rPr lang="ru-RU" b="1" i="1" u="sng" dirty="0" smtClean="0"/>
              <a:t>производство стройматериалов из дерева. </a:t>
            </a:r>
          </a:p>
          <a:p>
            <a:endParaRPr lang="ru-RU"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buNone/>
            </a:pPr>
            <a:r>
              <a:rPr lang="ru-RU" b="1" dirty="0" smtClean="0">
                <a:solidFill>
                  <a:schemeClr val="accent1"/>
                </a:solidFill>
              </a:rPr>
              <a:t>6. Легкая </a:t>
            </a:r>
          </a:p>
          <a:p>
            <a:pPr>
              <a:buNone/>
            </a:pPr>
            <a:r>
              <a:rPr lang="ru-RU" dirty="0" smtClean="0"/>
              <a:t>   состоит </a:t>
            </a:r>
            <a:r>
              <a:rPr lang="ru-RU" dirty="0" smtClean="0"/>
              <a:t>из текстильной, швейной и обувной отраслей</a:t>
            </a:r>
            <a:r>
              <a:rPr lang="ru-RU" dirty="0" smtClean="0"/>
              <a:t>.</a:t>
            </a:r>
          </a:p>
          <a:p>
            <a:pPr>
              <a:buNone/>
            </a:pPr>
            <a:r>
              <a:rPr lang="ru-RU" dirty="0" smtClean="0"/>
              <a:t>   Основными </a:t>
            </a:r>
            <a:r>
              <a:rPr lang="ru-RU" dirty="0" smtClean="0"/>
              <a:t>центрами легкой промышленности являются города запада страны, Рурский промышленный район, а также юг и восток Германии, Берлин.</a:t>
            </a:r>
          </a:p>
          <a:p>
            <a:pPr>
              <a:buNone/>
            </a:pPr>
            <a:r>
              <a:rPr lang="ru-RU" dirty="0" smtClean="0"/>
              <a:t>    Швейное </a:t>
            </a:r>
            <a:r>
              <a:rPr lang="ru-RU" dirty="0" smtClean="0"/>
              <a:t>производство Германии представлено развитыми компаниями, которые специализируются на изготовлении повседневной одежды. Часть ее они продают на внешнем рынке, в том числе, осуществляя поставки в Россию и страны СНГ.</a:t>
            </a:r>
          </a:p>
          <a:p>
            <a:pPr>
              <a:buNone/>
            </a:pPr>
            <a:endParaRPr lang="ru-RU" b="1" dirty="0">
              <a:solidFill>
                <a:schemeClr val="accent1"/>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lgn="ctr">
              <a:buNone/>
            </a:pPr>
            <a:r>
              <a:rPr lang="ru-RU" dirty="0" smtClean="0"/>
              <a:t>   </a:t>
            </a:r>
            <a:r>
              <a:rPr lang="ru-RU" sz="3600" dirty="0" smtClean="0"/>
              <a:t>Пищевая </a:t>
            </a:r>
            <a:r>
              <a:rPr lang="ru-RU" sz="3600" dirty="0" smtClean="0"/>
              <a:t>промышленность представлена такими отраслями как виноделие, пивоварение и другие. Базируется на продукции и переработке товаров сельского хозяйства. В Германии производится не менее четырех тысяч сортов пива; небольшие пивоваренные заводики есть практически во всех мелких городах. Примерно одна треть пива идет на экспорт. Виноделие хорошо развито в Рейне. </a:t>
            </a:r>
          </a:p>
          <a:p>
            <a:pPr>
              <a:buNone/>
            </a:pPr>
            <a:endParaRPr lang="ru-RU"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357158" y="1000108"/>
            <a:ext cx="8229600" cy="1399032"/>
          </a:xfrm>
        </p:spPr>
        <p:txBody>
          <a:bodyPr>
            <a:normAutofit/>
          </a:bodyPr>
          <a:lstStyle/>
          <a:p>
            <a:r>
              <a:rPr lang="ru-RU" sz="4800" b="1" dirty="0" smtClean="0">
                <a:solidFill>
                  <a:schemeClr val="bg1"/>
                </a:solidFill>
              </a:rPr>
              <a:t>5.) Сельское хозяйство</a:t>
            </a:r>
            <a:endParaRPr lang="ru-RU" sz="4800" b="1" dirty="0">
              <a:solidFill>
                <a:schemeClr val="bg1"/>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14290"/>
            <a:ext cx="9144000" cy="6858000"/>
          </a:xfrm>
        </p:spPr>
        <p:txBody>
          <a:bodyPr/>
          <a:lstStyle/>
          <a:p>
            <a:pPr algn="ctr">
              <a:buNone/>
            </a:pPr>
            <a:r>
              <a:rPr lang="ru-RU" dirty="0" smtClean="0"/>
              <a:t>    </a:t>
            </a:r>
            <a:r>
              <a:rPr lang="ru-RU" sz="3500" dirty="0" smtClean="0"/>
              <a:t>ФРГ </a:t>
            </a:r>
            <a:r>
              <a:rPr lang="ru-RU" sz="3500" dirty="0" smtClean="0"/>
              <a:t>обладает высокопроизводительным сельским хозяйством. Около 70% товарной продукции сельского хозяйства дает животноводство, нуждам которого во многом подчинено растениеводство: площади под кормовыми культурами значительно больше, чем под продовольственными. Большое количество кормового зерна, особенно кукурузы, импортируется.</a:t>
            </a:r>
          </a:p>
          <a:p>
            <a:pPr>
              <a:buNone/>
            </a:pPr>
            <a:endParaRPr lang="ru-RU"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1285852" y="428604"/>
            <a:ext cx="6858048" cy="830997"/>
          </a:xfrm>
          <a:prstGeom prst="rect">
            <a:avLst/>
          </a:prstGeom>
          <a:noFill/>
        </p:spPr>
        <p:txBody>
          <a:bodyPr wrap="square" rtlCol="0">
            <a:spAutoFit/>
          </a:bodyPr>
          <a:lstStyle/>
          <a:p>
            <a:r>
              <a:rPr lang="ru-RU" sz="4800" b="1" dirty="0" smtClean="0">
                <a:solidFill>
                  <a:schemeClr val="bg1"/>
                </a:solidFill>
              </a:rPr>
              <a:t>Растениеводство</a:t>
            </a:r>
            <a:endParaRPr lang="ru-RU" sz="4800" b="1" dirty="0">
              <a:solidFill>
                <a:schemeClr val="bg1"/>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142844" y="214290"/>
            <a:ext cx="8715436" cy="6500858"/>
          </a:xfrm>
        </p:spPr>
        <p:txBody>
          <a:bodyPr>
            <a:normAutofit fontScale="92500" lnSpcReduction="20000"/>
          </a:bodyPr>
          <a:lstStyle/>
          <a:p>
            <a:r>
              <a:rPr lang="ru-RU" b="1" dirty="0" smtClean="0"/>
              <a:t>В районах с высоким естественным плодородием почв главными культурами являются пшеница, ячмень, кукуруза и сахарная свекла. Более бедные почвы Северогерманской низменности и средневысотных гор традиционно используются под посевы ржи, овса, картофеля и естественные кормовые культуры.</a:t>
            </a:r>
          </a:p>
          <a:p>
            <a:r>
              <a:rPr lang="ru-RU" b="1" dirty="0" smtClean="0"/>
              <a:t>Из общего производства зерна в Европейском союзе на Германию приходится несколько более 1/5, но выделяется она главным образом производством ржи (3/4 сбора), овса (около 2/5) и ячменя (более ¼). С районами посевов пшеницы во многом совпадают ареалы возделывания сахарной свеклы.</a:t>
            </a:r>
          </a:p>
          <a:p>
            <a:endParaRPr lang="ru-RU"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10000"/>
          </a:bodyPr>
          <a:lstStyle/>
          <a:p>
            <a:r>
              <a:rPr lang="ru-RU" b="1" dirty="0" smtClean="0"/>
              <a:t>Из кормовых зерновых наиболее велико значение ячменя; некоторые сорта ярового ячменя выращиваются специально для использования при производстве пива, считающегося в Германии национальным напитком (потребление на душу населения – около 145 л в год). Крупнейший в мире ареал хмелеводства </a:t>
            </a:r>
            <a:r>
              <a:rPr lang="ru-RU" b="1" dirty="0" err="1" smtClean="0"/>
              <a:t>Халлертау</a:t>
            </a:r>
            <a:r>
              <a:rPr lang="ru-RU" b="1" dirty="0" smtClean="0"/>
              <a:t> расположен в Баварии. </a:t>
            </a:r>
          </a:p>
          <a:p>
            <a:r>
              <a:rPr lang="ru-RU" b="1" dirty="0" smtClean="0"/>
              <a:t>Большое значение имеет выращивание кормовых корнеплодов (кормовой свеклы и др.), кукурузы на зеленый корм и силос, люцерны, клевера и других кормовых трав. Из масличных наибольшее значение имеет рапс, посевы которого более чем в 10 раз превышают посевы подсолнечника.</a:t>
            </a:r>
          </a:p>
          <a:p>
            <a:endParaRPr lang="ru-RU"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r>
              <a:rPr lang="ru-RU" b="1" dirty="0" smtClean="0"/>
              <a:t>Теплый климат речных долин, межгорных котловин и низменностей юго-западной Германии благоприятствует возделыванию таких культур, как табак и овощи; последние выращивают также в зоне </a:t>
            </a:r>
            <a:r>
              <a:rPr lang="ru-RU" b="1" dirty="0" err="1" smtClean="0"/>
              <a:t>приэльбских</a:t>
            </a:r>
            <a:r>
              <a:rPr lang="ru-RU" b="1" dirty="0" smtClean="0"/>
              <a:t> маршей ниже Гамбурга и в районе </a:t>
            </a:r>
            <a:r>
              <a:rPr lang="ru-RU" b="1" dirty="0" err="1" smtClean="0"/>
              <a:t>Шпревальда</a:t>
            </a:r>
            <a:r>
              <a:rPr lang="ru-RU" b="1" dirty="0" smtClean="0"/>
              <a:t> к югу от Берлина. Фруктовые насаждения особенно характерны для горных склонов Южной Германии, низовьев Эльбы под Гамбургом, района </a:t>
            </a:r>
            <a:r>
              <a:rPr lang="ru-RU" b="1" dirty="0" err="1" smtClean="0"/>
              <a:t>Хафельских</a:t>
            </a:r>
            <a:r>
              <a:rPr lang="ru-RU" b="1" dirty="0" smtClean="0"/>
              <a:t> озер около Потсдама и окрестностей Галле. </a:t>
            </a:r>
          </a:p>
          <a:p>
            <a:r>
              <a:rPr lang="ru-RU" b="1" dirty="0" smtClean="0"/>
              <a:t>Виноградарство, превосходит по товарной продукции плодоводство и овощеводство, вместе взятые. Виноградники расположены в основном в долинах Рейна, Мозеля и других рек южной Германии, а также в долине Эльбы под Дрезденом. Своими садами славятся долины Верхнего Рейна, Майна, </a:t>
            </a:r>
            <a:r>
              <a:rPr lang="ru-RU" b="1" dirty="0" err="1" smtClean="0"/>
              <a:t>Неккара</a:t>
            </a:r>
            <a:r>
              <a:rPr lang="ru-RU" b="1" dirty="0" smtClean="0"/>
              <a:t> и Нижней Эльбы.</a:t>
            </a:r>
          </a:p>
          <a:p>
            <a:endParaRPr lang="ru-RU"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srcRect/>
          <a:stretch>
            <a:fillRect/>
          </a:stretch>
        </p:blipFill>
        <p:spPr bwMode="auto">
          <a:xfrm>
            <a:off x="-214346" y="0"/>
            <a:ext cx="10235821" cy="6858000"/>
          </a:xfrm>
          <a:prstGeom prst="rect">
            <a:avLst/>
          </a:prstGeom>
          <a:noFill/>
          <a:ln w="9525">
            <a:noFill/>
            <a:miter lim="800000"/>
            <a:headEnd/>
            <a:tailEnd/>
          </a:ln>
          <a:effectLst/>
        </p:spPr>
      </p:pic>
      <p:sp>
        <p:nvSpPr>
          <p:cNvPr id="2" name="Заголовок 1"/>
          <p:cNvSpPr>
            <a:spLocks noGrp="1"/>
          </p:cNvSpPr>
          <p:nvPr>
            <p:ph type="title"/>
          </p:nvPr>
        </p:nvSpPr>
        <p:spPr>
          <a:xfrm>
            <a:off x="1500166" y="500042"/>
            <a:ext cx="8229600" cy="1399032"/>
          </a:xfrm>
        </p:spPr>
        <p:txBody>
          <a:bodyPr>
            <a:normAutofit/>
          </a:bodyPr>
          <a:lstStyle/>
          <a:p>
            <a:r>
              <a:rPr lang="ru-RU" sz="4800" b="1" dirty="0" smtClean="0"/>
              <a:t>Скотоводство</a:t>
            </a:r>
            <a:endParaRPr lang="ru-RU" sz="4800" b="1"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r>
              <a:rPr lang="ru-RU" b="1" u="sng" dirty="0" smtClean="0"/>
              <a:t>Скотоводство</a:t>
            </a:r>
            <a:r>
              <a:rPr lang="ru-RU" b="1" dirty="0" smtClean="0"/>
              <a:t> – основная отрасль животноводства в Германии, оно дает более 2/5 всей товарной продукции сельского хозяйства, причем основная часть приходится на молоко (около ¼). Второе место по значению занимает свиноводство. Самообеспеченность страны по молоку и говядине систематически превышает 100%, но по свинине составляет менее 4/5.</a:t>
            </a:r>
          </a:p>
          <a:p>
            <a:r>
              <a:rPr lang="ru-RU" b="1" u="sng" dirty="0" smtClean="0"/>
              <a:t>Бройлерное производство</a:t>
            </a:r>
            <a:r>
              <a:rPr lang="ru-RU" b="1" dirty="0" smtClean="0"/>
              <a:t>, производство яиц, телятины, а также свиноводство концентрируются в крупных животноводческих хозяйствах, размещение которых мало зависит от природных факторов.</a:t>
            </a:r>
          </a:p>
          <a:p>
            <a:pPr>
              <a:buNone/>
            </a:pPr>
            <a:endParaRPr lang="ru-RU"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85000" lnSpcReduction="10000"/>
          </a:bodyPr>
          <a:lstStyle/>
          <a:p>
            <a:r>
              <a:rPr lang="ru-RU" b="1" dirty="0" smtClean="0"/>
              <a:t>По объему сельскохозяйственного производства, производства зерна и продукции животноводства Германия уступает лишь Франции, а по производству молока занимает первое место в рамках ЕС. Эффективность сельскохозяйственного производства в Германии существенно выше среднего уровня по ЕС. Вместе с тем ФРГ отстает по средней урожайности кукурузы и сахарной свеклы.</a:t>
            </a:r>
          </a:p>
          <a:p>
            <a:r>
              <a:rPr lang="ru-RU" b="1" dirty="0" smtClean="0"/>
              <a:t>Кроме производства продуктов питания Германии сельское хозяйство выполняет дополнительные задачи, значение которых постоянно возрастает. Это сохранение и защита природных основ жизни, охрана привлекательных ландшафтов для жилых районов, расселения, размещения экономики и проведения отдыха, поставка промышленности аграрных сырьевых материалов</a:t>
            </a:r>
            <a:endParaRPr lang="ru-RU" b="1"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3042" y="2428868"/>
            <a:ext cx="8229600" cy="1399032"/>
          </a:xfrm>
        </p:spPr>
        <p:txBody>
          <a:bodyPr>
            <a:normAutofit/>
          </a:bodyPr>
          <a:lstStyle/>
          <a:p>
            <a:r>
              <a:rPr lang="ru-RU" sz="5400" b="1" dirty="0" smtClean="0"/>
              <a:t>7.) Транспорт</a:t>
            </a:r>
            <a:endParaRPr lang="ru-RU" sz="5400" b="1"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000504"/>
          </a:xfrm>
        </p:spPr>
        <p:txBody>
          <a:bodyPr/>
          <a:lstStyle/>
          <a:p>
            <a:pPr>
              <a:buNone/>
            </a:pPr>
            <a:r>
              <a:rPr lang="ru-RU" sz="2400" dirty="0" smtClean="0"/>
              <a:t>  В Германии </a:t>
            </a:r>
            <a:r>
              <a:rPr lang="ru-RU" sz="2400" dirty="0" smtClean="0"/>
              <a:t>развиты все виды транспорта. </a:t>
            </a:r>
            <a:endParaRPr lang="ru-RU" sz="2400" dirty="0" smtClean="0"/>
          </a:p>
          <a:p>
            <a:pPr>
              <a:buNone/>
            </a:pPr>
            <a:r>
              <a:rPr lang="ru-RU" sz="2400" b="1" u="sng" dirty="0" smtClean="0"/>
              <a:t> а. железнодорожный транспорт</a:t>
            </a:r>
          </a:p>
          <a:p>
            <a:pPr>
              <a:buNone/>
            </a:pPr>
            <a:r>
              <a:rPr lang="ru-RU" sz="2400" dirty="0" smtClean="0"/>
              <a:t>    Железнодорожная </a:t>
            </a:r>
            <a:r>
              <a:rPr lang="ru-RU" sz="2400" dirty="0" smtClean="0"/>
              <a:t>сеть (на 99 % принадлежит компании «</a:t>
            </a:r>
            <a:r>
              <a:rPr lang="ru-RU" sz="2400" dirty="0" err="1" smtClean="0"/>
              <a:t>Дойче</a:t>
            </a:r>
            <a:r>
              <a:rPr lang="ru-RU" sz="2400" dirty="0" smtClean="0"/>
              <a:t> </a:t>
            </a:r>
            <a:r>
              <a:rPr lang="ru-RU" sz="2400" dirty="0" err="1" smtClean="0"/>
              <a:t>Бан</a:t>
            </a:r>
            <a:r>
              <a:rPr lang="ru-RU" sz="2400" dirty="0" smtClean="0"/>
              <a:t> АГ») составляет 43 586 км, из которых 18192 км электрифицированы. Междугородные экспрессы курсируют на 4 500 км, из которых 1 800 км - высокоскоростные линии, позволяющие поездам развивать скорость до 250 км/час. Существует также большое число частных коротких и районных железнодорожных линий</a:t>
            </a:r>
            <a:r>
              <a:rPr lang="ru-RU" sz="2400" dirty="0" smtClean="0"/>
              <a:t>.</a:t>
            </a:r>
          </a:p>
          <a:p>
            <a:pPr>
              <a:buNone/>
            </a:pPr>
            <a:endParaRPr lang="ru-RU" dirty="0" smtClean="0"/>
          </a:p>
          <a:p>
            <a:pPr>
              <a:buNone/>
            </a:pPr>
            <a:endParaRPr lang="ru-RU" b="1" u="sng" dirty="0"/>
          </a:p>
        </p:txBody>
      </p:sp>
      <p:pic>
        <p:nvPicPr>
          <p:cNvPr id="36867" name="Picture 3"/>
          <p:cNvPicPr>
            <a:picLocks noChangeAspect="1" noChangeArrowheads="1"/>
          </p:cNvPicPr>
          <p:nvPr/>
        </p:nvPicPr>
        <p:blipFill>
          <a:blip r:embed="rId2"/>
          <a:srcRect/>
          <a:stretch>
            <a:fillRect/>
          </a:stretch>
        </p:blipFill>
        <p:spPr bwMode="auto">
          <a:xfrm>
            <a:off x="5143504" y="3857628"/>
            <a:ext cx="3810000" cy="2857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500570"/>
          </a:xfrm>
        </p:spPr>
        <p:txBody>
          <a:bodyPr>
            <a:normAutofit fontScale="92500" lnSpcReduction="20000"/>
          </a:bodyPr>
          <a:lstStyle/>
          <a:p>
            <a:pPr>
              <a:buNone/>
            </a:pPr>
            <a:r>
              <a:rPr lang="ru-RU" b="1" u="sng" dirty="0" smtClean="0"/>
              <a:t>б</a:t>
            </a:r>
            <a:r>
              <a:rPr lang="ru-RU" b="1" u="sng" dirty="0" smtClean="0"/>
              <a:t>. автомобильный транспорт</a:t>
            </a:r>
          </a:p>
          <a:p>
            <a:pPr>
              <a:buNone/>
            </a:pPr>
            <a:r>
              <a:rPr lang="ru-RU" sz="2800" dirty="0" smtClean="0"/>
              <a:t>    Дорожная </a:t>
            </a:r>
            <a:r>
              <a:rPr lang="ru-RU" sz="2800" dirty="0" smtClean="0"/>
              <a:t>сеть Германии протянулась на 644 000 км и на 90 % асфальтирована.</a:t>
            </a:r>
          </a:p>
          <a:p>
            <a:pPr>
              <a:buNone/>
            </a:pPr>
            <a:r>
              <a:rPr lang="ru-RU" sz="2800" dirty="0" smtClean="0"/>
              <a:t>    11 </a:t>
            </a:r>
            <a:r>
              <a:rPr lang="ru-RU" sz="2800" dirty="0" smtClean="0"/>
              <a:t>500 км составляют федеральные автострады. Количество автомобилей на 1000 жителей - самое высокое на Земле - 538. </a:t>
            </a:r>
            <a:endParaRPr lang="ru-RU" sz="2800" dirty="0" smtClean="0"/>
          </a:p>
          <a:p>
            <a:pPr>
              <a:buNone/>
            </a:pPr>
            <a:r>
              <a:rPr lang="ru-RU" sz="2800" dirty="0" smtClean="0"/>
              <a:t>    Особенно </a:t>
            </a:r>
            <a:r>
              <a:rPr lang="ru-RU" sz="2800" dirty="0" smtClean="0"/>
              <a:t>прославлены на весь мир</a:t>
            </a:r>
          </a:p>
          <a:p>
            <a:pPr>
              <a:buNone/>
            </a:pPr>
            <a:r>
              <a:rPr lang="ru-RU" sz="2800" dirty="0" smtClean="0"/>
              <a:t>    скоростные </a:t>
            </a:r>
            <a:r>
              <a:rPr lang="ru-RU" sz="2800" dirty="0" smtClean="0"/>
              <a:t>автомагистрали – </a:t>
            </a:r>
            <a:r>
              <a:rPr lang="ru-RU" sz="2800" dirty="0" smtClean="0"/>
              <a:t>автобаны. </a:t>
            </a:r>
            <a:r>
              <a:rPr lang="ru-RU" sz="2800" dirty="0" smtClean="0"/>
              <a:t>Германия покрыта очень густой сетью</a:t>
            </a:r>
          </a:p>
          <a:p>
            <a:pPr>
              <a:buNone/>
            </a:pPr>
            <a:r>
              <a:rPr lang="ru-RU" sz="2800" dirty="0" smtClean="0"/>
              <a:t>    автодорог</a:t>
            </a:r>
            <a:r>
              <a:rPr lang="ru-RU" sz="2800" dirty="0" smtClean="0"/>
              <a:t>, более пятидесяти на сто квадратных километров, что является одним </a:t>
            </a:r>
            <a:r>
              <a:rPr lang="ru-RU" sz="2800" dirty="0" smtClean="0"/>
              <a:t>из наиболее </a:t>
            </a:r>
            <a:r>
              <a:rPr lang="ru-RU" sz="2800" dirty="0" smtClean="0"/>
              <a:t>высоких показателей в </a:t>
            </a:r>
            <a:r>
              <a:rPr lang="ru-RU" sz="2800" dirty="0" smtClean="0"/>
              <a:t>мире.</a:t>
            </a:r>
            <a:endParaRPr lang="ru-RU" sz="2800" b="1" u="sng" dirty="0"/>
          </a:p>
        </p:txBody>
      </p:sp>
      <p:pic>
        <p:nvPicPr>
          <p:cNvPr id="37891" name="Picture 3"/>
          <p:cNvPicPr>
            <a:picLocks noChangeAspect="1" noChangeArrowheads="1"/>
          </p:cNvPicPr>
          <p:nvPr/>
        </p:nvPicPr>
        <p:blipFill>
          <a:blip r:embed="rId2"/>
          <a:srcRect/>
          <a:stretch>
            <a:fillRect/>
          </a:stretch>
        </p:blipFill>
        <p:spPr bwMode="auto">
          <a:xfrm>
            <a:off x="5500694" y="4286256"/>
            <a:ext cx="3286148" cy="2358606"/>
          </a:xfrm>
          <a:prstGeom prst="rect">
            <a:avLst/>
          </a:prstGeom>
          <a:noFill/>
          <a:ln w="9525">
            <a:noFill/>
            <a:miter lim="800000"/>
            <a:headEnd/>
            <a:tailEnd/>
          </a:ln>
          <a:effectLst/>
        </p:spPr>
      </p:pic>
      <p:pic>
        <p:nvPicPr>
          <p:cNvPr id="37892" name="Picture 4"/>
          <p:cNvPicPr>
            <a:picLocks noChangeAspect="1" noChangeArrowheads="1"/>
          </p:cNvPicPr>
          <p:nvPr/>
        </p:nvPicPr>
        <p:blipFill>
          <a:blip r:embed="rId3"/>
          <a:srcRect/>
          <a:stretch>
            <a:fillRect/>
          </a:stretch>
        </p:blipFill>
        <p:spPr bwMode="auto">
          <a:xfrm>
            <a:off x="285720" y="4357694"/>
            <a:ext cx="3564747" cy="23764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643446"/>
          </a:xfrm>
        </p:spPr>
        <p:txBody>
          <a:bodyPr>
            <a:normAutofit fontScale="92500" lnSpcReduction="20000"/>
          </a:bodyPr>
          <a:lstStyle/>
          <a:p>
            <a:pPr>
              <a:buNone/>
            </a:pPr>
            <a:r>
              <a:rPr lang="ru-RU" b="1" u="sng" dirty="0" smtClean="0"/>
              <a:t>в</a:t>
            </a:r>
            <a:r>
              <a:rPr lang="ru-RU" b="1" u="sng" dirty="0" smtClean="0"/>
              <a:t>. морской</a:t>
            </a:r>
          </a:p>
          <a:p>
            <a:pPr>
              <a:buNone/>
            </a:pPr>
            <a:r>
              <a:rPr lang="ru-RU" dirty="0" smtClean="0"/>
              <a:t>Морской </a:t>
            </a:r>
            <a:r>
              <a:rPr lang="ru-RU" dirty="0" smtClean="0"/>
              <a:t>транспорт также очень развит в Германии, хотя длина побережья в</a:t>
            </a:r>
          </a:p>
          <a:p>
            <a:pPr>
              <a:buNone/>
            </a:pPr>
            <a:r>
              <a:rPr lang="ru-RU" dirty="0" smtClean="0"/>
              <a:t>Федеративной Республике Германия мала. Самыми крупными портами являются</a:t>
            </a:r>
          </a:p>
          <a:p>
            <a:pPr>
              <a:buNone/>
            </a:pPr>
            <a:r>
              <a:rPr lang="ru-RU" dirty="0" smtClean="0"/>
              <a:t>Гамбург, Бремен, </a:t>
            </a:r>
            <a:r>
              <a:rPr lang="ru-RU" dirty="0" err="1" smtClean="0"/>
              <a:t>Вильгельмсхафен</a:t>
            </a:r>
            <a:r>
              <a:rPr lang="ru-RU" dirty="0" smtClean="0"/>
              <a:t>, Росток и Любек. На территории Германии</a:t>
            </a:r>
          </a:p>
          <a:p>
            <a:pPr>
              <a:buNone/>
            </a:pPr>
            <a:r>
              <a:rPr lang="ru-RU" dirty="0" smtClean="0"/>
              <a:t>находится </a:t>
            </a:r>
            <a:r>
              <a:rPr lang="ru-RU" dirty="0" err="1" smtClean="0"/>
              <a:t>Кильский</a:t>
            </a:r>
            <a:r>
              <a:rPr lang="ru-RU" dirty="0" smtClean="0"/>
              <a:t> канал, соединяющий по прямой путь из Северного моря в</a:t>
            </a:r>
          </a:p>
          <a:p>
            <a:pPr>
              <a:buNone/>
            </a:pPr>
            <a:r>
              <a:rPr lang="ru-RU" dirty="0" smtClean="0"/>
              <a:t>Балтийское и имеющий большое практическое значение для хозяйства Германии </a:t>
            </a:r>
            <a:r>
              <a:rPr lang="ru-RU" dirty="0" smtClean="0"/>
              <a:t>и других </a:t>
            </a:r>
            <a:r>
              <a:rPr lang="ru-RU" dirty="0" smtClean="0"/>
              <a:t>стран этого региона и некоторых других. </a:t>
            </a:r>
            <a:endParaRPr lang="ru-RU" dirty="0"/>
          </a:p>
        </p:txBody>
      </p:sp>
      <p:pic>
        <p:nvPicPr>
          <p:cNvPr id="38915" name="Picture 3"/>
          <p:cNvPicPr>
            <a:picLocks noChangeAspect="1" noChangeArrowheads="1"/>
          </p:cNvPicPr>
          <p:nvPr/>
        </p:nvPicPr>
        <p:blipFill>
          <a:blip r:embed="rId2"/>
          <a:srcRect/>
          <a:stretch>
            <a:fillRect/>
          </a:stretch>
        </p:blipFill>
        <p:spPr bwMode="auto">
          <a:xfrm>
            <a:off x="4786314" y="4572008"/>
            <a:ext cx="4214842" cy="21261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a:buNone/>
            </a:pPr>
            <a:r>
              <a:rPr lang="ru-RU" b="1" u="sng" dirty="0" smtClean="0"/>
              <a:t>г. Внутренний речной</a:t>
            </a:r>
          </a:p>
          <a:p>
            <a:pPr>
              <a:buNone/>
            </a:pPr>
            <a:r>
              <a:rPr lang="ru-RU" dirty="0" smtClean="0"/>
              <a:t>    Внутренние </a:t>
            </a:r>
            <a:r>
              <a:rPr lang="ru-RU" dirty="0" smtClean="0"/>
              <a:t>речные судоходные пути имеют общую протяженность 7 467 км, по ним совершается около 20 % грузоперевозок. Важнейшие каналы - </a:t>
            </a:r>
            <a:r>
              <a:rPr lang="ru-RU" dirty="0" err="1" smtClean="0"/>
              <a:t>Северо-Балтийский</a:t>
            </a:r>
            <a:r>
              <a:rPr lang="ru-RU" dirty="0" smtClean="0"/>
              <a:t> и Рейн - Майн - Дунай, по которым установлено водное сообщение между Северным и Черным морями.</a:t>
            </a:r>
          </a:p>
          <a:p>
            <a:pPr>
              <a:buNone/>
            </a:pPr>
            <a:r>
              <a:rPr lang="ru-RU" dirty="0" smtClean="0"/>
              <a:t>    Наиболее </a:t>
            </a:r>
            <a:r>
              <a:rPr lang="ru-RU" dirty="0" smtClean="0"/>
              <a:t>значительные внутренние порты - </a:t>
            </a:r>
            <a:r>
              <a:rPr lang="ru-RU" dirty="0" err="1" smtClean="0"/>
              <a:t>Дуйсбург</a:t>
            </a:r>
            <a:r>
              <a:rPr lang="ru-RU" dirty="0" smtClean="0"/>
              <a:t> и Магдебург. Среди многочисленных морских портов наибольшим грузооборотом отличаются Гамбург, </a:t>
            </a:r>
            <a:r>
              <a:rPr lang="ru-RU" dirty="0" err="1" smtClean="0"/>
              <a:t>Вильгельмсхафен</a:t>
            </a:r>
            <a:r>
              <a:rPr lang="ru-RU" dirty="0" smtClean="0"/>
              <a:t>, Бремен, Росток и Любек. Немецкий торговый флот состоит из 1645 морских судов, 51 % которых ходят под иностранными флагами. Немецкие порты связаны паромным и судовым сообщением со всеми соседними государствами Северного и Балтийского морей.</a:t>
            </a:r>
          </a:p>
          <a:p>
            <a:pPr>
              <a:buNone/>
            </a:pPr>
            <a:endParaRPr lang="ru-RU"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3857628"/>
          </a:xfrm>
        </p:spPr>
        <p:txBody>
          <a:bodyPr/>
          <a:lstStyle/>
          <a:p>
            <a:pPr>
              <a:buNone/>
            </a:pPr>
            <a:r>
              <a:rPr lang="ru-RU" b="1" u="sng" dirty="0" smtClean="0"/>
              <a:t>д</a:t>
            </a:r>
            <a:r>
              <a:rPr lang="ru-RU" b="1" u="sng" dirty="0" smtClean="0"/>
              <a:t>. воздушный </a:t>
            </a:r>
          </a:p>
          <a:p>
            <a:pPr>
              <a:buNone/>
            </a:pPr>
            <a:r>
              <a:rPr lang="ru-RU" dirty="0" smtClean="0"/>
              <a:t>    Густая </a:t>
            </a:r>
            <a:r>
              <a:rPr lang="ru-RU" dirty="0" smtClean="0"/>
              <a:t>внутренняя сеть воздушного сообщения соединяет между собой 150 национальных и 14 международных аэропортов, через аэропорт Франкфурта-на-Майне проходит большинство авиалиний, соединяющих Германию со странами Центральной Европы.</a:t>
            </a:r>
          </a:p>
          <a:p>
            <a:pPr>
              <a:buNone/>
            </a:pPr>
            <a:endParaRPr lang="ru-RU" b="1" u="sng" dirty="0"/>
          </a:p>
        </p:txBody>
      </p:sp>
      <p:pic>
        <p:nvPicPr>
          <p:cNvPr id="39938" name="Picture 2"/>
          <p:cNvPicPr>
            <a:picLocks noChangeAspect="1" noChangeArrowheads="1"/>
          </p:cNvPicPr>
          <p:nvPr/>
        </p:nvPicPr>
        <p:blipFill>
          <a:blip r:embed="rId2"/>
          <a:srcRect/>
          <a:stretch>
            <a:fillRect/>
          </a:stretch>
        </p:blipFill>
        <p:spPr bwMode="auto">
          <a:xfrm>
            <a:off x="4214810" y="3786190"/>
            <a:ext cx="4738694" cy="29813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500042"/>
            <a:ext cx="9144000" cy="6858000"/>
          </a:xfrm>
        </p:spPr>
        <p:txBody>
          <a:bodyPr>
            <a:normAutofit/>
          </a:bodyPr>
          <a:lstStyle/>
          <a:p>
            <a:pPr>
              <a:buNone/>
            </a:pPr>
            <a:r>
              <a:rPr lang="ru-RU" sz="4400" b="1" u="sng" dirty="0" smtClean="0"/>
              <a:t>е. трубопроводный</a:t>
            </a:r>
          </a:p>
          <a:p>
            <a:pPr>
              <a:buNone/>
            </a:pPr>
            <a:r>
              <a:rPr lang="ru-RU" sz="4400" dirty="0" smtClean="0"/>
              <a:t>    Трубопроводный </a:t>
            </a:r>
            <a:r>
              <a:rPr lang="ru-RU" sz="4400" dirty="0" smtClean="0"/>
              <a:t>транспорт также хорошо развит, особенно из стран Восточной</a:t>
            </a:r>
          </a:p>
          <a:p>
            <a:pPr>
              <a:buNone/>
            </a:pPr>
            <a:r>
              <a:rPr lang="ru-RU" sz="4400" dirty="0" smtClean="0"/>
              <a:t>    Европы</a:t>
            </a:r>
            <a:r>
              <a:rPr lang="ru-RU" sz="4400" dirty="0" smtClean="0"/>
              <a:t>, Нидерланд и Франции.</a:t>
            </a:r>
            <a:endParaRPr lang="ru-RU" sz="4400" b="1" u="sng"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8.) Международные экономические связи</a:t>
            </a:r>
            <a:endParaRPr lang="ru-RU" b="1" dirty="0"/>
          </a:p>
        </p:txBody>
      </p:sp>
      <p:sp>
        <p:nvSpPr>
          <p:cNvPr id="3" name="Содержимое 2"/>
          <p:cNvSpPr>
            <a:spLocks noGrp="1"/>
          </p:cNvSpPr>
          <p:nvPr>
            <p:ph idx="1"/>
          </p:nvPr>
        </p:nvSpPr>
        <p:spPr>
          <a:xfrm>
            <a:off x="0" y="1714488"/>
            <a:ext cx="9144000" cy="5143512"/>
          </a:xfrm>
        </p:spPr>
        <p:txBody>
          <a:bodyPr>
            <a:normAutofit fontScale="92500" lnSpcReduction="10000"/>
          </a:bodyPr>
          <a:lstStyle/>
          <a:p>
            <a:pPr>
              <a:buNone/>
            </a:pPr>
            <a:r>
              <a:rPr lang="ru-RU" dirty="0" smtClean="0"/>
              <a:t>    С </a:t>
            </a:r>
            <a:r>
              <a:rPr lang="ru-RU" dirty="0" smtClean="0"/>
              <a:t>самого начала она выступала за тесные межотраслевые связи в мировой экономике и принцип международного разделения труда. В соответствии с этим строится и внешнеторговая политика Германии. Федеративная Республика выступает за дальнейшую либерализацию мировой торговли с более сильным учетом экологических и социальных аспектов в духе устойчивого развития. Открытость по отношению к внешнему миру привела к тому, что Германия – после США – имеет второй по объему внешнеторговый оборот в мире.</a:t>
            </a:r>
            <a:endParaRPr lang="ru-RU"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10000"/>
          </a:bodyPr>
          <a:lstStyle/>
          <a:p>
            <a:pPr>
              <a:buNone/>
            </a:pPr>
            <a:r>
              <a:rPr lang="ru-RU" dirty="0" smtClean="0"/>
              <a:t>В настоящее время примерно 24,3 % всех занятых в немецкой экономике прямо или косвенно работают на экспорт</a:t>
            </a:r>
            <a:r>
              <a:rPr lang="ru-RU" dirty="0" smtClean="0"/>
              <a:t>.</a:t>
            </a:r>
          </a:p>
          <a:p>
            <a:pPr>
              <a:buNone/>
            </a:pPr>
            <a:r>
              <a:rPr lang="ru-RU" dirty="0" smtClean="0"/>
              <a:t>Важнейшие экспортные товары: </a:t>
            </a:r>
            <a:r>
              <a:rPr lang="ru-RU" dirty="0" smtClean="0"/>
              <a:t>автомобили</a:t>
            </a:r>
            <a:r>
              <a:rPr lang="ru-RU" dirty="0" smtClean="0"/>
              <a:t>, станки, изделия химической и электротехнической промышленности</a:t>
            </a:r>
            <a:r>
              <a:rPr lang="ru-RU" dirty="0" smtClean="0"/>
              <a:t>.</a:t>
            </a:r>
          </a:p>
          <a:p>
            <a:pPr>
              <a:buNone/>
            </a:pPr>
            <a:r>
              <a:rPr lang="ru-RU" dirty="0" smtClean="0"/>
              <a:t>Важнейшими торговыми партнерами Германии являются промышленные государства Запада. Благодаря продолжающемуся процессу экономической интеграции стран ЕС стремительное развитие получила </a:t>
            </a:r>
            <a:r>
              <a:rPr lang="ru-RU" dirty="0" err="1" smtClean="0"/>
              <a:t>внутриевропейская</a:t>
            </a:r>
            <a:r>
              <a:rPr lang="ru-RU" dirty="0" smtClean="0"/>
              <a:t> торговля. </a:t>
            </a:r>
          </a:p>
          <a:p>
            <a:pPr>
              <a:buNone/>
            </a:pPr>
            <a:r>
              <a:rPr lang="ru-RU" dirty="0" smtClean="0"/>
              <a:t>Франция по-прежнему остается важнейшим торговым партнером Германии</a:t>
            </a:r>
            <a:r>
              <a:rPr lang="ru-RU" dirty="0" smtClean="0"/>
              <a:t>.</a:t>
            </a:r>
          </a:p>
          <a:p>
            <a:pPr>
              <a:buNone/>
            </a:pPr>
            <a:r>
              <a:rPr lang="ru-RU" dirty="0" smtClean="0"/>
              <a:t>Вторым по величине рынком сбыта продукции Германии – после Франции – стали США</a:t>
            </a:r>
            <a:endParaRPr lang="ru-RU"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10000"/>
          </a:bodyPr>
          <a:lstStyle/>
          <a:p>
            <a:pPr>
              <a:buNone/>
            </a:pPr>
            <a:r>
              <a:rPr lang="ru-RU" dirty="0" smtClean="0"/>
              <a:t>В целом 70-75% объема немецкой внешней торговли приходится на европейские государства, примерно 13% - на азиатско-тихоокеанский регион, около 10% - на Северную Америку и примерно по 2% - на Африку и Латинскую Америку</a:t>
            </a:r>
            <a:r>
              <a:rPr lang="ru-RU" dirty="0" smtClean="0"/>
              <a:t>.</a:t>
            </a:r>
          </a:p>
          <a:p>
            <a:pPr>
              <a:buNone/>
            </a:pPr>
            <a:r>
              <a:rPr lang="ru-RU" dirty="0" smtClean="0"/>
              <a:t>В мировой экономике все большую роль в глобализации деятельности предприятий и в развитии тесных экономических связей между странами играют прямые инвестиции</a:t>
            </a:r>
            <a:r>
              <a:rPr lang="ru-RU" dirty="0" smtClean="0"/>
              <a:t>.</a:t>
            </a:r>
          </a:p>
          <a:p>
            <a:pPr>
              <a:buNone/>
            </a:pPr>
            <a:r>
              <a:rPr lang="ru-RU" dirty="0" smtClean="0"/>
              <a:t>Кредитное ведомство реконструкции и развития предоставляет германским средним предприятиям льготные кредиты и дотации в рамках программы для малого и среднего бизнеса, программы по созданию филиалов и технологической программы.</a:t>
            </a:r>
            <a:endParaRPr lang="ru-RU"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357430"/>
            <a:ext cx="8229600" cy="1399032"/>
          </a:xfrm>
        </p:spPr>
        <p:txBody>
          <a:bodyPr>
            <a:normAutofit/>
          </a:bodyPr>
          <a:lstStyle/>
          <a:p>
            <a:r>
              <a:rPr lang="ru-RU" sz="4800" b="1" u="sng" dirty="0" smtClean="0"/>
              <a:t>Спасибо за внимание!</a:t>
            </a:r>
            <a:endParaRPr lang="ru-RU" sz="4800" b="1" u="sng"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374</TotalTime>
  <Words>5524</Words>
  <Application>Microsoft Office PowerPoint</Application>
  <PresentationFormat>Экран (4:3)</PresentationFormat>
  <Paragraphs>407</Paragraphs>
  <Slides>89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89</vt:i4>
      </vt:variant>
    </vt:vector>
  </HeadingPairs>
  <TitlesOfParts>
    <vt:vector size="90" baseType="lpstr">
      <vt:lpstr>Яркая</vt:lpstr>
      <vt:lpstr>Экономико-географическая характеристика ГЕРМАНИИ</vt:lpstr>
      <vt:lpstr>Визитная карточка</vt:lpstr>
      <vt:lpstr>1) Состав территории. Особенности ЭГП. Государственный строй и устройство.</vt:lpstr>
      <vt:lpstr>Слайд 4</vt:lpstr>
      <vt:lpstr>История образования</vt:lpstr>
      <vt:lpstr>Слайд 6</vt:lpstr>
      <vt:lpstr>Слайд 7</vt:lpstr>
      <vt:lpstr>2) Природные условия и ресурсы</vt:lpstr>
      <vt:lpstr>Рельеф:</vt:lpstr>
      <vt:lpstr>Климат</vt:lpstr>
      <vt:lpstr>Природные ресурсы</vt:lpstr>
      <vt:lpstr>Слайд 12</vt:lpstr>
      <vt:lpstr>Слайд 13</vt:lpstr>
      <vt:lpstr>Слайд 14</vt:lpstr>
      <vt:lpstr>Слайд 15</vt:lpstr>
      <vt:lpstr>Слайд 16</vt:lpstr>
      <vt:lpstr>Слайд 17</vt:lpstr>
      <vt:lpstr>Слайд 18</vt:lpstr>
      <vt:lpstr>3.) Население </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4.) Особенности экономического развития и современное состояние экономики</vt:lpstr>
      <vt:lpstr>Слайд 34</vt:lpstr>
      <vt:lpstr>Слайд 35</vt:lpstr>
      <vt:lpstr>Слайд 36</vt:lpstr>
      <vt:lpstr>Слайд 37</vt:lpstr>
      <vt:lpstr>Слайд 38</vt:lpstr>
      <vt:lpstr>Слайд 39</vt:lpstr>
      <vt:lpstr>Слайд 40</vt:lpstr>
      <vt:lpstr>5.) Промышленность</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5.) Сельское хозяйство</vt:lpstr>
      <vt:lpstr>Слайд 71</vt:lpstr>
      <vt:lpstr>Слайд 72</vt:lpstr>
      <vt:lpstr>Слайд 73</vt:lpstr>
      <vt:lpstr>Слайд 74</vt:lpstr>
      <vt:lpstr>Слайд 75</vt:lpstr>
      <vt:lpstr>Скотоводство</vt:lpstr>
      <vt:lpstr>Слайд 77</vt:lpstr>
      <vt:lpstr>Слайд 78</vt:lpstr>
      <vt:lpstr>7.) Транспорт</vt:lpstr>
      <vt:lpstr>Слайд 80</vt:lpstr>
      <vt:lpstr>Слайд 81</vt:lpstr>
      <vt:lpstr>Слайд 82</vt:lpstr>
      <vt:lpstr>Слайд 83</vt:lpstr>
      <vt:lpstr>Слайд 84</vt:lpstr>
      <vt:lpstr>Слайд 85</vt:lpstr>
      <vt:lpstr>8.) Международные экономические связи</vt:lpstr>
      <vt:lpstr>Слайд 87</vt:lpstr>
      <vt:lpstr>Слайд 88</vt:lpstr>
      <vt:lpstr>Спасибо за внимание!</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Экономико-географическая характеристика ГЕРМАНИИ</dc:title>
  <dc:creator>User</dc:creator>
  <cp:lastModifiedBy>User</cp:lastModifiedBy>
  <cp:revision>38</cp:revision>
  <dcterms:created xsi:type="dcterms:W3CDTF">2012-09-25T17:17:32Z</dcterms:created>
  <dcterms:modified xsi:type="dcterms:W3CDTF">2012-09-28T21:56:47Z</dcterms:modified>
</cp:coreProperties>
</file>