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6" r:id="rId3"/>
  </p:sldMasterIdLst>
  <p:sldIdLst>
    <p:sldId id="256" r:id="rId4"/>
    <p:sldId id="411" r:id="rId5"/>
    <p:sldId id="412" r:id="rId6"/>
    <p:sldId id="413" r:id="rId7"/>
    <p:sldId id="392" r:id="rId8"/>
    <p:sldId id="393" r:id="rId9"/>
    <p:sldId id="370" r:id="rId10"/>
    <p:sldId id="400" r:id="rId11"/>
    <p:sldId id="371" r:id="rId12"/>
    <p:sldId id="398" r:id="rId13"/>
    <p:sldId id="399" r:id="rId14"/>
    <p:sldId id="269" r:id="rId15"/>
    <p:sldId id="270" r:id="rId16"/>
    <p:sldId id="271" r:id="rId17"/>
    <p:sldId id="372" r:id="rId18"/>
    <p:sldId id="373" r:id="rId19"/>
    <p:sldId id="347" r:id="rId20"/>
    <p:sldId id="386" r:id="rId21"/>
    <p:sldId id="414" r:id="rId22"/>
    <p:sldId id="293" r:id="rId23"/>
    <p:sldId id="374" r:id="rId24"/>
    <p:sldId id="375" r:id="rId25"/>
    <p:sldId id="383" r:id="rId26"/>
    <p:sldId id="384" r:id="rId27"/>
    <p:sldId id="385" r:id="rId28"/>
    <p:sldId id="377" r:id="rId29"/>
    <p:sldId id="378" r:id="rId30"/>
    <p:sldId id="379" r:id="rId31"/>
    <p:sldId id="387" r:id="rId32"/>
    <p:sldId id="388" r:id="rId33"/>
    <p:sldId id="389" r:id="rId34"/>
    <p:sldId id="380" r:id="rId35"/>
    <p:sldId id="390" r:id="rId36"/>
    <p:sldId id="415" r:id="rId37"/>
    <p:sldId id="381" r:id="rId38"/>
    <p:sldId id="382" r:id="rId39"/>
    <p:sldId id="348" r:id="rId4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2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3EDC3-3C04-4417-BD1B-1C32B1BF916F}" type="datetimeFigureOut">
              <a:rPr lang="ru-RU" smtClean="0"/>
              <a:pPr/>
              <a:t>02.09.2014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D0CB1-A1FC-4BA6-B97E-7D4A661446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4106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3EDC3-3C04-4417-BD1B-1C32B1BF916F}" type="datetimeFigureOut">
              <a:rPr lang="ru-RU" smtClean="0"/>
              <a:pPr/>
              <a:t>02.09.2014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D0CB1-A1FC-4BA6-B97E-7D4A661446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4580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3EDC3-3C04-4417-BD1B-1C32B1BF916F}" type="datetimeFigureOut">
              <a:rPr lang="ru-RU" smtClean="0"/>
              <a:pPr/>
              <a:t>02.09.2014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D0CB1-A1FC-4BA6-B97E-7D4A661446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9994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3EDC3-3C04-4417-BD1B-1C32B1BF916F}" type="datetimeFigureOut">
              <a:rPr lang="ru-RU" smtClean="0"/>
              <a:pPr/>
              <a:t>02.09.2014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D0CB1-A1FC-4BA6-B97E-7D4A661446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9489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3EDC3-3C04-4417-BD1B-1C32B1BF916F}" type="datetimeFigureOut">
              <a:rPr lang="ru-RU" smtClean="0"/>
              <a:pPr/>
              <a:t>02.09.2014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D0CB1-A1FC-4BA6-B97E-7D4A661446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4333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3EDC3-3C04-4417-BD1B-1C32B1BF916F}" type="datetimeFigureOut">
              <a:rPr lang="ru-RU" smtClean="0"/>
              <a:pPr/>
              <a:t>02.09.2014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D0CB1-A1FC-4BA6-B97E-7D4A661446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5919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3EDC3-3C04-4417-BD1B-1C32B1BF916F}" type="datetimeFigureOut">
              <a:rPr lang="ru-RU" smtClean="0"/>
              <a:pPr/>
              <a:t>02.09.2014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D0CB1-A1FC-4BA6-B97E-7D4A661446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5627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3EDC3-3C04-4417-BD1B-1C32B1BF916F}" type="datetimeFigureOut">
              <a:rPr lang="ru-RU" smtClean="0"/>
              <a:pPr/>
              <a:t>02.09.2014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D0CB1-A1FC-4BA6-B97E-7D4A661446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3397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3EDC3-3C04-4417-BD1B-1C32B1BF916F}" type="datetimeFigureOut">
              <a:rPr lang="ru-RU" smtClean="0"/>
              <a:pPr/>
              <a:t>02.09.2014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D0CB1-A1FC-4BA6-B97E-7D4A661446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7697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3EDC3-3C04-4417-BD1B-1C32B1BF916F}" type="datetimeFigureOut">
              <a:rPr lang="ru-RU" smtClean="0"/>
              <a:pPr/>
              <a:t>02.09.2014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D0CB1-A1FC-4BA6-B97E-7D4A661446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1336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3EDC3-3C04-4417-BD1B-1C32B1BF916F}" type="datetimeFigureOut">
              <a:rPr lang="ru-RU" smtClean="0"/>
              <a:pPr/>
              <a:t>02.09.2014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D0CB1-A1FC-4BA6-B97E-7D4A661446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27142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BC2F2A-E340-44D8-B4F8-DB122E1F2D20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7574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6F6370-FDC9-49A3-968F-DF54C281B81F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4538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132CFC-65BD-44A1-899D-5797379F0375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7672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B91824-CDBA-45BD-AEB8-514FFBA2645D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2877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D6041A-5D0B-4494-8EF9-FFA9DB4651DF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4406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0EE714-B67E-4147-AD18-E2341D44A698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3518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A54ABE-EAD7-4466-96C3-9B1B2C793916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58873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D342F2-3DDC-4C66-A33A-D30B1B7D7034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5973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7A72DD-5D8B-4DB5-96C4-90581CB98E03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38889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FAF0BE-42BF-4BAA-B729-64847421B8E7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753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878C57-D250-49D7-AE71-9B6DEB4DAEC5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691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8392D7-2B0E-46E3-B1FF-FD87F649A8B7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6913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B01D60-9A85-4232-B716-E52066C991B8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531444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2BEA6B-4146-4E65-BE48-148DC90FD8E9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17305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A0A635-6400-4413-97DE-041958A055B1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07361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6349D5-20D1-46F0-A506-02ABAAAE23B1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8423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E0D7B6-B062-48A8-AE9C-DF79DDA7B241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4417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82EB40-9542-4D31-98C2-F5391F6F2CAC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45435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3E5FB5-45A8-4802-9986-E3A9DC5BAD53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44414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725EAB-E626-403E-971E-6568A644AF07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610172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DEDDE2-A2AE-406E-95C3-E21C0E7AB098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168294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EA8B15-27DD-45A0-A518-BE5BDAA4E59C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02677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6CF437-B9F6-413D-BE6A-15FB5B7C332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74686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745F7B-2E02-4B68-A9C9-97C24BEDAA0E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03132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DCDC20F1-BA54-4BB8-BDE1-099655CD39D7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267616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B586ED46-4C7E-475C-ADBD-04FF88FC2D2B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66752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24802C2-1F6D-4A5E-8A88-E4FB89B834DD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8789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7ECEB3C-B284-49E6-BC13-4851AE536011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1313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E3EDC3-3C04-4417-BD1B-1C32B1BF916F}" type="datetimeFigureOut">
              <a:rPr lang="ru-RU" smtClean="0"/>
              <a:pPr/>
              <a:t>02.09.2014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6D0CB1-A1FC-4BA6-B97E-7D4A661446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228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051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  <a:latin typeface="Garamond" pitchFamily="18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  <a:latin typeface="Garamond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2AAA59-DC90-4803-B4C1-56BA966688CC}" type="slidenum">
              <a:rPr lang="ru-RU" altLang="ru-RU">
                <a:solidFill>
                  <a:prstClr val="black">
                    <a:tint val="75000"/>
                  </a:prstClr>
                </a:solidFill>
                <a:latin typeface="Garamond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7275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4" r:id="rId12"/>
    <p:sldLayoutId id="2147483692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342955B-E7AB-45C2-85A1-23DCCF57B9C1}" type="slidenum">
              <a:rPr lang="ru-RU" alt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8904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27.gif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hyperlink" Target="http://en.wikipedia.org/wiki/1543" TargetMode="Externa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4.xml"/><Relationship Id="rId6" Type="http://schemas.openxmlformats.org/officeDocument/2006/relationships/hyperlink" Target="http://en.wikipedia.org/wiki/1473" TargetMode="Externa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/>
              <a:t>История естествознания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Космология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Мальцев Алексей Владимирович,</a:t>
            </a:r>
          </a:p>
          <a:p>
            <a:r>
              <a:rPr lang="ru-RU" sz="2400" dirty="0" smtClean="0"/>
              <a:t>Доцент кафедры общей психологии и психологии личности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924054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/>
              <a:t>Натурфилософия</a:t>
            </a:r>
          </a:p>
        </p:txBody>
      </p:sp>
      <p:pic>
        <p:nvPicPr>
          <p:cNvPr id="9221" name="Picture 5" descr="Картина мира Аристотеля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816100"/>
            <a:ext cx="4038600" cy="40925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224" name="Picture 8" descr="aristotle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00650" y="1957388"/>
            <a:ext cx="2933700" cy="3810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2990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88913"/>
            <a:ext cx="219075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7589" name="Text Box 5"/>
          <p:cNvSpPr txBox="1">
            <a:spLocks noChangeArrowheads="1"/>
          </p:cNvSpPr>
          <p:nvPr/>
        </p:nvSpPr>
        <p:spPr bwMode="auto">
          <a:xfrm>
            <a:off x="2843213" y="252413"/>
            <a:ext cx="576103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800" b="1" smtClean="0">
                <a:solidFill>
                  <a:srgbClr val="000000"/>
                </a:solidFill>
              </a:rPr>
              <a:t>Фалес Милетский 600 г. до Н.Э.</a:t>
            </a:r>
          </a:p>
        </p:txBody>
      </p:sp>
      <p:pic>
        <p:nvPicPr>
          <p:cNvPr id="67590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213100"/>
            <a:ext cx="2171700" cy="309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7591" name="Text Box 7"/>
          <p:cNvSpPr txBox="1">
            <a:spLocks noChangeArrowheads="1"/>
          </p:cNvSpPr>
          <p:nvPr/>
        </p:nvSpPr>
        <p:spPr bwMode="auto">
          <a:xfrm>
            <a:off x="2843213" y="3213100"/>
            <a:ext cx="5761037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800" b="1" smtClean="0">
                <a:solidFill>
                  <a:srgbClr val="000000"/>
                </a:solidFill>
              </a:rPr>
              <a:t>Анаксимандр Милетский </a:t>
            </a:r>
            <a:br>
              <a:rPr lang="ru-RU" altLang="ru-RU" sz="2800" b="1" smtClean="0">
                <a:solidFill>
                  <a:srgbClr val="000000"/>
                </a:solidFill>
              </a:rPr>
            </a:br>
            <a:r>
              <a:rPr lang="ru-RU" altLang="ru-RU" sz="2800" b="1" smtClean="0">
                <a:solidFill>
                  <a:srgbClr val="000000"/>
                </a:solidFill>
              </a:rPr>
              <a:t>610-546 г. до Н.Э.</a:t>
            </a:r>
          </a:p>
        </p:txBody>
      </p:sp>
      <p:sp>
        <p:nvSpPr>
          <p:cNvPr id="67592" name="Text Box 8"/>
          <p:cNvSpPr txBox="1">
            <a:spLocks noChangeArrowheads="1"/>
          </p:cNvSpPr>
          <p:nvPr/>
        </p:nvSpPr>
        <p:spPr bwMode="auto">
          <a:xfrm>
            <a:off x="2916238" y="973138"/>
            <a:ext cx="540067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400" dirty="0" smtClean="0">
                <a:solidFill>
                  <a:srgbClr val="000000"/>
                </a:solidFill>
              </a:rPr>
              <a:t>Земля произошла из воды. Это круглая плита диаметром 8000 км.</a:t>
            </a:r>
          </a:p>
        </p:txBody>
      </p:sp>
      <p:sp>
        <p:nvSpPr>
          <p:cNvPr id="67593" name="Text Box 9"/>
          <p:cNvSpPr txBox="1">
            <a:spLocks noChangeArrowheads="1"/>
          </p:cNvSpPr>
          <p:nvPr/>
        </p:nvSpPr>
        <p:spPr bwMode="auto">
          <a:xfrm>
            <a:off x="2916238" y="4314825"/>
            <a:ext cx="5400675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400" smtClean="0">
                <a:solidFill>
                  <a:srgbClr val="000000"/>
                </a:solidFill>
              </a:rPr>
              <a:t>Земля висит в пространстве никем и ничем не поддерживаемая. 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400" smtClean="0">
                <a:solidFill>
                  <a:srgbClr val="000000"/>
                </a:solidFill>
              </a:rPr>
              <a:t>Бесчисленное множество миров, похожих на Землю.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400" smtClean="0">
                <a:solidFill>
                  <a:srgbClr val="000000"/>
                </a:solidFill>
              </a:rPr>
              <a:t>Земля – цилиндр.</a:t>
            </a:r>
          </a:p>
        </p:txBody>
      </p:sp>
    </p:spTree>
    <p:extLst>
      <p:ext uri="{BB962C8B-B14F-4D97-AF65-F5344CB8AC3E}">
        <p14:creationId xmlns:p14="http://schemas.microsoft.com/office/powerpoint/2010/main" val="3689976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2533650" cy="302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8613" name="Text Box 5"/>
          <p:cNvSpPr txBox="1">
            <a:spLocks noChangeArrowheads="1"/>
          </p:cNvSpPr>
          <p:nvPr/>
        </p:nvSpPr>
        <p:spPr bwMode="auto">
          <a:xfrm>
            <a:off x="3348038" y="188913"/>
            <a:ext cx="525621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800" b="1" smtClean="0">
                <a:solidFill>
                  <a:srgbClr val="000000"/>
                </a:solidFill>
              </a:rPr>
              <a:t>Пифагор 570-500 г. до Н.Э.</a:t>
            </a:r>
          </a:p>
        </p:txBody>
      </p:sp>
      <p:pic>
        <p:nvPicPr>
          <p:cNvPr id="6861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275" y="3716338"/>
            <a:ext cx="2070100" cy="300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8615" name="Text Box 7"/>
          <p:cNvSpPr txBox="1">
            <a:spLocks noChangeArrowheads="1"/>
          </p:cNvSpPr>
          <p:nvPr/>
        </p:nvSpPr>
        <p:spPr bwMode="auto">
          <a:xfrm>
            <a:off x="3348038" y="3852863"/>
            <a:ext cx="525621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800" b="1" smtClean="0">
                <a:solidFill>
                  <a:srgbClr val="000000"/>
                </a:solidFill>
              </a:rPr>
              <a:t>Демокрит 460-370 г. до Н.Э.</a:t>
            </a:r>
          </a:p>
        </p:txBody>
      </p:sp>
      <p:sp>
        <p:nvSpPr>
          <p:cNvPr id="68616" name="Text Box 8"/>
          <p:cNvSpPr txBox="1">
            <a:spLocks noChangeArrowheads="1"/>
          </p:cNvSpPr>
          <p:nvPr/>
        </p:nvSpPr>
        <p:spPr bwMode="auto">
          <a:xfrm>
            <a:off x="2987675" y="836613"/>
            <a:ext cx="5400675" cy="2100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400" smtClean="0">
                <a:solidFill>
                  <a:srgbClr val="000000"/>
                </a:solidFill>
              </a:rPr>
              <a:t>Земля – шарообразная, никем и ничем не поддерживаемая, располагается в центре мира. 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400" smtClean="0">
                <a:solidFill>
                  <a:srgbClr val="000000"/>
                </a:solidFill>
              </a:rPr>
              <a:t>Каждая планета – на своей вращающейся сфере.</a:t>
            </a:r>
          </a:p>
        </p:txBody>
      </p:sp>
      <p:sp>
        <p:nvSpPr>
          <p:cNvPr id="68617" name="Text Box 9"/>
          <p:cNvSpPr txBox="1">
            <a:spLocks noChangeArrowheads="1"/>
          </p:cNvSpPr>
          <p:nvPr/>
        </p:nvSpPr>
        <p:spPr bwMode="auto">
          <a:xfrm>
            <a:off x="3059113" y="4430713"/>
            <a:ext cx="5400675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400" dirty="0" smtClean="0">
                <a:solidFill>
                  <a:srgbClr val="000000"/>
                </a:solidFill>
              </a:rPr>
              <a:t>Бесчисленное множество миров, похожих на Землю. Одни, зарождаются, другие гибнут.</a:t>
            </a:r>
          </a:p>
        </p:txBody>
      </p:sp>
    </p:spTree>
    <p:extLst>
      <p:ext uri="{BB962C8B-B14F-4D97-AF65-F5344CB8AC3E}">
        <p14:creationId xmlns:p14="http://schemas.microsoft.com/office/powerpoint/2010/main" val="2127763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Пифагор</a:t>
            </a:r>
            <a:br>
              <a:rPr lang="ru-RU" dirty="0" smtClean="0"/>
            </a:br>
            <a:r>
              <a:rPr lang="en-US" sz="2400" dirty="0" smtClean="0"/>
              <a:t>http://www.youtube.com/watch?v=jsp1CLqxjl0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44216"/>
            <a:ext cx="8229600" cy="4781128"/>
          </a:xfrm>
        </p:spPr>
        <p:txBody>
          <a:bodyPr/>
          <a:lstStyle/>
          <a:p>
            <a:pPr>
              <a:defRPr/>
            </a:pPr>
            <a:r>
              <a:rPr lang="ru-RU" sz="2800" dirty="0" smtClean="0"/>
              <a:t>570 – 500 гг. до н. э.</a:t>
            </a:r>
          </a:p>
          <a:p>
            <a:pPr>
              <a:defRPr/>
            </a:pPr>
            <a:r>
              <a:rPr lang="ru-RU" sz="2800" dirty="0" smtClean="0"/>
              <a:t>Геометрическая модель Мира</a:t>
            </a:r>
          </a:p>
          <a:p>
            <a:pPr>
              <a:defRPr/>
            </a:pPr>
            <a:r>
              <a:rPr lang="ru-RU" sz="2800" dirty="0" err="1" smtClean="0"/>
              <a:t>Геоцентричная</a:t>
            </a:r>
            <a:r>
              <a:rPr lang="ru-RU" sz="2800" dirty="0" smtClean="0"/>
              <a:t> система</a:t>
            </a:r>
          </a:p>
          <a:p>
            <a:pPr>
              <a:defRPr/>
            </a:pPr>
            <a:r>
              <a:rPr lang="ru-RU" sz="2800" dirty="0" smtClean="0"/>
              <a:t>Земля круглая (свободно находится в Космосе)</a:t>
            </a:r>
          </a:p>
          <a:p>
            <a:pPr>
              <a:defRPr/>
            </a:pPr>
            <a:r>
              <a:rPr lang="ru-RU" sz="2800" dirty="0" smtClean="0"/>
              <a:t>У каждой планеты, Солнца и Луны своя сфера вращения</a:t>
            </a:r>
          </a:p>
          <a:p>
            <a:pPr>
              <a:defRPr/>
            </a:pPr>
            <a:r>
              <a:rPr lang="ru-RU" sz="2800" dirty="0" smtClean="0"/>
              <a:t>Расстояние между сферами </a:t>
            </a:r>
            <a:r>
              <a:rPr lang="ru-RU" sz="2800" dirty="0" err="1" smtClean="0"/>
              <a:t>соответсвтвует</a:t>
            </a:r>
            <a:r>
              <a:rPr lang="ru-RU" sz="2800" dirty="0" smtClean="0"/>
              <a:t> тонам и полутонам в музыке – Музыкальность Вселенной </a:t>
            </a:r>
            <a:r>
              <a:rPr lang="ru-RU" sz="2800" dirty="0" smtClean="0">
                <a:solidFill>
                  <a:srgbClr val="FFFFFF"/>
                </a:solidFill>
              </a:rPr>
              <a:t>Музыкал</a:t>
            </a:r>
            <a:r>
              <a:rPr lang="ru-RU" sz="3000" dirty="0" smtClean="0">
                <a:solidFill>
                  <a:srgbClr val="FFFFFF"/>
                </a:solidFill>
              </a:rPr>
              <a:t>ьность </a:t>
            </a:r>
            <a:r>
              <a:rPr lang="ru-RU" sz="3000" dirty="0">
                <a:solidFill>
                  <a:srgbClr val="FFFFFF"/>
                </a:solidFill>
              </a:rPr>
              <a:t>Вселенной</a:t>
            </a:r>
          </a:p>
          <a:p>
            <a:pPr>
              <a:defRPr/>
            </a:pPr>
            <a:endParaRPr lang="ru-RU" dirty="0"/>
          </a:p>
        </p:txBody>
      </p:sp>
      <p:sp>
        <p:nvSpPr>
          <p:cNvPr id="14340" name="Номер слайда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537D63CC-D14F-48F9-B43E-7CB7ECD534EC}" type="slidenum">
              <a:rPr lang="ru-RU" altLang="ru-RU" sz="1200" smtClean="0">
                <a:solidFill>
                  <a:srgbClr val="FFFFFF"/>
                </a:solidFill>
                <a:latin typeface="Arial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lang="ru-RU" altLang="ru-RU" sz="1200" smtClean="0">
              <a:solidFill>
                <a:srgbClr val="FFFF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2308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Пифагор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ru-RU" dirty="0">
                <a:effectLst/>
              </a:rPr>
              <a:t>очевидно первым измерил </a:t>
            </a:r>
            <a:r>
              <a:rPr lang="ru-RU" dirty="0" smtClean="0">
                <a:effectLst/>
              </a:rPr>
              <a:t>радиус Земли и </a:t>
            </a:r>
            <a:r>
              <a:rPr lang="ru-RU" dirty="0">
                <a:effectLst/>
              </a:rPr>
              <a:t>окружность. </a:t>
            </a:r>
            <a:endParaRPr lang="ru-RU" dirty="0" smtClean="0">
              <a:effectLst/>
            </a:endParaRPr>
          </a:p>
          <a:p>
            <a:pPr>
              <a:defRPr/>
            </a:pPr>
            <a:r>
              <a:rPr lang="ru-RU" dirty="0" smtClean="0">
                <a:effectLst/>
              </a:rPr>
              <a:t>Окружность </a:t>
            </a:r>
            <a:r>
              <a:rPr lang="ru-RU" dirty="0">
                <a:effectLst/>
              </a:rPr>
              <a:t>400 000 стадий (стадия=157,5 м) или 63 000 км. </a:t>
            </a:r>
            <a:endParaRPr lang="ru-RU" dirty="0" smtClean="0">
              <a:effectLst/>
            </a:endParaRPr>
          </a:p>
          <a:p>
            <a:pPr>
              <a:defRPr/>
            </a:pPr>
            <a:r>
              <a:rPr lang="ru-RU" dirty="0" smtClean="0">
                <a:effectLst/>
              </a:rPr>
              <a:t>А </a:t>
            </a:r>
            <a:r>
              <a:rPr lang="ru-RU" dirty="0">
                <a:effectLst/>
              </a:rPr>
              <a:t>радиус Земли был определен в 10 000 км (на самом деле 6370 км.)   </a:t>
            </a:r>
          </a:p>
          <a:p>
            <a:pPr>
              <a:defRPr/>
            </a:pPr>
            <a:endParaRPr lang="ru-RU" dirty="0"/>
          </a:p>
        </p:txBody>
      </p:sp>
      <p:sp>
        <p:nvSpPr>
          <p:cNvPr id="15364" name="Номер слайда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DD0260CA-C8E3-484D-AB6D-454897CE7D64}" type="slidenum">
              <a:rPr lang="ru-RU" altLang="ru-RU" sz="1200" smtClean="0">
                <a:solidFill>
                  <a:srgbClr val="FFFFFF"/>
                </a:solidFill>
                <a:latin typeface="Arial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lang="ru-RU" altLang="ru-RU" sz="1200" smtClean="0">
              <a:solidFill>
                <a:srgbClr val="FFFF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7778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40" name="Text Box 4"/>
          <p:cNvSpPr txBox="1">
            <a:spLocks noChangeArrowheads="1"/>
          </p:cNvSpPr>
          <p:nvPr/>
        </p:nvSpPr>
        <p:spPr bwMode="auto">
          <a:xfrm>
            <a:off x="3059113" y="115888"/>
            <a:ext cx="525621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800" b="1" smtClean="0">
                <a:solidFill>
                  <a:srgbClr val="000000"/>
                </a:solidFill>
              </a:rPr>
              <a:t>Платон 427-340 г. до Н.Э.</a:t>
            </a:r>
          </a:p>
        </p:txBody>
      </p:sp>
      <p:sp>
        <p:nvSpPr>
          <p:cNvPr id="91141" name="Text Box 5"/>
          <p:cNvSpPr txBox="1">
            <a:spLocks noChangeArrowheads="1"/>
          </p:cNvSpPr>
          <p:nvPr/>
        </p:nvSpPr>
        <p:spPr bwMode="auto">
          <a:xfrm>
            <a:off x="2987675" y="693738"/>
            <a:ext cx="5400675" cy="2830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400" smtClean="0">
                <a:solidFill>
                  <a:srgbClr val="000000"/>
                </a:solidFill>
              </a:rPr>
              <a:t>Вселенная – живой, разумный, постижимый организм.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400" smtClean="0">
                <a:solidFill>
                  <a:srgbClr val="000000"/>
                </a:solidFill>
              </a:rPr>
              <a:t>Время рождается с появлением космоса.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400" smtClean="0">
                <a:solidFill>
                  <a:srgbClr val="000000"/>
                </a:solidFill>
              </a:rPr>
              <a:t>Геоцентрическая модель космоса.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400" smtClean="0">
                <a:solidFill>
                  <a:srgbClr val="000000"/>
                </a:solidFill>
              </a:rPr>
              <a:t>Земля – шар.</a:t>
            </a:r>
          </a:p>
        </p:txBody>
      </p:sp>
      <p:pic>
        <p:nvPicPr>
          <p:cNvPr id="91144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760788"/>
            <a:ext cx="2289175" cy="3097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1145" name="Text Box 9"/>
          <p:cNvSpPr txBox="1">
            <a:spLocks noChangeArrowheads="1"/>
          </p:cNvSpPr>
          <p:nvPr/>
        </p:nvSpPr>
        <p:spPr bwMode="auto">
          <a:xfrm>
            <a:off x="2843213" y="3789363"/>
            <a:ext cx="5256212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800" b="1" smtClean="0">
                <a:solidFill>
                  <a:srgbClr val="000000"/>
                </a:solidFill>
              </a:rPr>
              <a:t>Гераклит Понтийский </a:t>
            </a:r>
            <a:br>
              <a:rPr lang="ru-RU" altLang="ru-RU" sz="2800" b="1" smtClean="0">
                <a:solidFill>
                  <a:srgbClr val="000000"/>
                </a:solidFill>
              </a:rPr>
            </a:br>
            <a:r>
              <a:rPr lang="ru-RU" altLang="ru-RU" sz="2800" b="1" smtClean="0">
                <a:solidFill>
                  <a:srgbClr val="000000"/>
                </a:solidFill>
              </a:rPr>
              <a:t>388-315 г. до Н.Э.</a:t>
            </a:r>
          </a:p>
        </p:txBody>
      </p:sp>
      <p:sp>
        <p:nvSpPr>
          <p:cNvPr id="91146" name="Text Box 10"/>
          <p:cNvSpPr txBox="1">
            <a:spLocks noChangeArrowheads="1"/>
          </p:cNvSpPr>
          <p:nvPr/>
        </p:nvSpPr>
        <p:spPr bwMode="auto">
          <a:xfrm>
            <a:off x="2916238" y="4724400"/>
            <a:ext cx="6227762" cy="173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400" smtClean="0">
                <a:solidFill>
                  <a:srgbClr val="000000"/>
                </a:solidFill>
              </a:rPr>
              <a:t>Венера и Меркурий вращаются вокруг Солнца. Солнце вращается вокруг Земли. 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400" smtClean="0">
                <a:solidFill>
                  <a:srgbClr val="000000"/>
                </a:solidFill>
              </a:rPr>
              <a:t>Вращение неба - кажущееся. Это Земля вращается вокруг собственной оси.</a:t>
            </a:r>
          </a:p>
        </p:txBody>
      </p:sp>
      <p:pic>
        <p:nvPicPr>
          <p:cNvPr id="91147" name="Picture 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88913"/>
            <a:ext cx="2857500" cy="319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80776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Платон </a:t>
            </a:r>
            <a:r>
              <a:rPr lang="ru-RU" altLang="ru-RU" sz="3200" smtClean="0"/>
              <a:t>(427-347 гг. до н.э.)</a:t>
            </a:r>
            <a:endParaRPr lang="ru-RU" altLang="ru-RU" smtClean="0"/>
          </a:p>
        </p:txBody>
      </p:sp>
      <p:sp>
        <p:nvSpPr>
          <p:cNvPr id="4608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Вселенная – живой организм, разумный, одушевленный</a:t>
            </a:r>
          </a:p>
          <a:p>
            <a:pPr eaLnBrk="1" hangingPunct="1"/>
            <a:r>
              <a:rPr lang="ru-RU" altLang="ru-RU" smtClean="0"/>
              <a:t>Время рождается вместе с Вселенной </a:t>
            </a:r>
          </a:p>
          <a:p>
            <a:pPr eaLnBrk="1" hangingPunct="1"/>
            <a:r>
              <a:rPr lang="ru-RU" altLang="ru-RU" smtClean="0"/>
              <a:t>Космос должен быть идеальным, если он кажется нам не таковым, значит мы его плохо знаем!</a:t>
            </a:r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BA4F820-82C1-4A42-A8A4-47A320C19933}" type="slidenum">
              <a:rPr lang="ru-RU" altLang="ru-RU" sz="1200" smtClean="0">
                <a:solidFill>
                  <a:srgbClr val="FFFFFF"/>
                </a:solidFill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ru-RU" altLang="ru-RU" sz="1200" smtClean="0">
              <a:solidFill>
                <a:srgbClr val="FFFF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8216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8" name="Picture 6" descr="aristotl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544763" cy="330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39" name="Text Box 7"/>
          <p:cNvSpPr txBox="1">
            <a:spLocks noChangeArrowheads="1"/>
          </p:cNvSpPr>
          <p:nvPr/>
        </p:nvSpPr>
        <p:spPr bwMode="auto">
          <a:xfrm>
            <a:off x="3238500" y="0"/>
            <a:ext cx="59055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800" b="1" smtClean="0">
                <a:solidFill>
                  <a:srgbClr val="000000"/>
                </a:solidFill>
              </a:rPr>
              <a:t>Аристотель 384-322 г. до Н.Э.</a:t>
            </a:r>
          </a:p>
        </p:txBody>
      </p:sp>
      <p:sp>
        <p:nvSpPr>
          <p:cNvPr id="69641" name="Text Box 9"/>
          <p:cNvSpPr txBox="1">
            <a:spLocks noChangeArrowheads="1"/>
          </p:cNvSpPr>
          <p:nvPr/>
        </p:nvSpPr>
        <p:spPr bwMode="auto">
          <a:xfrm>
            <a:off x="3276600" y="3995738"/>
            <a:ext cx="525621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800" b="1" smtClean="0">
                <a:solidFill>
                  <a:srgbClr val="000000"/>
                </a:solidFill>
              </a:rPr>
              <a:t>Эпикур 341-271 г. до Н.Э.</a:t>
            </a:r>
          </a:p>
        </p:txBody>
      </p:sp>
      <p:sp>
        <p:nvSpPr>
          <p:cNvPr id="69642" name="Text Box 10"/>
          <p:cNvSpPr txBox="1">
            <a:spLocks noChangeArrowheads="1"/>
          </p:cNvSpPr>
          <p:nvPr/>
        </p:nvSpPr>
        <p:spPr bwMode="auto">
          <a:xfrm>
            <a:off x="2987675" y="4573588"/>
            <a:ext cx="5400675" cy="173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400" dirty="0" smtClean="0">
                <a:solidFill>
                  <a:srgbClr val="000000"/>
                </a:solidFill>
              </a:rPr>
              <a:t>Вселенная – скопление атомов.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400" dirty="0" smtClean="0">
                <a:solidFill>
                  <a:srgbClr val="000000"/>
                </a:solidFill>
              </a:rPr>
              <a:t>Случай – свойство атомов, которые могут объединяться и отклоняться от своего пути.</a:t>
            </a:r>
          </a:p>
        </p:txBody>
      </p:sp>
      <p:sp>
        <p:nvSpPr>
          <p:cNvPr id="69643" name="Text Box 11"/>
          <p:cNvSpPr txBox="1">
            <a:spLocks noChangeArrowheads="1"/>
          </p:cNvSpPr>
          <p:nvPr/>
        </p:nvSpPr>
        <p:spPr bwMode="auto">
          <a:xfrm>
            <a:off x="2700338" y="476250"/>
            <a:ext cx="6443662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400" dirty="0" smtClean="0">
                <a:solidFill>
                  <a:srgbClr val="000000"/>
                </a:solidFill>
              </a:rPr>
              <a:t>Вселенная окружена сферой звезд, за которой нет ничего материального (только божественный мир).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400" dirty="0" smtClean="0">
                <a:solidFill>
                  <a:srgbClr val="000000"/>
                </a:solidFill>
              </a:rPr>
              <a:t>Земля – в центре мира.</a:t>
            </a:r>
          </a:p>
        </p:txBody>
      </p:sp>
      <p:pic>
        <p:nvPicPr>
          <p:cNvPr id="69644" name="Picture 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357563"/>
            <a:ext cx="1985963" cy="3500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49048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i="1" dirty="0" smtClean="0"/>
              <a:t>Учение о мирах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8131" name="Объект 2"/>
          <p:cNvSpPr>
            <a:spLocks noGrp="1"/>
          </p:cNvSpPr>
          <p:nvPr>
            <p:ph idx="1"/>
          </p:nvPr>
        </p:nvSpPr>
        <p:spPr>
          <a:xfrm>
            <a:off x="0" y="908050"/>
            <a:ext cx="9144000" cy="5218113"/>
          </a:xfrm>
        </p:spPr>
        <p:txBody>
          <a:bodyPr/>
          <a:lstStyle/>
          <a:p>
            <a:pPr eaLnBrk="1" hangingPunct="1"/>
            <a:r>
              <a:rPr lang="ru-RU" altLang="ru-RU" sz="2800" dirty="0" smtClean="0"/>
              <a:t>«Подлунный мир», то есть область между орбитой Луны и центром Земли, есть область беспорядочных неравномерных движений, а все тела в этой области состоят из четырёх низших элементов: земли, воды, воздуха и огня. </a:t>
            </a:r>
          </a:p>
          <a:p>
            <a:pPr eaLnBrk="1" hangingPunct="1"/>
            <a:r>
              <a:rPr lang="ru-RU" altLang="ru-RU" sz="2800" dirty="0" smtClean="0"/>
              <a:t>«Надлунный мир», то есть область между орбитой Луны и крайней сферой неподвижных звёзд, есть область </a:t>
            </a:r>
            <a:r>
              <a:rPr lang="ru-RU" altLang="ru-RU" sz="2800" dirty="0" err="1" smtClean="0"/>
              <a:t>вечноравномерных</a:t>
            </a:r>
            <a:r>
              <a:rPr lang="ru-RU" altLang="ru-RU" sz="2800" dirty="0" smtClean="0"/>
              <a:t> движений, а сами звёзды состоят из пятого, совершеннейшего элемента — </a:t>
            </a:r>
            <a:r>
              <a:rPr lang="ru-RU" altLang="ru-RU" sz="2800" u="sng" dirty="0" smtClean="0"/>
              <a:t>эфира.</a:t>
            </a:r>
          </a:p>
          <a:p>
            <a:pPr eaLnBrk="1" hangingPunct="1"/>
            <a:endParaRPr lang="ru-RU" altLang="ru-RU" dirty="0" smtClean="0"/>
          </a:p>
        </p:txBody>
      </p:sp>
      <p:sp>
        <p:nvSpPr>
          <p:cNvPr id="48132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317305C-D4D8-42E8-80ED-CBA033D5EBBD}" type="slidenum">
              <a:rPr lang="ru-RU" altLang="ru-RU" sz="1200" smtClean="0">
                <a:solidFill>
                  <a:srgbClr val="FFFFFF"/>
                </a:solidFill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ru-RU" altLang="ru-RU" sz="1200" smtClean="0">
              <a:solidFill>
                <a:srgbClr val="FFFF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9991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Космология Аристотеля</a:t>
            </a:r>
          </a:p>
        </p:txBody>
      </p:sp>
      <p:sp>
        <p:nvSpPr>
          <p:cNvPr id="49155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Земля, является центром Вселенной, шарообразна. Доказательство шарообразности Земли Аристотель видел в характере лунных затмений, при которых тень, бросаемая Землёй на Луну, имеет по краям округловатую форму, что может быть только при условии шарообразности Земли. </a:t>
            </a:r>
          </a:p>
        </p:txBody>
      </p:sp>
      <p:sp>
        <p:nvSpPr>
          <p:cNvPr id="49156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811EA2F-3F30-4B94-8A3A-2F1A75CBED65}" type="slidenum">
              <a:rPr lang="ru-RU" altLang="ru-RU" sz="1200" smtClean="0">
                <a:solidFill>
                  <a:srgbClr val="FFFFFF"/>
                </a:solidFill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ru-RU" altLang="ru-RU" sz="1200" smtClean="0">
              <a:solidFill>
                <a:srgbClr val="FFFF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2786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Аристарх </a:t>
            </a:r>
            <a:r>
              <a:rPr lang="ru-RU" altLang="ru-RU" sz="3200" smtClean="0"/>
              <a:t>(310-250 гг. до н.э.)</a:t>
            </a:r>
            <a:endParaRPr lang="ru-RU" altLang="ru-RU" smtClean="0"/>
          </a:p>
        </p:txBody>
      </p:sp>
      <p:sp>
        <p:nvSpPr>
          <p:cNvPr id="5120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Первым предложил способ измерения расстояний до небесных тел и измерил пассояние от Земли до Луны и от Земли до Солнца</a:t>
            </a:r>
          </a:p>
          <a:p>
            <a:pPr eaLnBrk="1" hangingPunct="1"/>
            <a:r>
              <a:rPr lang="ru-RU" altLang="ru-RU" smtClean="0"/>
              <a:t>Отношение </a:t>
            </a:r>
          </a:p>
          <a:p>
            <a:pPr eaLnBrk="1" hangingPunct="1"/>
            <a:r>
              <a:rPr lang="ru-RU" altLang="ru-RU" smtClean="0"/>
              <a:t>= 1</a:t>
            </a:r>
            <a:r>
              <a:rPr lang="en-US" altLang="ru-RU" smtClean="0"/>
              <a:t>/19</a:t>
            </a:r>
          </a:p>
          <a:p>
            <a:pPr eaLnBrk="1" hangingPunct="1"/>
            <a:r>
              <a:rPr lang="ru-RU" altLang="ru-RU" smtClean="0"/>
              <a:t>А на самом деле = 1</a:t>
            </a:r>
            <a:r>
              <a:rPr lang="en-US" altLang="ru-RU" smtClean="0"/>
              <a:t>/</a:t>
            </a:r>
            <a:r>
              <a:rPr lang="ru-RU" altLang="ru-RU" smtClean="0"/>
              <a:t>400</a:t>
            </a:r>
          </a:p>
        </p:txBody>
      </p:sp>
      <p:sp>
        <p:nvSpPr>
          <p:cNvPr id="51204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8FEB5F8-889B-4574-A1F9-DE99C6B6858E}" type="slidenum">
              <a:rPr lang="ru-RU" altLang="ru-RU" sz="1200" smtClean="0">
                <a:solidFill>
                  <a:srgbClr val="FFFFFF"/>
                </a:solidFill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12</a:t>
            </a:fld>
            <a:endParaRPr lang="ru-RU" altLang="ru-RU" sz="1200" smtClean="0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5120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3573463"/>
            <a:ext cx="4679950" cy="1655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7772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52227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ru-RU" dirty="0" smtClean="0"/>
              <a:t>Солнце больше Земли в 7 раз а Луны в 19 раз</a:t>
            </a:r>
          </a:p>
          <a:p>
            <a:pPr eaLnBrk="1" hangingPunct="1"/>
            <a:r>
              <a:rPr lang="ru-RU" altLang="ru-RU" dirty="0" smtClean="0"/>
              <a:t>На самом деле Солнце больше Земли в 110 раз а Луны в 190 раз.</a:t>
            </a:r>
          </a:p>
          <a:p>
            <a:pPr eaLnBrk="1" hangingPunct="1"/>
            <a:r>
              <a:rPr lang="ru-RU" altLang="ru-RU" dirty="0" smtClean="0"/>
              <a:t>Именно Солнце является центром Мира. Система Космоса гелиоцентрична! За более 1400 лет до Коперника !!!</a:t>
            </a:r>
          </a:p>
          <a:p>
            <a:pPr eaLnBrk="1" hangingPunct="1"/>
            <a:endParaRPr lang="ru-RU" altLang="ru-RU" dirty="0" smtClean="0"/>
          </a:p>
        </p:txBody>
      </p:sp>
      <p:sp>
        <p:nvSpPr>
          <p:cNvPr id="52228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6E17A17-2B96-4845-AB2C-27B4548D1256}" type="slidenum">
              <a:rPr lang="ru-RU" altLang="ru-RU" sz="1200" smtClean="0">
                <a:solidFill>
                  <a:srgbClr val="FFFFFF"/>
                </a:solidFill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ru-RU" altLang="ru-RU" sz="1200" smtClean="0">
              <a:solidFill>
                <a:srgbClr val="FFFF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4358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Эрастофен </a:t>
            </a:r>
            <a:r>
              <a:rPr lang="ru-RU" altLang="ru-RU" sz="3200" smtClean="0"/>
              <a:t>(276-196 гг. до н.э.)</a:t>
            </a:r>
            <a:endParaRPr lang="ru-RU" altLang="ru-RU" smtClean="0"/>
          </a:p>
        </p:txBody>
      </p:sp>
      <p:sp>
        <p:nvSpPr>
          <p:cNvPr id="53251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Первым измерил радиус Земли</a:t>
            </a:r>
          </a:p>
          <a:p>
            <a:pPr eaLnBrk="1" hangingPunct="1"/>
            <a:r>
              <a:rPr lang="ru-RU" altLang="ru-RU" smtClean="0"/>
              <a:t>Используя определение расстояний между городами Сиена (ныне Асуан) и Александрия во время положения Солнца в зените.</a:t>
            </a:r>
          </a:p>
          <a:p>
            <a:pPr eaLnBrk="1" hangingPunct="1"/>
            <a:r>
              <a:rPr lang="ru-RU" altLang="ru-RU" smtClean="0"/>
              <a:t>Из пропорции определил периметр Земли = 40 000  км, а радиус Земли = 6300 км.  </a:t>
            </a:r>
          </a:p>
          <a:p>
            <a:pPr eaLnBrk="1" hangingPunct="1"/>
            <a:endParaRPr lang="ru-RU" altLang="ru-RU" smtClean="0"/>
          </a:p>
        </p:txBody>
      </p:sp>
      <p:sp>
        <p:nvSpPr>
          <p:cNvPr id="53252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E920BCA-E9E5-451F-9FAD-DBCCEC0AC131}" type="slidenum">
              <a:rPr lang="ru-RU" altLang="ru-RU" sz="1200" smtClean="0">
                <a:solidFill>
                  <a:srgbClr val="FFFFFF"/>
                </a:solidFill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ru-RU" altLang="ru-RU" sz="1200" smtClean="0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5325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5229200"/>
            <a:ext cx="2376487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3906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6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3960812" cy="2887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0661" name="Text Box 5"/>
          <p:cNvSpPr txBox="1">
            <a:spLocks noChangeArrowheads="1"/>
          </p:cNvSpPr>
          <p:nvPr/>
        </p:nvSpPr>
        <p:spPr bwMode="auto">
          <a:xfrm>
            <a:off x="4211638" y="0"/>
            <a:ext cx="4319587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800" b="1" smtClean="0">
                <a:solidFill>
                  <a:srgbClr val="000000"/>
                </a:solidFill>
              </a:rPr>
              <a:t>Аристарх Самосский 310-250 г. до Н.Э.</a:t>
            </a:r>
          </a:p>
        </p:txBody>
      </p:sp>
      <p:pic>
        <p:nvPicPr>
          <p:cNvPr id="70662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75" y="3724275"/>
            <a:ext cx="3168650" cy="313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0663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8988" y="3724275"/>
            <a:ext cx="5635625" cy="301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0664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908050"/>
            <a:ext cx="4787900" cy="153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0665" name="Text Box 9"/>
          <p:cNvSpPr txBox="1">
            <a:spLocks noChangeArrowheads="1"/>
          </p:cNvSpPr>
          <p:nvPr/>
        </p:nvSpPr>
        <p:spPr bwMode="auto">
          <a:xfrm>
            <a:off x="4572000" y="2060575"/>
            <a:ext cx="514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mtClean="0">
                <a:solidFill>
                  <a:srgbClr val="000000"/>
                </a:solidFill>
              </a:rPr>
              <a:t>87</a:t>
            </a:r>
            <a:r>
              <a:rPr lang="ru-RU" altLang="ru-RU" smtClean="0">
                <a:solidFill>
                  <a:srgbClr val="000000"/>
                </a:solidFill>
                <a:cs typeface="Arial" charset="0"/>
              </a:rPr>
              <a:t>˚</a:t>
            </a:r>
          </a:p>
        </p:txBody>
      </p:sp>
      <p:grpSp>
        <p:nvGrpSpPr>
          <p:cNvPr id="70670" name="Group 14"/>
          <p:cNvGrpSpPr>
            <a:grpSpLocks/>
          </p:cNvGrpSpPr>
          <p:nvPr/>
        </p:nvGrpSpPr>
        <p:grpSpPr bwMode="auto">
          <a:xfrm>
            <a:off x="5862638" y="1773238"/>
            <a:ext cx="1263650" cy="641350"/>
            <a:chOff x="4001" y="1492"/>
            <a:chExt cx="796" cy="404"/>
          </a:xfrm>
        </p:grpSpPr>
        <p:sp>
          <p:nvSpPr>
            <p:cNvPr id="70666" name="Text Box 10"/>
            <p:cNvSpPr txBox="1">
              <a:spLocks noChangeArrowheads="1"/>
            </p:cNvSpPr>
            <p:nvPr/>
          </p:nvSpPr>
          <p:spPr bwMode="auto">
            <a:xfrm>
              <a:off x="4001" y="1492"/>
              <a:ext cx="796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ru-RU" smtClean="0">
                  <a:solidFill>
                    <a:srgbClr val="000000"/>
                  </a:solidFill>
                </a:rPr>
                <a:t>AB         1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ru-RU" smtClean="0">
                  <a:solidFill>
                    <a:srgbClr val="000000"/>
                  </a:solidFill>
                </a:rPr>
                <a:t>AC        17</a:t>
              </a:r>
              <a:endParaRPr lang="ru-RU" alt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70667" name="Text Box 11"/>
            <p:cNvSpPr txBox="1">
              <a:spLocks noChangeArrowheads="1"/>
            </p:cNvSpPr>
            <p:nvPr/>
          </p:nvSpPr>
          <p:spPr bwMode="auto">
            <a:xfrm>
              <a:off x="4332" y="1570"/>
              <a:ext cx="18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ru-RU" smtClean="0">
                  <a:solidFill>
                    <a:srgbClr val="000000"/>
                  </a:solidFill>
                </a:rPr>
                <a:t>=</a:t>
              </a:r>
              <a:endParaRPr lang="ru-RU" alt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70668" name="Line 12"/>
            <p:cNvSpPr>
              <a:spLocks noChangeShapeType="1"/>
            </p:cNvSpPr>
            <p:nvPr/>
          </p:nvSpPr>
          <p:spPr bwMode="auto">
            <a:xfrm>
              <a:off x="4014" y="1706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70669" name="Line 13"/>
            <p:cNvSpPr>
              <a:spLocks noChangeShapeType="1"/>
            </p:cNvSpPr>
            <p:nvPr/>
          </p:nvSpPr>
          <p:spPr bwMode="auto">
            <a:xfrm>
              <a:off x="4513" y="1706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70671" name="Text Box 15"/>
          <p:cNvSpPr txBox="1">
            <a:spLocks noChangeArrowheads="1"/>
          </p:cNvSpPr>
          <p:nvPr/>
        </p:nvSpPr>
        <p:spPr bwMode="auto">
          <a:xfrm>
            <a:off x="7375525" y="1773238"/>
            <a:ext cx="17684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mtClean="0">
                <a:solidFill>
                  <a:srgbClr val="000000"/>
                </a:solidFill>
              </a:rPr>
              <a:t>на самом деле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mtClean="0">
                <a:solidFill>
                  <a:srgbClr val="000000"/>
                </a:solidFill>
              </a:rPr>
              <a:t>1/400</a:t>
            </a:r>
          </a:p>
        </p:txBody>
      </p:sp>
      <p:sp>
        <p:nvSpPr>
          <p:cNvPr id="70672" name="Text Box 16"/>
          <p:cNvSpPr txBox="1">
            <a:spLocks noChangeArrowheads="1"/>
          </p:cNvSpPr>
          <p:nvPr/>
        </p:nvSpPr>
        <p:spPr bwMode="auto">
          <a:xfrm>
            <a:off x="2392363" y="3292475"/>
            <a:ext cx="60483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800" b="1" smtClean="0">
                <a:solidFill>
                  <a:srgbClr val="000000"/>
                </a:solidFill>
              </a:rPr>
              <a:t>Эратосфен 276-196 г. до Н.Э.</a:t>
            </a:r>
          </a:p>
        </p:txBody>
      </p:sp>
      <p:sp>
        <p:nvSpPr>
          <p:cNvPr id="70673" name="Text Box 17"/>
          <p:cNvSpPr txBox="1">
            <a:spLocks noChangeArrowheads="1"/>
          </p:cNvSpPr>
          <p:nvPr/>
        </p:nvSpPr>
        <p:spPr bwMode="auto">
          <a:xfrm>
            <a:off x="4211638" y="2565400"/>
            <a:ext cx="49323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400" smtClean="0">
                <a:solidFill>
                  <a:srgbClr val="000000"/>
                </a:solidFill>
              </a:rPr>
              <a:t>Солнце – в центре мира.</a:t>
            </a:r>
          </a:p>
        </p:txBody>
      </p:sp>
    </p:spTree>
    <p:extLst>
      <p:ext uri="{BB962C8B-B14F-4D97-AF65-F5344CB8AC3E}">
        <p14:creationId xmlns:p14="http://schemas.microsoft.com/office/powerpoint/2010/main" val="35137322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0"/>
            <a:ext cx="58610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1685" name="Text Box 5"/>
          <p:cNvSpPr txBox="1">
            <a:spLocks noChangeArrowheads="1"/>
          </p:cNvSpPr>
          <p:nvPr/>
        </p:nvSpPr>
        <p:spPr bwMode="auto">
          <a:xfrm>
            <a:off x="5219700" y="5949950"/>
            <a:ext cx="37560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smtClean="0">
                <a:solidFill>
                  <a:srgbClr val="000000"/>
                </a:solidFill>
              </a:rPr>
              <a:t>Ошибка измерения составила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smtClean="0">
                <a:solidFill>
                  <a:srgbClr val="000000"/>
                </a:solidFill>
              </a:rPr>
              <a:t>всего 1%</a:t>
            </a:r>
          </a:p>
        </p:txBody>
      </p:sp>
    </p:spTree>
    <p:extLst>
      <p:ext uri="{BB962C8B-B14F-4D97-AF65-F5344CB8AC3E}">
        <p14:creationId xmlns:p14="http://schemas.microsoft.com/office/powerpoint/2010/main" val="25706044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Космология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ru-RU" dirty="0">
                <a:effectLst/>
              </a:rPr>
              <a:t>Космос Система Мира (от центра к периферии):  </a:t>
            </a:r>
            <a:endParaRPr lang="ru-RU" dirty="0" smtClean="0">
              <a:effectLst/>
            </a:endParaRPr>
          </a:p>
          <a:p>
            <a:pPr lvl="1">
              <a:defRPr/>
            </a:pPr>
            <a:r>
              <a:rPr lang="ru-RU" dirty="0" smtClean="0">
                <a:effectLst/>
              </a:rPr>
              <a:t>Земля</a:t>
            </a:r>
            <a:r>
              <a:rPr lang="ru-RU" dirty="0">
                <a:effectLst/>
              </a:rPr>
              <a:t>, </a:t>
            </a:r>
            <a:r>
              <a:rPr lang="ru-RU" dirty="0" smtClean="0">
                <a:effectLst/>
              </a:rPr>
              <a:t>Луна </a:t>
            </a:r>
          </a:p>
          <a:p>
            <a:pPr lvl="1">
              <a:defRPr/>
            </a:pPr>
            <a:r>
              <a:rPr lang="ru-RU" dirty="0" smtClean="0">
                <a:effectLst/>
              </a:rPr>
              <a:t>Меркурий</a:t>
            </a:r>
            <a:r>
              <a:rPr lang="ru-RU" dirty="0">
                <a:effectLst/>
              </a:rPr>
              <a:t>, Венера, Солнце, Марс, Юпитер, </a:t>
            </a:r>
            <a:r>
              <a:rPr lang="ru-RU" dirty="0" smtClean="0">
                <a:effectLst/>
              </a:rPr>
              <a:t>Сатурн</a:t>
            </a:r>
          </a:p>
          <a:p>
            <a:pPr lvl="1">
              <a:defRPr/>
            </a:pPr>
            <a:r>
              <a:rPr lang="ru-RU" dirty="0" smtClean="0">
                <a:effectLst/>
              </a:rPr>
              <a:t>Хрустальная </a:t>
            </a:r>
            <a:r>
              <a:rPr lang="ru-RU" dirty="0">
                <a:effectLst/>
              </a:rPr>
              <a:t>сфера </a:t>
            </a:r>
            <a:r>
              <a:rPr lang="ru-RU" dirty="0" smtClean="0">
                <a:effectLst/>
              </a:rPr>
              <a:t>звезд </a:t>
            </a:r>
            <a:endParaRPr lang="ru-RU" dirty="0">
              <a:effectLst/>
            </a:endParaRPr>
          </a:p>
          <a:p>
            <a:pPr>
              <a:defRPr/>
            </a:pPr>
            <a:endParaRPr lang="ru-RU" dirty="0"/>
          </a:p>
        </p:txBody>
      </p:sp>
      <p:sp>
        <p:nvSpPr>
          <p:cNvPr id="36868" name="Номер слайда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E4F41629-8FA0-4CE1-89F9-7C34773E4B94}" type="slidenum">
              <a:rPr lang="ru-RU" altLang="ru-RU" sz="1200" smtClean="0">
                <a:solidFill>
                  <a:srgbClr val="FFFFFF"/>
                </a:solidFill>
                <a:latin typeface="Arial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17</a:t>
            </a:fld>
            <a:endParaRPr lang="ru-RU" altLang="ru-RU" sz="1200" smtClean="0">
              <a:solidFill>
                <a:srgbClr val="FFFF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2775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26988"/>
            <a:ext cx="8229600" cy="706438"/>
          </a:xfrm>
        </p:spPr>
        <p:txBody>
          <a:bodyPr/>
          <a:lstStyle/>
          <a:p>
            <a:r>
              <a:rPr lang="ru-RU" altLang="ru-RU" sz="4000"/>
              <a:t>Механическая картина мира</a:t>
            </a:r>
          </a:p>
        </p:txBody>
      </p:sp>
      <p:pic>
        <p:nvPicPr>
          <p:cNvPr id="51206" name="Picture 6" descr="Newt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052513"/>
            <a:ext cx="2892425" cy="432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08" name="Text Box 8"/>
          <p:cNvSpPr txBox="1">
            <a:spLocks noChangeArrowheads="1"/>
          </p:cNvSpPr>
          <p:nvPr/>
        </p:nvSpPr>
        <p:spPr bwMode="auto">
          <a:xfrm>
            <a:off x="539750" y="5734050"/>
            <a:ext cx="16954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mtClean="0">
                <a:solidFill>
                  <a:srgbClr val="000000"/>
                </a:solidFill>
              </a:rPr>
              <a:t>Исаак Ньютон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mtClean="0">
                <a:solidFill>
                  <a:srgbClr val="000000"/>
                </a:solidFill>
              </a:rPr>
              <a:t>1642-1727</a:t>
            </a:r>
          </a:p>
        </p:txBody>
      </p:sp>
      <p:pic>
        <p:nvPicPr>
          <p:cNvPr id="51204" name="Picture 4" descr="23560965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27313" y="3429000"/>
            <a:ext cx="2543175" cy="32845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1209" name="Picture 9" descr="Galileo Galilei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35600" y="1052513"/>
            <a:ext cx="3263900" cy="3810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1211" name="Text Box 11"/>
          <p:cNvSpPr txBox="1">
            <a:spLocks noChangeArrowheads="1"/>
          </p:cNvSpPr>
          <p:nvPr/>
        </p:nvSpPr>
        <p:spPr bwMode="auto">
          <a:xfrm>
            <a:off x="5219700" y="4887913"/>
            <a:ext cx="36734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 smtClean="0">
                <a:solidFill>
                  <a:srgbClr val="000000"/>
                </a:solidFill>
              </a:rPr>
              <a:t>Галилео Галилей 1564-1642</a:t>
            </a:r>
          </a:p>
        </p:txBody>
      </p:sp>
      <p:sp>
        <p:nvSpPr>
          <p:cNvPr id="51213" name="Text Box 13"/>
          <p:cNvSpPr txBox="1">
            <a:spLocks noChangeArrowheads="1"/>
          </p:cNvSpPr>
          <p:nvPr/>
        </p:nvSpPr>
        <p:spPr bwMode="auto">
          <a:xfrm>
            <a:off x="5364163" y="5300663"/>
            <a:ext cx="3455987" cy="146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mtClean="0">
                <a:solidFill>
                  <a:srgbClr val="000000"/>
                </a:solidFill>
              </a:rPr>
              <a:t>Изобрел телескоп 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mtClean="0">
                <a:solidFill>
                  <a:srgbClr val="000000"/>
                </a:solidFill>
              </a:rPr>
              <a:t>Доказал гелиоцентрическую модель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mtClean="0">
                <a:solidFill>
                  <a:srgbClr val="000000"/>
                </a:solidFill>
              </a:rPr>
              <a:t>Открыл спутники Юпитера</a:t>
            </a:r>
          </a:p>
        </p:txBody>
      </p:sp>
      <p:pic>
        <p:nvPicPr>
          <p:cNvPr id="51207" name="Picture 7" descr="Newtonian telescop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765175"/>
            <a:ext cx="2114550" cy="229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9216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ru-RU" sz="2000" smtClean="0"/>
              <a:t>Как мы получаем сведения о природе?</a:t>
            </a:r>
            <a:r>
              <a:rPr lang="ru-RU" altLang="ru-RU" smtClean="0"/>
              <a:t> </a:t>
            </a:r>
            <a:br>
              <a:rPr lang="ru-RU" altLang="ru-RU" smtClean="0"/>
            </a:br>
            <a:endParaRPr lang="ru-RU" altLang="ru-RU" smtClean="0"/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11188" y="908050"/>
            <a:ext cx="5616575" cy="474345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altLang="ru-RU" sz="2800" smtClean="0"/>
              <a:t>      Картина Мира Птолемея </a:t>
            </a:r>
          </a:p>
        </p:txBody>
      </p:sp>
      <p:pic>
        <p:nvPicPr>
          <p:cNvPr id="82948" name="Picture 4" descr="птолемей 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92950" y="260350"/>
            <a:ext cx="1822450" cy="218598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2949" name="Picture 12" descr="001-1489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8" y="1412875"/>
            <a:ext cx="3270250" cy="489743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B567EB-6F82-46DE-991C-560191E49FC2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19</a:t>
            </a:fld>
            <a:endParaRPr lang="ru-RU" altLang="ru-RU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2951" name="Rectangle 6"/>
          <p:cNvSpPr>
            <a:spLocks noChangeArrowheads="1"/>
          </p:cNvSpPr>
          <p:nvPr/>
        </p:nvSpPr>
        <p:spPr bwMode="auto">
          <a:xfrm>
            <a:off x="4067175" y="1484313"/>
            <a:ext cx="28527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800">
                <a:solidFill>
                  <a:prstClr val="black"/>
                </a:solidFill>
                <a:latin typeface="Garamond" pitchFamily="18" charset="0"/>
              </a:rPr>
              <a:t>Клаудиус Птолемей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800">
                <a:solidFill>
                  <a:prstClr val="black"/>
                </a:solidFill>
                <a:latin typeface="Garamond" pitchFamily="18" charset="0"/>
              </a:rPr>
              <a:t>(После  83 – около 168 AD) </a:t>
            </a:r>
          </a:p>
        </p:txBody>
      </p:sp>
      <p:pic>
        <p:nvPicPr>
          <p:cNvPr id="82952" name="Picture 14" descr="геоцентр картина мира Птолемея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2495550"/>
            <a:ext cx="5203825" cy="436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3560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eaLnBrk="1" hangingPunct="1"/>
            <a:r>
              <a:rPr lang="ru-RU" altLang="ru-RU" smtClean="0"/>
              <a:t>Птолимей </a:t>
            </a:r>
            <a:r>
              <a:rPr lang="ru-RU" altLang="ru-RU" sz="3400" smtClean="0"/>
              <a:t>(87-165 гг.)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950" y="1600200"/>
            <a:ext cx="9036050" cy="4525963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Выбрал геоцентрическую модель 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ru-RU" dirty="0" smtClean="0"/>
              <a:t>Небосвод имеет шарообразную форму и вращается вместе со звездами как шар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ru-RU" dirty="0" smtClean="0"/>
              <a:t>Земля – шар, расположенный в центре Мира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ru-RU" dirty="0" smtClean="0"/>
              <a:t>Земля точка очень мала по сравнению с расстоянием до сферы звезд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ru-RU" dirty="0" smtClean="0"/>
              <a:t>Земля неподвижна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Описал и рассчитал неравномерное петлеобразное движение планет на фоне звезд</a:t>
            </a:r>
            <a:endParaRPr lang="ru-RU" dirty="0"/>
          </a:p>
        </p:txBody>
      </p:sp>
      <p:sp>
        <p:nvSpPr>
          <p:cNvPr id="75780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B88FD8F-2DC3-4409-B0A7-0282DFE52779}" type="slidenum">
              <a:rPr lang="ru-RU" altLang="ru-RU" sz="1200" smtClean="0">
                <a:solidFill>
                  <a:srgbClr val="FFFFFF"/>
                </a:solidFill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20</a:t>
            </a:fld>
            <a:endParaRPr lang="ru-RU" altLang="ru-RU" sz="1200" smtClean="0">
              <a:solidFill>
                <a:srgbClr val="FFFF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1669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4" name="Text Box 4"/>
          <p:cNvSpPr txBox="1">
            <a:spLocks noChangeArrowheads="1"/>
          </p:cNvSpPr>
          <p:nvPr/>
        </p:nvSpPr>
        <p:spPr bwMode="auto">
          <a:xfrm>
            <a:off x="3238500" y="0"/>
            <a:ext cx="59055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800" b="1" smtClean="0">
                <a:solidFill>
                  <a:srgbClr val="000000"/>
                </a:solidFill>
              </a:rPr>
              <a:t>Гиппарх 185-125 г. до Н.Э.</a:t>
            </a:r>
          </a:p>
        </p:txBody>
      </p:sp>
      <p:sp>
        <p:nvSpPr>
          <p:cNvPr id="92165" name="Text Box 5"/>
          <p:cNvSpPr txBox="1">
            <a:spLocks noChangeArrowheads="1"/>
          </p:cNvSpPr>
          <p:nvPr/>
        </p:nvSpPr>
        <p:spPr bwMode="auto">
          <a:xfrm>
            <a:off x="2700338" y="603250"/>
            <a:ext cx="6443662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400" smtClean="0">
                <a:solidFill>
                  <a:srgbClr val="000000"/>
                </a:solidFill>
              </a:rPr>
              <a:t>Уточнил радиус и определил расстояние до Луны. Построил теорию движения Луны.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400" smtClean="0">
                <a:solidFill>
                  <a:srgbClr val="000000"/>
                </a:solidFill>
              </a:rPr>
              <a:t>Составил таблицы солнечных и лунных затмений.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400" smtClean="0">
                <a:solidFill>
                  <a:srgbClr val="000000"/>
                </a:solidFill>
              </a:rPr>
              <a:t>Уточнил периоды обращения планет.</a:t>
            </a:r>
          </a:p>
        </p:txBody>
      </p:sp>
      <p:pic>
        <p:nvPicPr>
          <p:cNvPr id="92166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0"/>
            <a:ext cx="2409825" cy="306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67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68638"/>
            <a:ext cx="2678113" cy="2881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168" name="Text Box 8"/>
          <p:cNvSpPr txBox="1">
            <a:spLocks noChangeArrowheads="1"/>
          </p:cNvSpPr>
          <p:nvPr/>
        </p:nvSpPr>
        <p:spPr bwMode="auto">
          <a:xfrm>
            <a:off x="0" y="5876925"/>
            <a:ext cx="2808288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800" b="1" smtClean="0">
                <a:solidFill>
                  <a:srgbClr val="000000"/>
                </a:solidFill>
              </a:rPr>
              <a:t>Птолемей </a:t>
            </a:r>
            <a:br>
              <a:rPr lang="ru-RU" altLang="ru-RU" sz="2800" b="1" smtClean="0">
                <a:solidFill>
                  <a:srgbClr val="000000"/>
                </a:solidFill>
              </a:rPr>
            </a:br>
            <a:r>
              <a:rPr lang="ru-RU" altLang="ru-RU" sz="2800" b="1" smtClean="0">
                <a:solidFill>
                  <a:srgbClr val="000000"/>
                </a:solidFill>
              </a:rPr>
              <a:t>87-165 г. Н.Э.</a:t>
            </a:r>
          </a:p>
        </p:txBody>
      </p:sp>
      <p:pic>
        <p:nvPicPr>
          <p:cNvPr id="92169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3068638"/>
            <a:ext cx="2324100" cy="3789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71" name="Picture 11" descr="e2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3068638"/>
            <a:ext cx="6156325" cy="378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3897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3001962" cy="3960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373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0"/>
            <a:ext cx="5940425" cy="6105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3734" name="Text Box 6"/>
          <p:cNvSpPr txBox="1">
            <a:spLocks noChangeArrowheads="1"/>
          </p:cNvSpPr>
          <p:nvPr/>
        </p:nvSpPr>
        <p:spPr bwMode="auto">
          <a:xfrm>
            <a:off x="179388" y="4149725"/>
            <a:ext cx="2808287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800" b="1" smtClean="0">
                <a:solidFill>
                  <a:srgbClr val="000000"/>
                </a:solidFill>
              </a:rPr>
              <a:t>Н. Коперник 1473-1543</a:t>
            </a:r>
          </a:p>
        </p:txBody>
      </p:sp>
      <p:sp>
        <p:nvSpPr>
          <p:cNvPr id="73735" name="Text Box 7"/>
          <p:cNvSpPr txBox="1">
            <a:spLocks noChangeArrowheads="1"/>
          </p:cNvSpPr>
          <p:nvPr/>
        </p:nvSpPr>
        <p:spPr bwMode="auto">
          <a:xfrm>
            <a:off x="0" y="5157788"/>
            <a:ext cx="3276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73736" name="Text Box 8"/>
          <p:cNvSpPr txBox="1">
            <a:spLocks noChangeArrowheads="1"/>
          </p:cNvSpPr>
          <p:nvPr/>
        </p:nvSpPr>
        <p:spPr bwMode="auto">
          <a:xfrm>
            <a:off x="0" y="5254625"/>
            <a:ext cx="3348038" cy="160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mtClean="0">
                <a:solidFill>
                  <a:srgbClr val="000000"/>
                </a:solidFill>
              </a:rPr>
              <a:t>Гелиоцентрическая модель мира.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mtClean="0">
                <a:solidFill>
                  <a:srgbClr val="000000"/>
                </a:solidFill>
              </a:rPr>
              <a:t>Определил расстояния до планет в астрономических единицах</a:t>
            </a:r>
          </a:p>
        </p:txBody>
      </p:sp>
    </p:spTree>
    <p:extLst>
      <p:ext uri="{BB962C8B-B14F-4D97-AF65-F5344CB8AC3E}">
        <p14:creationId xmlns:p14="http://schemas.microsoft.com/office/powerpoint/2010/main" val="24870138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Коперник </a:t>
            </a:r>
            <a:r>
              <a:rPr lang="ru-RU" altLang="ru-RU" sz="3400" smtClean="0"/>
              <a:t>(1473-1543 гг.)</a:t>
            </a:r>
            <a:endParaRPr lang="ru-RU" altLang="ru-RU" smtClean="0"/>
          </a:p>
        </p:txBody>
      </p:sp>
      <p:sp>
        <p:nvSpPr>
          <p:cNvPr id="7680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Разработал гелиоцентрическую систему (в центре Солнце)</a:t>
            </a:r>
          </a:p>
          <a:p>
            <a:pPr eaLnBrk="1" hangingPunct="1"/>
            <a:r>
              <a:rPr lang="en-US" altLang="ru-RU" smtClean="0"/>
              <a:t>De Revolutionibus Orbium Coelestium </a:t>
            </a:r>
            <a:r>
              <a:rPr lang="ru-RU" altLang="ru-RU" smtClean="0"/>
              <a:t>«О вращении небесных сфер» 1540 г.</a:t>
            </a:r>
            <a:endParaRPr lang="en-US" altLang="ru-RU" smtClean="0"/>
          </a:p>
          <a:p>
            <a:pPr eaLnBrk="1" hangingPunct="1"/>
            <a:r>
              <a:rPr lang="ru-RU" altLang="ru-RU" smtClean="0"/>
              <a:t>Установил верные отношения расстояний планет до Солнца</a:t>
            </a:r>
          </a:p>
          <a:p>
            <a:pPr eaLnBrk="1" hangingPunct="1"/>
            <a:r>
              <a:rPr lang="ru-RU" altLang="ru-RU" smtClean="0"/>
              <a:t>За единицу принял расстояние от Солнца до Земли – астрономическая единица (а.е.)</a:t>
            </a:r>
          </a:p>
        </p:txBody>
      </p:sp>
      <p:sp>
        <p:nvSpPr>
          <p:cNvPr id="76804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438B835-EF94-410F-92CB-DF978D874D19}" type="slidenum">
              <a:rPr lang="ru-RU" altLang="ru-RU" sz="1200" smtClean="0">
                <a:solidFill>
                  <a:srgbClr val="FFFFFF"/>
                </a:solidFill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23</a:t>
            </a:fld>
            <a:endParaRPr lang="ru-RU" altLang="ru-RU" sz="1200" smtClean="0">
              <a:solidFill>
                <a:srgbClr val="FFFF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9526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Расстояние от Солнца до Венеры</a:t>
            </a:r>
          </a:p>
        </p:txBody>
      </p:sp>
      <p:sp>
        <p:nvSpPr>
          <p:cNvPr id="77827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Наибольшее угловое расстояние = 46</a:t>
            </a:r>
            <a:r>
              <a:rPr lang="ru-RU" altLang="ru-RU" baseline="30000" smtClean="0"/>
              <a:t>0</a:t>
            </a:r>
          </a:p>
          <a:p>
            <a:pPr eaLnBrk="1" hangingPunct="1"/>
            <a:r>
              <a:rPr lang="ru-RU" altLang="ru-RU" smtClean="0"/>
              <a:t>По теореме Пифагора</a:t>
            </a:r>
          </a:p>
          <a:p>
            <a:pPr eaLnBrk="1" hangingPunct="1"/>
            <a:r>
              <a:rPr lang="en-US" altLang="ru-RU" smtClean="0"/>
              <a:t>SV = ST * sin </a:t>
            </a:r>
            <a:r>
              <a:rPr lang="ru-RU" altLang="ru-RU" smtClean="0"/>
              <a:t>46</a:t>
            </a:r>
            <a:r>
              <a:rPr lang="ru-RU" altLang="ru-RU" baseline="30000" smtClean="0"/>
              <a:t>0</a:t>
            </a:r>
            <a:r>
              <a:rPr lang="en-US" altLang="ru-RU" baseline="30000" smtClean="0"/>
              <a:t> </a:t>
            </a:r>
            <a:r>
              <a:rPr lang="en-US" altLang="ru-RU" smtClean="0"/>
              <a:t>= 0,72 ST</a:t>
            </a:r>
          </a:p>
          <a:p>
            <a:pPr eaLnBrk="1" hangingPunct="1"/>
            <a:r>
              <a:rPr lang="en-US" altLang="ru-RU" smtClean="0"/>
              <a:t>SV </a:t>
            </a:r>
            <a:r>
              <a:rPr lang="ru-RU" altLang="ru-RU" smtClean="0"/>
              <a:t>– расстояние от Солнца до Венеры</a:t>
            </a:r>
            <a:endParaRPr lang="en-US" altLang="ru-RU" smtClean="0"/>
          </a:p>
          <a:p>
            <a:pPr eaLnBrk="1" hangingPunct="1"/>
            <a:r>
              <a:rPr lang="en-US" altLang="ru-RU" smtClean="0"/>
              <a:t>ST</a:t>
            </a:r>
            <a:r>
              <a:rPr lang="ru-RU" altLang="ru-RU" smtClean="0"/>
              <a:t> – расстояние от Солнца до Земли (а.е.)</a:t>
            </a:r>
          </a:p>
        </p:txBody>
      </p:sp>
      <p:sp>
        <p:nvSpPr>
          <p:cNvPr id="77828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686E501-55E1-4404-8F53-0781F43A4515}" type="slidenum">
              <a:rPr lang="ru-RU" altLang="ru-RU" sz="1200" smtClean="0">
                <a:solidFill>
                  <a:srgbClr val="FFFFFF"/>
                </a:solidFill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24</a:t>
            </a:fld>
            <a:endParaRPr lang="ru-RU" altLang="ru-RU" sz="1200" smtClean="0">
              <a:solidFill>
                <a:srgbClr val="FFFF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4360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rrowheads="1"/>
          </p:cNvSpPr>
          <p:nvPr>
            <p:ph type="title" sz="quarter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ru-RU" sz="2000" smtClean="0"/>
              <a:t>Как мы получаем сведения о природе?</a:t>
            </a:r>
            <a:r>
              <a:rPr lang="ru-RU" altLang="ru-RU" smtClean="0"/>
              <a:t> </a:t>
            </a:r>
            <a:br>
              <a:rPr lang="ru-RU" altLang="ru-RU" smtClean="0"/>
            </a:br>
            <a:endParaRPr lang="ru-RU" altLang="ru-RU" smtClean="0"/>
          </a:p>
        </p:txBody>
      </p:sp>
      <p:pic>
        <p:nvPicPr>
          <p:cNvPr id="83971" name="Picture 7" descr="001-1489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46250" y="1600200"/>
            <a:ext cx="1460500" cy="218598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3972" name="Picture 4" descr="коперник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692150"/>
            <a:ext cx="1878013" cy="218598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3973" name="Picture 31" descr="картина мира коперника 2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3644900"/>
            <a:ext cx="2900363" cy="302418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3974" name="Picture 28" descr="ретроградное движение планет 1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11413" y="981075"/>
            <a:ext cx="4824412" cy="4651375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71A3F6-C254-4C96-94A6-5B2F1228AC68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</a:t>
            </a:fld>
            <a:endParaRPr lang="ru-RU" altLang="ru-RU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7110" name="Rectangle 6"/>
          <p:cNvSpPr>
            <a:spLocks noChangeArrowheads="1"/>
          </p:cNvSpPr>
          <p:nvPr/>
        </p:nvSpPr>
        <p:spPr bwMode="auto">
          <a:xfrm>
            <a:off x="179388" y="2924175"/>
            <a:ext cx="2097087" cy="696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70000"/>
              <a:buFont typeface="Wingdings" pitchFamily="2" charset="2"/>
              <a:buNone/>
              <a:defRPr/>
            </a:pPr>
            <a:r>
              <a:rPr lang="ru-RU" altLang="ru-RU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Николаус Коперник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70000"/>
              <a:buFont typeface="Wingdings" pitchFamily="2" charset="2"/>
              <a:buNone/>
              <a:defRPr/>
            </a:pPr>
            <a:r>
              <a:rPr lang="ru-RU" altLang="ru-RU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(</a:t>
            </a:r>
            <a:r>
              <a:rPr lang="ru-RU" altLang="ru-RU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hlinkClick r:id="rId6" tooltip="1473"/>
              </a:rPr>
              <a:t>1473</a:t>
            </a:r>
            <a:r>
              <a:rPr lang="ru-RU" altLang="ru-RU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 –</a:t>
            </a:r>
            <a:r>
              <a:rPr lang="ru-RU" altLang="ru-RU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hlinkClick r:id="rId7" tooltip="1543"/>
              </a:rPr>
              <a:t>1543</a:t>
            </a:r>
            <a:r>
              <a:rPr lang="ru-RU" altLang="ru-RU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)</a:t>
            </a:r>
            <a:r>
              <a:rPr lang="ru-RU" altLang="ru-RU">
                <a:solidFill>
                  <a:prstClr val="black"/>
                </a:solidFill>
                <a:latin typeface="Garamond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9598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88913"/>
            <a:ext cx="352425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7829" name="Text Box 5"/>
          <p:cNvSpPr txBox="1">
            <a:spLocks noChangeArrowheads="1"/>
          </p:cNvSpPr>
          <p:nvPr/>
        </p:nvSpPr>
        <p:spPr bwMode="auto">
          <a:xfrm>
            <a:off x="250825" y="5157788"/>
            <a:ext cx="2808288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800" b="1" smtClean="0">
                <a:solidFill>
                  <a:srgbClr val="000000"/>
                </a:solidFill>
              </a:rPr>
              <a:t>Дж. Бруно 1548-1600</a:t>
            </a:r>
          </a:p>
        </p:txBody>
      </p:sp>
      <p:sp>
        <p:nvSpPr>
          <p:cNvPr id="77832" name="Text Box 8"/>
          <p:cNvSpPr txBox="1">
            <a:spLocks noChangeArrowheads="1"/>
          </p:cNvSpPr>
          <p:nvPr/>
        </p:nvSpPr>
        <p:spPr bwMode="auto">
          <a:xfrm>
            <a:off x="250825" y="5157788"/>
            <a:ext cx="2808288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800" b="1" smtClean="0">
                <a:solidFill>
                  <a:srgbClr val="000000"/>
                </a:solidFill>
              </a:rPr>
              <a:t>Дж. Бруно 1548-1600</a:t>
            </a:r>
          </a:p>
        </p:txBody>
      </p:sp>
      <p:sp>
        <p:nvSpPr>
          <p:cNvPr id="77835" name="Text Box 11"/>
          <p:cNvSpPr txBox="1">
            <a:spLocks noChangeArrowheads="1"/>
          </p:cNvSpPr>
          <p:nvPr/>
        </p:nvSpPr>
        <p:spPr bwMode="auto">
          <a:xfrm>
            <a:off x="3924300" y="101600"/>
            <a:ext cx="5040313" cy="2103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200" smtClean="0">
                <a:solidFill>
                  <a:srgbClr val="000000"/>
                </a:solidFill>
              </a:rPr>
              <a:t>Концепция бесконечной вселенной.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200" smtClean="0">
                <a:solidFill>
                  <a:srgbClr val="000000"/>
                </a:solidFill>
              </a:rPr>
              <a:t>Движение всех объектов во Вселенной.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200" smtClean="0">
                <a:solidFill>
                  <a:srgbClr val="000000"/>
                </a:solidFill>
              </a:rPr>
              <a:t>Возможность существования жизни на других планетах.</a:t>
            </a:r>
          </a:p>
        </p:txBody>
      </p:sp>
      <p:pic>
        <p:nvPicPr>
          <p:cNvPr id="77836" name="Picture 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2205038"/>
            <a:ext cx="2994025" cy="4652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7837" name="Rectangle 13"/>
          <p:cNvSpPr>
            <a:spLocks noChangeArrowheads="1"/>
          </p:cNvSpPr>
          <p:nvPr/>
        </p:nvSpPr>
        <p:spPr bwMode="auto">
          <a:xfrm>
            <a:off x="7308850" y="1844675"/>
            <a:ext cx="792163" cy="50133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9561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88913"/>
            <a:ext cx="3441700" cy="4824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3189" name="Text Box 5"/>
          <p:cNvSpPr txBox="1">
            <a:spLocks noChangeArrowheads="1"/>
          </p:cNvSpPr>
          <p:nvPr/>
        </p:nvSpPr>
        <p:spPr bwMode="auto">
          <a:xfrm>
            <a:off x="250825" y="5157788"/>
            <a:ext cx="2808288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800" b="1" smtClean="0">
                <a:solidFill>
                  <a:srgbClr val="000000"/>
                </a:solidFill>
              </a:rPr>
              <a:t>Р. Декарт 1596-1650</a:t>
            </a:r>
          </a:p>
        </p:txBody>
      </p:sp>
      <p:sp>
        <p:nvSpPr>
          <p:cNvPr id="93190" name="Text Box 6"/>
          <p:cNvSpPr txBox="1">
            <a:spLocks noChangeArrowheads="1"/>
          </p:cNvSpPr>
          <p:nvPr/>
        </p:nvSpPr>
        <p:spPr bwMode="auto">
          <a:xfrm>
            <a:off x="3924300" y="260350"/>
            <a:ext cx="5040313" cy="3560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400" smtClean="0">
                <a:solidFill>
                  <a:srgbClr val="000000"/>
                </a:solidFill>
              </a:rPr>
              <a:t>Все тела образовались в результате вихревых движений.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400" smtClean="0">
                <a:solidFill>
                  <a:srgbClr val="000000"/>
                </a:solidFill>
              </a:rPr>
              <a:t>Солнечная система – один из вихрей. 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400" smtClean="0">
                <a:solidFill>
                  <a:srgbClr val="000000"/>
                </a:solidFill>
              </a:rPr>
              <a:t>Звезды – центры своих планетных систем.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400" smtClean="0">
                <a:solidFill>
                  <a:srgbClr val="000000"/>
                </a:solidFill>
              </a:rPr>
              <a:t>За пределами вселенной – пустота.</a:t>
            </a:r>
          </a:p>
        </p:txBody>
      </p:sp>
    </p:spTree>
    <p:extLst>
      <p:ext uri="{BB962C8B-B14F-4D97-AF65-F5344CB8AC3E}">
        <p14:creationId xmlns:p14="http://schemas.microsoft.com/office/powerpoint/2010/main" val="7216575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15888"/>
            <a:ext cx="3170238" cy="4354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475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115888"/>
            <a:ext cx="5545138" cy="344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4758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3573463"/>
            <a:ext cx="4476750" cy="311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4759" name="Text Box 7"/>
          <p:cNvSpPr txBox="1">
            <a:spLocks noChangeArrowheads="1"/>
          </p:cNvSpPr>
          <p:nvPr/>
        </p:nvSpPr>
        <p:spPr bwMode="auto">
          <a:xfrm>
            <a:off x="107950" y="4581525"/>
            <a:ext cx="2808288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800" b="1" smtClean="0">
                <a:solidFill>
                  <a:srgbClr val="000000"/>
                </a:solidFill>
              </a:rPr>
              <a:t>И. Кеплер 1571-1630</a:t>
            </a:r>
          </a:p>
        </p:txBody>
      </p:sp>
    </p:spTree>
    <p:extLst>
      <p:ext uri="{BB962C8B-B14F-4D97-AF65-F5344CB8AC3E}">
        <p14:creationId xmlns:p14="http://schemas.microsoft.com/office/powerpoint/2010/main" val="41295217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mtClean="0"/>
              <a:t>Кеплер </a:t>
            </a:r>
            <a:r>
              <a:rPr lang="ru-RU" altLang="ru-RU" sz="3400" smtClean="0"/>
              <a:t>(1571-1630 гг.)</a:t>
            </a:r>
            <a:endParaRPr lang="ru-RU" altLang="ru-RU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Font typeface="Arial" charset="0"/>
              <a:buNone/>
              <a:defRPr/>
            </a:pPr>
            <a:r>
              <a:rPr lang="ru-RU" dirty="0" smtClean="0"/>
              <a:t>Первый закон. </a:t>
            </a:r>
          </a:p>
          <a:p>
            <a:pPr>
              <a:defRPr/>
            </a:pPr>
            <a:r>
              <a:rPr lang="ru-RU" dirty="0" smtClean="0"/>
              <a:t>Все планеты движутся по эллипсам в одном из фокусов которых находится Солнце.</a:t>
            </a:r>
          </a:p>
          <a:p>
            <a:pPr lvl="1">
              <a:defRPr/>
            </a:pPr>
            <a:r>
              <a:rPr lang="ru-RU" dirty="0" smtClean="0"/>
              <a:t>Перигелий ближняя к Солнцу точка орбиты планет</a:t>
            </a:r>
          </a:p>
          <a:p>
            <a:pPr lvl="1">
              <a:defRPr/>
            </a:pPr>
            <a:r>
              <a:rPr lang="ru-RU" dirty="0" smtClean="0"/>
              <a:t>Афелий дальняя к Солнцу точка орбиты планет</a:t>
            </a:r>
          </a:p>
          <a:p>
            <a:pPr>
              <a:defRPr/>
            </a:pPr>
            <a:endParaRPr lang="ru-RU" dirty="0" smtClean="0"/>
          </a:p>
          <a:p>
            <a:pPr>
              <a:defRPr/>
            </a:pP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382805-7D77-44F5-934D-E0A7272BB84F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740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mtClean="0"/>
              <a:t>Второй закон</a:t>
            </a:r>
          </a:p>
        </p:txBody>
      </p:sp>
      <p:sp>
        <p:nvSpPr>
          <p:cNvPr id="79875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mtClean="0"/>
              <a:t>Радиус вектор планеты в равные промежутки времени описывает равновеликие площади.</a:t>
            </a:r>
          </a:p>
          <a:p>
            <a:r>
              <a:rPr lang="ru-RU" altLang="ru-RU" smtClean="0"/>
              <a:t>В перигелии скорость движения планеты выше чем в афелии</a:t>
            </a:r>
          </a:p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D62E4A-A728-4681-8949-0DCB82B3D7DB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471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mtClean="0"/>
              <a:t>Третий закон.</a:t>
            </a:r>
          </a:p>
        </p:txBody>
      </p:sp>
      <p:sp>
        <p:nvSpPr>
          <p:cNvPr id="80899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mtClean="0"/>
              <a:t>Квадраты времени обращения планет вокруг Солнца пропорциональны кубам больших полуосей их орбит.</a:t>
            </a:r>
          </a:p>
          <a:p>
            <a:endParaRPr lang="ru-RU" altLang="ru-RU" smtClean="0"/>
          </a:p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CAE324-1CF0-47C5-BEE2-86C64E8014CB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090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3068638"/>
            <a:ext cx="2016125" cy="1331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7454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82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88913"/>
            <a:ext cx="3309938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5783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4502150"/>
            <a:ext cx="3097213" cy="235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5784" name="Text Box 8"/>
          <p:cNvSpPr txBox="1">
            <a:spLocks noChangeArrowheads="1"/>
          </p:cNvSpPr>
          <p:nvPr/>
        </p:nvSpPr>
        <p:spPr bwMode="auto">
          <a:xfrm>
            <a:off x="179388" y="4652963"/>
            <a:ext cx="2808287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800" b="1" smtClean="0">
                <a:solidFill>
                  <a:srgbClr val="000000"/>
                </a:solidFill>
              </a:rPr>
              <a:t>Дж. Кассини</a:t>
            </a:r>
            <a:br>
              <a:rPr lang="ru-RU" altLang="ru-RU" sz="2800" b="1" smtClean="0">
                <a:solidFill>
                  <a:srgbClr val="000000"/>
                </a:solidFill>
              </a:rPr>
            </a:br>
            <a:r>
              <a:rPr lang="ru-RU" altLang="ru-RU" sz="2800" b="1" smtClean="0">
                <a:solidFill>
                  <a:srgbClr val="000000"/>
                </a:solidFill>
              </a:rPr>
              <a:t>1625-1712</a:t>
            </a:r>
          </a:p>
        </p:txBody>
      </p:sp>
    </p:spTree>
    <p:extLst>
      <p:ext uri="{BB962C8B-B14F-4D97-AF65-F5344CB8AC3E}">
        <p14:creationId xmlns:p14="http://schemas.microsoft.com/office/powerpoint/2010/main" val="911816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Годичный </a:t>
            </a:r>
            <a:r>
              <a:rPr lang="ru-RU" dirty="0" err="1" smtClean="0"/>
              <a:t>паралакс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2814" y="1484784"/>
            <a:ext cx="60960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59689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Космические единицы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4857403"/>
          </a:xfrm>
        </p:spPr>
        <p:txBody>
          <a:bodyPr/>
          <a:lstStyle/>
          <a:p>
            <a:r>
              <a:rPr lang="ru-RU" sz="2600" b="1" i="1" dirty="0" smtClean="0"/>
              <a:t>Астрономическая единица</a:t>
            </a:r>
            <a:r>
              <a:rPr lang="ru-RU" sz="2600" b="1" dirty="0" smtClean="0"/>
              <a:t> (</a:t>
            </a:r>
            <a:r>
              <a:rPr lang="ru-RU" sz="2600" b="1" dirty="0" err="1" smtClean="0"/>
              <a:t>а.е</a:t>
            </a:r>
            <a:r>
              <a:rPr lang="ru-RU" sz="2600" b="1" dirty="0" smtClean="0"/>
              <a:t>.) – </a:t>
            </a:r>
            <a:r>
              <a:rPr lang="ru-RU" sz="2600" dirty="0" smtClean="0"/>
              <a:t>среднее расстояние от Земли до Солнца, равное 1,5×10</a:t>
            </a:r>
            <a:r>
              <a:rPr lang="ru-RU" sz="2600" baseline="30000" dirty="0" smtClean="0"/>
              <a:t>11</a:t>
            </a:r>
            <a:r>
              <a:rPr lang="ru-RU" sz="2600" dirty="0" smtClean="0"/>
              <a:t>м.</a:t>
            </a:r>
          </a:p>
          <a:p>
            <a:r>
              <a:rPr lang="ru-RU" sz="2600" b="1" i="1" dirty="0" smtClean="0"/>
              <a:t>Световой год</a:t>
            </a:r>
            <a:r>
              <a:rPr lang="ru-RU" sz="2600" b="1" dirty="0" smtClean="0"/>
              <a:t> – </a:t>
            </a:r>
            <a:r>
              <a:rPr lang="ru-RU" sz="2600" dirty="0" smtClean="0"/>
              <a:t>расстояние, которое проходит свет в течение одного года, а именно 9,46×10</a:t>
            </a:r>
            <a:r>
              <a:rPr lang="ru-RU" sz="2600" baseline="30000" dirty="0" smtClean="0"/>
              <a:t>15</a:t>
            </a:r>
            <a:r>
              <a:rPr lang="ru-RU" sz="2600" dirty="0" smtClean="0"/>
              <a:t>м.</a:t>
            </a:r>
          </a:p>
          <a:p>
            <a:r>
              <a:rPr lang="ru-RU" sz="2600" b="1" i="1" dirty="0" smtClean="0"/>
              <a:t>Парсек</a:t>
            </a:r>
            <a:r>
              <a:rPr lang="ru-RU" sz="2600" b="1" dirty="0" smtClean="0"/>
              <a:t> (параллакс-секунда) – </a:t>
            </a:r>
            <a:r>
              <a:rPr lang="ru-RU" sz="2600" dirty="0" smtClean="0"/>
              <a:t>расстояние, на котором годичный параллакс земной орбиты (т.е. угол, под которым видна большая полуось земной орбиты, расположенная перпендикулярно лучу зрения) равен одной секунде. Это расстояние равно 206265 </a:t>
            </a:r>
            <a:r>
              <a:rPr lang="ru-RU" sz="2600" dirty="0" err="1" smtClean="0"/>
              <a:t>а.е</a:t>
            </a:r>
            <a:r>
              <a:rPr lang="ru-RU" sz="2600" dirty="0" smtClean="0"/>
              <a:t>. = 3,08×10</a:t>
            </a:r>
            <a:r>
              <a:rPr lang="ru-RU" sz="2600" baseline="30000" dirty="0" smtClean="0"/>
              <a:t>16</a:t>
            </a:r>
            <a:r>
              <a:rPr lang="ru-RU" sz="2600" dirty="0" smtClean="0"/>
              <a:t> м = 3,26 св. г. </a:t>
            </a:r>
          </a:p>
          <a:p>
            <a:endParaRPr lang="ru-RU" sz="26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384675" cy="5057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6805" name="Text Box 5"/>
          <p:cNvSpPr txBox="1">
            <a:spLocks noChangeArrowheads="1"/>
          </p:cNvSpPr>
          <p:nvPr/>
        </p:nvSpPr>
        <p:spPr bwMode="auto">
          <a:xfrm>
            <a:off x="179388" y="5300663"/>
            <a:ext cx="2808287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800" b="1" smtClean="0">
                <a:solidFill>
                  <a:srgbClr val="000000"/>
                </a:solidFill>
              </a:rPr>
              <a:t>О. Рёмер</a:t>
            </a:r>
            <a:br>
              <a:rPr lang="ru-RU" altLang="ru-RU" sz="2800" b="1" smtClean="0">
                <a:solidFill>
                  <a:srgbClr val="000000"/>
                </a:solidFill>
              </a:rPr>
            </a:br>
            <a:r>
              <a:rPr lang="ru-RU" altLang="ru-RU" sz="2800" b="1" smtClean="0">
                <a:solidFill>
                  <a:srgbClr val="000000"/>
                </a:solidFill>
              </a:rPr>
              <a:t>1644-1710</a:t>
            </a:r>
          </a:p>
        </p:txBody>
      </p:sp>
      <p:sp>
        <p:nvSpPr>
          <p:cNvPr id="76806" name="Text Box 6"/>
          <p:cNvSpPr txBox="1">
            <a:spLocks noChangeArrowheads="1"/>
          </p:cNvSpPr>
          <p:nvPr/>
        </p:nvSpPr>
        <p:spPr bwMode="auto">
          <a:xfrm>
            <a:off x="4787900" y="260350"/>
            <a:ext cx="40322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400" smtClean="0">
                <a:solidFill>
                  <a:srgbClr val="000000"/>
                </a:solidFill>
              </a:rPr>
              <a:t>Определение скорости света</a:t>
            </a:r>
          </a:p>
        </p:txBody>
      </p:sp>
      <p:pic>
        <p:nvPicPr>
          <p:cNvPr id="76807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235200"/>
            <a:ext cx="4572000" cy="316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8297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6" name="Text Box 4"/>
          <p:cNvSpPr txBox="1">
            <a:spLocks noChangeArrowheads="1"/>
          </p:cNvSpPr>
          <p:nvPr/>
        </p:nvSpPr>
        <p:spPr bwMode="auto">
          <a:xfrm>
            <a:off x="179388" y="5300663"/>
            <a:ext cx="2808287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800" b="1" smtClean="0">
                <a:solidFill>
                  <a:srgbClr val="000000"/>
                </a:solidFill>
              </a:rPr>
              <a:t>И. Тициус</a:t>
            </a:r>
            <a:br>
              <a:rPr lang="ru-RU" altLang="ru-RU" sz="2800" b="1" smtClean="0">
                <a:solidFill>
                  <a:srgbClr val="000000"/>
                </a:solidFill>
              </a:rPr>
            </a:br>
            <a:r>
              <a:rPr lang="ru-RU" altLang="ru-RU" sz="2800" b="1" smtClean="0">
                <a:solidFill>
                  <a:srgbClr val="000000"/>
                </a:solidFill>
              </a:rPr>
              <a:t>1729-1796</a:t>
            </a:r>
          </a:p>
        </p:txBody>
      </p:sp>
      <p:sp>
        <p:nvSpPr>
          <p:cNvPr id="90117" name="Text Box 5"/>
          <p:cNvSpPr txBox="1">
            <a:spLocks noChangeArrowheads="1"/>
          </p:cNvSpPr>
          <p:nvPr/>
        </p:nvSpPr>
        <p:spPr bwMode="auto">
          <a:xfrm>
            <a:off x="4211638" y="260350"/>
            <a:ext cx="4608512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400" smtClean="0">
                <a:solidFill>
                  <a:srgbClr val="000000"/>
                </a:solidFill>
              </a:rPr>
              <a:t>Определение закона планетных расстояний</a:t>
            </a:r>
          </a:p>
        </p:txBody>
      </p:sp>
      <p:sp>
        <p:nvSpPr>
          <p:cNvPr id="90118" name="Text Box 6"/>
          <p:cNvSpPr txBox="1">
            <a:spLocks noChangeArrowheads="1"/>
          </p:cNvSpPr>
          <p:nvPr/>
        </p:nvSpPr>
        <p:spPr bwMode="auto">
          <a:xfrm>
            <a:off x="4284663" y="1196975"/>
            <a:ext cx="352901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ru-RU" sz="3600" smtClean="0">
                <a:solidFill>
                  <a:srgbClr val="000000"/>
                </a:solidFill>
              </a:rPr>
              <a:t>r = 0,4 + 0,3 * 2</a:t>
            </a:r>
            <a:r>
              <a:rPr lang="en-US" altLang="ru-RU" sz="3600" baseline="30000" smtClean="0">
                <a:solidFill>
                  <a:srgbClr val="000000"/>
                </a:solidFill>
              </a:rPr>
              <a:t>n</a:t>
            </a:r>
            <a:endParaRPr lang="ru-RU" altLang="ru-RU" sz="3600" baseline="30000" smtClean="0">
              <a:solidFill>
                <a:srgbClr val="000000"/>
              </a:solidFill>
            </a:endParaRPr>
          </a:p>
        </p:txBody>
      </p:sp>
      <p:graphicFrame>
        <p:nvGraphicFramePr>
          <p:cNvPr id="90331" name="Group 219"/>
          <p:cNvGraphicFramePr>
            <a:graphicFrameLocks noGrp="1"/>
          </p:cNvGraphicFramePr>
          <p:nvPr/>
        </p:nvGraphicFramePr>
        <p:xfrm>
          <a:off x="3132138" y="2420938"/>
          <a:ext cx="6011862" cy="4437065"/>
        </p:xfrm>
        <a:graphic>
          <a:graphicData uri="http://schemas.openxmlformats.org/drawingml/2006/table">
            <a:tbl>
              <a:tblPr/>
              <a:tblGrid>
                <a:gridCol w="1881187"/>
                <a:gridCol w="1746250"/>
                <a:gridCol w="804863"/>
                <a:gridCol w="1579562"/>
              </a:tblGrid>
              <a:tr h="5000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Планета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Вычисленное </a:t>
                      </a:r>
                      <a:r>
                        <a:rPr kumimoji="0" lang="en-US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</a:t>
                      </a:r>
                      <a:endParaRPr kumimoji="0" lang="en-US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  <a:endParaRPr kumimoji="0" lang="en-US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Измеренное </a:t>
                      </a:r>
                      <a:r>
                        <a:rPr kumimoji="0" lang="en-US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</a:t>
                      </a:r>
                      <a:endParaRPr kumimoji="0" lang="en-US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8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Меркурий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0,40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0,387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00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Венера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0,70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0,723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8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Земля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1,00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1,000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00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Марс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1,60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1,524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413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8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Юпитер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5,20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5,203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00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Сатурн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10,00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9,539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90332" name="Picture 22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071813" cy="393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37552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ru-RU" sz="2000" smtClean="0"/>
              <a:t>Как мы получаем сведения о природе?</a:t>
            </a:r>
            <a:r>
              <a:rPr lang="ru-RU" altLang="ru-RU" smtClean="0"/>
              <a:t> </a:t>
            </a:r>
            <a:br>
              <a:rPr lang="ru-RU" altLang="ru-RU" smtClean="0"/>
            </a:br>
            <a:endParaRPr lang="ru-RU" altLang="ru-RU" smtClean="0"/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981075"/>
            <a:ext cx="4038600" cy="5145088"/>
          </a:xfrm>
        </p:spPr>
        <p:txBody>
          <a:bodyPr rtlCol="0">
            <a:normAutofit lnSpcReduction="10000"/>
          </a:bodyPr>
          <a:lstStyle/>
          <a:p>
            <a:pPr algn="ctr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2800" smtClean="0"/>
              <a:t>Как гипотеза влияет на последующее создание картины МИРА</a:t>
            </a:r>
          </a:p>
          <a:p>
            <a:pPr algn="ctr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2800" smtClean="0">
                <a:solidFill>
                  <a:schemeClr val="hlink"/>
                </a:solidFill>
              </a:rPr>
              <a:t>Человек наблюдает за Космосом тысячелетия.</a:t>
            </a:r>
          </a:p>
          <a:p>
            <a:pPr algn="ctr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2800" smtClean="0">
                <a:solidFill>
                  <a:schemeClr val="hlink"/>
                </a:solidFill>
              </a:rPr>
              <a:t>И видит одно и то же!</a:t>
            </a:r>
          </a:p>
          <a:p>
            <a:pPr algn="ctr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2800" i="1" smtClean="0">
                <a:solidFill>
                  <a:schemeClr val="hlink"/>
                </a:solidFill>
              </a:rPr>
              <a:t>Звезды, планеты, кометы…</a:t>
            </a:r>
          </a:p>
          <a:p>
            <a:pPr algn="ctr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2800" i="1" smtClean="0">
                <a:solidFill>
                  <a:srgbClr val="FF3300"/>
                </a:solidFill>
              </a:rPr>
              <a:t>А как отличить звезду от планеты?</a:t>
            </a:r>
          </a:p>
        </p:txBody>
      </p:sp>
      <p:pic>
        <p:nvPicPr>
          <p:cNvPr id="81924" name="Picture 7" descr="петлеообразное движение планет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22" t="7384" r="2332" b="75882"/>
          <a:stretch>
            <a:fillRect/>
          </a:stretch>
        </p:blipFill>
        <p:spPr>
          <a:xfrm>
            <a:off x="250825" y="5516563"/>
            <a:ext cx="4535488" cy="1152525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1925" name="Picture 5" descr="008-1272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75225" y="908050"/>
            <a:ext cx="3970338" cy="594995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A1ED2B-ED79-44C4-B7DD-C3CE70BB6E8A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37</a:t>
            </a:fld>
            <a:endParaRPr lang="ru-RU" altLang="ru-RU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1927" name="Freeform 9"/>
          <p:cNvSpPr>
            <a:spLocks/>
          </p:cNvSpPr>
          <p:nvPr/>
        </p:nvSpPr>
        <p:spPr bwMode="auto">
          <a:xfrm>
            <a:off x="5003800" y="1773238"/>
            <a:ext cx="3960813" cy="2160587"/>
          </a:xfrm>
          <a:custGeom>
            <a:avLst/>
            <a:gdLst>
              <a:gd name="T0" fmla="*/ 0 w 1448"/>
              <a:gd name="T1" fmla="*/ 2147483647 h 1272"/>
              <a:gd name="T2" fmla="*/ 2147483647 w 1448"/>
              <a:gd name="T3" fmla="*/ 2147483647 h 1272"/>
              <a:gd name="T4" fmla="*/ 2147483647 w 1448"/>
              <a:gd name="T5" fmla="*/ 2147483647 h 1272"/>
              <a:gd name="T6" fmla="*/ 2147483647 w 1448"/>
              <a:gd name="T7" fmla="*/ 2147483647 h 1272"/>
              <a:gd name="T8" fmla="*/ 2147483647 w 1448"/>
              <a:gd name="T9" fmla="*/ 2147483647 h 1272"/>
              <a:gd name="T10" fmla="*/ 2147483647 w 1448"/>
              <a:gd name="T11" fmla="*/ 2147483647 h 1272"/>
              <a:gd name="T12" fmla="*/ 2147483647 w 1448"/>
              <a:gd name="T13" fmla="*/ 2147483647 h 1272"/>
              <a:gd name="T14" fmla="*/ 2147483647 w 1448"/>
              <a:gd name="T15" fmla="*/ 2147483647 h 1272"/>
              <a:gd name="T16" fmla="*/ 2147483647 w 1448"/>
              <a:gd name="T17" fmla="*/ 2147483647 h 1272"/>
              <a:gd name="T18" fmla="*/ 2147483647 w 1448"/>
              <a:gd name="T19" fmla="*/ 2147483647 h 1272"/>
              <a:gd name="T20" fmla="*/ 2147483647 w 1448"/>
              <a:gd name="T21" fmla="*/ 2147483647 h 1272"/>
              <a:gd name="T22" fmla="*/ 2147483647 w 1448"/>
              <a:gd name="T23" fmla="*/ 2147483647 h 1272"/>
              <a:gd name="T24" fmla="*/ 2147483647 w 1448"/>
              <a:gd name="T25" fmla="*/ 2147483647 h 1272"/>
              <a:gd name="T26" fmla="*/ 2147483647 w 1448"/>
              <a:gd name="T27" fmla="*/ 2147483647 h 1272"/>
              <a:gd name="T28" fmla="*/ 2147483647 w 1448"/>
              <a:gd name="T29" fmla="*/ 2147483647 h 1272"/>
              <a:gd name="T30" fmla="*/ 2147483647 w 1448"/>
              <a:gd name="T31" fmla="*/ 2147483647 h 1272"/>
              <a:gd name="T32" fmla="*/ 2147483647 w 1448"/>
              <a:gd name="T33" fmla="*/ 2147483647 h 1272"/>
              <a:gd name="T34" fmla="*/ 2147483647 w 1448"/>
              <a:gd name="T35" fmla="*/ 2147483647 h 1272"/>
              <a:gd name="T36" fmla="*/ 2147483647 w 1448"/>
              <a:gd name="T37" fmla="*/ 2147483647 h 1272"/>
              <a:gd name="T38" fmla="*/ 2147483647 w 1448"/>
              <a:gd name="T39" fmla="*/ 2147483647 h 1272"/>
              <a:gd name="T40" fmla="*/ 2147483647 w 1448"/>
              <a:gd name="T41" fmla="*/ 2147483647 h 1272"/>
              <a:gd name="T42" fmla="*/ 2147483647 w 1448"/>
              <a:gd name="T43" fmla="*/ 2147483647 h 1272"/>
              <a:gd name="T44" fmla="*/ 2147483647 w 1448"/>
              <a:gd name="T45" fmla="*/ 2147483647 h 1272"/>
              <a:gd name="T46" fmla="*/ 2147483647 w 1448"/>
              <a:gd name="T47" fmla="*/ 2147483647 h 1272"/>
              <a:gd name="T48" fmla="*/ 2147483647 w 1448"/>
              <a:gd name="T49" fmla="*/ 2147483647 h 1272"/>
              <a:gd name="T50" fmla="*/ 2147483647 w 1448"/>
              <a:gd name="T51" fmla="*/ 2147483647 h 1272"/>
              <a:gd name="T52" fmla="*/ 2147483647 w 1448"/>
              <a:gd name="T53" fmla="*/ 2147483647 h 1272"/>
              <a:gd name="T54" fmla="*/ 2147483647 w 1448"/>
              <a:gd name="T55" fmla="*/ 2147483647 h 1272"/>
              <a:gd name="T56" fmla="*/ 2147483647 w 1448"/>
              <a:gd name="T57" fmla="*/ 2147483647 h 1272"/>
              <a:gd name="T58" fmla="*/ 2147483647 w 1448"/>
              <a:gd name="T59" fmla="*/ 2147483647 h 1272"/>
              <a:gd name="T60" fmla="*/ 2147483647 w 1448"/>
              <a:gd name="T61" fmla="*/ 2147483647 h 1272"/>
              <a:gd name="T62" fmla="*/ 2147483647 w 1448"/>
              <a:gd name="T63" fmla="*/ 2147483647 h 1272"/>
              <a:gd name="T64" fmla="*/ 2147483647 w 1448"/>
              <a:gd name="T65" fmla="*/ 2147483647 h 1272"/>
              <a:gd name="T66" fmla="*/ 2147483647 w 1448"/>
              <a:gd name="T67" fmla="*/ 2147483647 h 1272"/>
              <a:gd name="T68" fmla="*/ 2147483647 w 1448"/>
              <a:gd name="T69" fmla="*/ 0 h 1272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448" h="1272">
                <a:moveTo>
                  <a:pt x="0" y="1272"/>
                </a:moveTo>
                <a:cubicBezTo>
                  <a:pt x="5" y="1264"/>
                  <a:pt x="9" y="1254"/>
                  <a:pt x="16" y="1248"/>
                </a:cubicBezTo>
                <a:cubicBezTo>
                  <a:pt x="30" y="1235"/>
                  <a:pt x="64" y="1216"/>
                  <a:pt x="64" y="1216"/>
                </a:cubicBezTo>
                <a:cubicBezTo>
                  <a:pt x="103" y="1158"/>
                  <a:pt x="174" y="1122"/>
                  <a:pt x="224" y="1072"/>
                </a:cubicBezTo>
                <a:cubicBezTo>
                  <a:pt x="236" y="1035"/>
                  <a:pt x="257" y="1049"/>
                  <a:pt x="280" y="1016"/>
                </a:cubicBezTo>
                <a:cubicBezTo>
                  <a:pt x="287" y="1006"/>
                  <a:pt x="289" y="993"/>
                  <a:pt x="296" y="984"/>
                </a:cubicBezTo>
                <a:cubicBezTo>
                  <a:pt x="317" y="957"/>
                  <a:pt x="349" y="940"/>
                  <a:pt x="368" y="912"/>
                </a:cubicBezTo>
                <a:cubicBezTo>
                  <a:pt x="397" y="868"/>
                  <a:pt x="432" y="833"/>
                  <a:pt x="464" y="792"/>
                </a:cubicBezTo>
                <a:lnTo>
                  <a:pt x="512" y="696"/>
                </a:lnTo>
                <a:cubicBezTo>
                  <a:pt x="512" y="696"/>
                  <a:pt x="512" y="696"/>
                  <a:pt x="512" y="696"/>
                </a:cubicBezTo>
                <a:cubicBezTo>
                  <a:pt x="524" y="678"/>
                  <a:pt x="532" y="657"/>
                  <a:pt x="544" y="640"/>
                </a:cubicBezTo>
                <a:cubicBezTo>
                  <a:pt x="558" y="620"/>
                  <a:pt x="577" y="604"/>
                  <a:pt x="592" y="584"/>
                </a:cubicBezTo>
                <a:cubicBezTo>
                  <a:pt x="601" y="558"/>
                  <a:pt x="615" y="538"/>
                  <a:pt x="624" y="512"/>
                </a:cubicBezTo>
                <a:cubicBezTo>
                  <a:pt x="623" y="486"/>
                  <a:pt x="699" y="150"/>
                  <a:pt x="560" y="104"/>
                </a:cubicBezTo>
                <a:cubicBezTo>
                  <a:pt x="516" y="71"/>
                  <a:pt x="461" y="67"/>
                  <a:pt x="408" y="56"/>
                </a:cubicBezTo>
                <a:cubicBezTo>
                  <a:pt x="355" y="64"/>
                  <a:pt x="310" y="74"/>
                  <a:pt x="256" y="80"/>
                </a:cubicBezTo>
                <a:cubicBezTo>
                  <a:pt x="171" y="114"/>
                  <a:pt x="152" y="127"/>
                  <a:pt x="104" y="208"/>
                </a:cubicBezTo>
                <a:cubicBezTo>
                  <a:pt x="89" y="233"/>
                  <a:pt x="65" y="253"/>
                  <a:pt x="56" y="280"/>
                </a:cubicBezTo>
                <a:cubicBezTo>
                  <a:pt x="48" y="304"/>
                  <a:pt x="40" y="328"/>
                  <a:pt x="32" y="352"/>
                </a:cubicBezTo>
                <a:cubicBezTo>
                  <a:pt x="27" y="368"/>
                  <a:pt x="16" y="400"/>
                  <a:pt x="16" y="400"/>
                </a:cubicBezTo>
                <a:cubicBezTo>
                  <a:pt x="19" y="467"/>
                  <a:pt x="13" y="534"/>
                  <a:pt x="24" y="600"/>
                </a:cubicBezTo>
                <a:cubicBezTo>
                  <a:pt x="27" y="619"/>
                  <a:pt x="45" y="632"/>
                  <a:pt x="56" y="648"/>
                </a:cubicBezTo>
                <a:cubicBezTo>
                  <a:pt x="79" y="683"/>
                  <a:pt x="88" y="673"/>
                  <a:pt x="128" y="688"/>
                </a:cubicBezTo>
                <a:cubicBezTo>
                  <a:pt x="230" y="726"/>
                  <a:pt x="100" y="683"/>
                  <a:pt x="184" y="720"/>
                </a:cubicBezTo>
                <a:cubicBezTo>
                  <a:pt x="217" y="735"/>
                  <a:pt x="238" y="737"/>
                  <a:pt x="272" y="744"/>
                </a:cubicBezTo>
                <a:cubicBezTo>
                  <a:pt x="336" y="741"/>
                  <a:pt x="400" y="742"/>
                  <a:pt x="464" y="736"/>
                </a:cubicBezTo>
                <a:cubicBezTo>
                  <a:pt x="481" y="734"/>
                  <a:pt x="512" y="720"/>
                  <a:pt x="512" y="720"/>
                </a:cubicBezTo>
                <a:cubicBezTo>
                  <a:pt x="567" y="665"/>
                  <a:pt x="541" y="685"/>
                  <a:pt x="584" y="656"/>
                </a:cubicBezTo>
                <a:cubicBezTo>
                  <a:pt x="597" y="617"/>
                  <a:pt x="631" y="606"/>
                  <a:pt x="664" y="584"/>
                </a:cubicBezTo>
                <a:cubicBezTo>
                  <a:pt x="719" y="547"/>
                  <a:pt x="767" y="508"/>
                  <a:pt x="816" y="464"/>
                </a:cubicBezTo>
                <a:cubicBezTo>
                  <a:pt x="856" y="429"/>
                  <a:pt x="864" y="408"/>
                  <a:pt x="912" y="392"/>
                </a:cubicBezTo>
                <a:cubicBezTo>
                  <a:pt x="942" y="347"/>
                  <a:pt x="1010" y="311"/>
                  <a:pt x="1056" y="280"/>
                </a:cubicBezTo>
                <a:cubicBezTo>
                  <a:pt x="1078" y="248"/>
                  <a:pt x="1153" y="189"/>
                  <a:pt x="1192" y="176"/>
                </a:cubicBezTo>
                <a:cubicBezTo>
                  <a:pt x="1235" y="133"/>
                  <a:pt x="1285" y="98"/>
                  <a:pt x="1336" y="64"/>
                </a:cubicBezTo>
                <a:cubicBezTo>
                  <a:pt x="1373" y="39"/>
                  <a:pt x="1415" y="33"/>
                  <a:pt x="1448" y="0"/>
                </a:cubicBezTo>
              </a:path>
            </a:pathLst>
          </a:custGeom>
          <a:noFill/>
          <a:ln w="9525">
            <a:solidFill>
              <a:srgbClr val="00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8094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1015</TotalTime>
  <Words>1201</Words>
  <Application>Microsoft Office PowerPoint</Application>
  <PresentationFormat>Экран (4:3)</PresentationFormat>
  <Paragraphs>202</Paragraphs>
  <Slides>37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37</vt:i4>
      </vt:variant>
    </vt:vector>
  </HeadingPairs>
  <TitlesOfParts>
    <vt:vector size="40" baseType="lpstr">
      <vt:lpstr>Тема Office</vt:lpstr>
      <vt:lpstr>1_Тема Office</vt:lpstr>
      <vt:lpstr>Оформление по умолчанию</vt:lpstr>
      <vt:lpstr>История естествознания Космология</vt:lpstr>
      <vt:lpstr>Натурфилософия</vt:lpstr>
      <vt:lpstr>Презентация PowerPoint</vt:lpstr>
      <vt:lpstr>Презентация PowerPoint</vt:lpstr>
      <vt:lpstr>Пифагор http://www.youtube.com/watch?v=jsp1CLqxjl0</vt:lpstr>
      <vt:lpstr>Пифагор</vt:lpstr>
      <vt:lpstr>Презентация PowerPoint</vt:lpstr>
      <vt:lpstr>Платон (427-347 гг. до н.э.)</vt:lpstr>
      <vt:lpstr>Презентация PowerPoint</vt:lpstr>
      <vt:lpstr>Учение о мирах </vt:lpstr>
      <vt:lpstr>Космология Аристотеля</vt:lpstr>
      <vt:lpstr>Аристарх (310-250 гг. до н.э.)</vt:lpstr>
      <vt:lpstr>Презентация PowerPoint</vt:lpstr>
      <vt:lpstr>Эрастофен (276-196 гг. до н.э.)</vt:lpstr>
      <vt:lpstr>Презентация PowerPoint</vt:lpstr>
      <vt:lpstr>Презентация PowerPoint</vt:lpstr>
      <vt:lpstr>Космология</vt:lpstr>
      <vt:lpstr>Механическая картина мира</vt:lpstr>
      <vt:lpstr>Как мы получаем сведения о природе?  </vt:lpstr>
      <vt:lpstr>Птолимей (87-165 гг.)</vt:lpstr>
      <vt:lpstr>Презентация PowerPoint</vt:lpstr>
      <vt:lpstr>Презентация PowerPoint</vt:lpstr>
      <vt:lpstr>Коперник (1473-1543 гг.)</vt:lpstr>
      <vt:lpstr>Расстояние от Солнца до Венеры</vt:lpstr>
      <vt:lpstr>Как мы получаем сведения о природе?  </vt:lpstr>
      <vt:lpstr>Презентация PowerPoint</vt:lpstr>
      <vt:lpstr>Презентация PowerPoint</vt:lpstr>
      <vt:lpstr>Презентация PowerPoint</vt:lpstr>
      <vt:lpstr>Кеплер (1571-1630 гг.)</vt:lpstr>
      <vt:lpstr>Второй закон</vt:lpstr>
      <vt:lpstr>Третий закон.</vt:lpstr>
      <vt:lpstr>Презентация PowerPoint</vt:lpstr>
      <vt:lpstr>Годичный паралакс </vt:lpstr>
      <vt:lpstr>Космические единицы</vt:lpstr>
      <vt:lpstr>Презентация PowerPoint</vt:lpstr>
      <vt:lpstr>Презентация PowerPoint</vt:lpstr>
      <vt:lpstr>Как мы получаем сведения о природе?  </vt:lpstr>
    </vt:vector>
  </TitlesOfParts>
  <Company>УрФУ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естествознания</dc:title>
  <dc:creator>алекс</dc:creator>
  <cp:lastModifiedBy>Admin</cp:lastModifiedBy>
  <cp:revision>83</cp:revision>
  <dcterms:created xsi:type="dcterms:W3CDTF">2014-03-01T09:47:44Z</dcterms:created>
  <dcterms:modified xsi:type="dcterms:W3CDTF">2014-09-02T10:31:06Z</dcterms:modified>
</cp:coreProperties>
</file>