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D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D742792-229F-40A2-9FDB-F8620D5C0DAE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0917AA-CBFB-4C05-A90E-BFE76ADF2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ks.ru/free_doc/new_site/perepis2010/croc/perepis_itogi1612.htm" TargetMode="External"/><Relationship Id="rId3" Type="http://schemas.openxmlformats.org/officeDocument/2006/relationships/hyperlink" Target="http://www.ethnos.nw.ru/lib/nations.html" TargetMode="External"/><Relationship Id="rId7" Type="http://schemas.openxmlformats.org/officeDocument/2006/relationships/hyperlink" Target="https://ru.wikipedia.org/wiki/&#1057;&#1072;&#1072;&#1084;&#1099;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ami.su/" TargetMode="External"/><Relationship Id="rId5" Type="http://schemas.openxmlformats.org/officeDocument/2006/relationships/hyperlink" Target="http://kolanord.ru/html_public/col_avtory/Ivanischeva_ON_-_Yazik_i_duhovnaya_2013/index.html" TargetMode="External"/><Relationship Id="rId4" Type="http://schemas.openxmlformats.org/officeDocument/2006/relationships/hyperlink" Target="http://www.kolasc.net.ru/russian/innovation/ksc75/5.3.pdf" TargetMode="External"/><Relationship Id="rId9" Type="http://schemas.openxmlformats.org/officeDocument/2006/relationships/hyperlink" Target="http://www.perepis2002.ru/index.html?id=1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yriad Pro Ligh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868" y="500042"/>
            <a:ext cx="2857520" cy="642942"/>
          </a:xfrm>
          <a:prstGeom prst="rect">
            <a:avLst/>
          </a:prstGeom>
          <a:solidFill>
            <a:schemeClr val="accent4">
              <a:lumMod val="75000"/>
              <a:alpha val="6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17389" y="357166"/>
            <a:ext cx="3029997" cy="923330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Саамы</a:t>
            </a:r>
            <a:endParaRPr lang="ru-RU" sz="5400" b="1" cap="none" spc="30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286908" cy="6858000"/>
          </a:xfrm>
          <a:prstGeom prst="rect">
            <a:avLst/>
          </a:prstGeom>
          <a:blipFill dpi="0" rotWithShape="1">
            <a:blip r:embed="rId2" cstate="print">
              <a:alphaModFix amt="7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329"/>
            <a:ext cx="5257808" cy="38764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Этноним: 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саамы, лопари</a:t>
            </a:r>
          </a:p>
          <a:p>
            <a:pPr>
              <a:buNone/>
            </a:pPr>
            <a:r>
              <a:rPr lang="ru-RU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Автоэтнонимы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>
              <a:buNone/>
            </a:pPr>
            <a:r>
              <a:rPr lang="ru-RU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Саамь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саами</a:t>
            </a:r>
          </a:p>
          <a:p>
            <a:r>
              <a:rPr lang="en-US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sabme</a:t>
            </a:r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— «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земля»</a:t>
            </a:r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en-US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zemas</a:t>
            </a:r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— «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низкий», «низменный»</a:t>
            </a:r>
          </a:p>
          <a:p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ru-RU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(а)м-</a:t>
            </a:r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—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«речные, водные люди»</a:t>
            </a:r>
          </a:p>
          <a:p>
            <a:pPr>
              <a:buNone/>
            </a:pPr>
            <a:r>
              <a:rPr lang="ru-RU" sz="32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Юридический статус</a:t>
            </a:r>
          </a:p>
          <a:p>
            <a:pPr>
              <a:buNone/>
            </a:pP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Коренной малочисленный народ Севера</a:t>
            </a:r>
          </a:p>
          <a:p>
            <a:pPr>
              <a:buNone/>
            </a:pPr>
            <a:r>
              <a:rPr lang="ru-RU" sz="36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Титул: 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нет</a:t>
            </a:r>
            <a:endParaRPr lang="ru-RU" sz="200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8229600" cy="1143000"/>
          </a:xfrm>
        </p:spPr>
        <p:txBody>
          <a:bodyPr/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Этноним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Рисунок 5" descr="1024px-Three_Sámi_Lapp_women,_c1890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1285860"/>
            <a:ext cx="3121152" cy="316382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Рисунок 6" descr="1345649584_saam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4714884"/>
            <a:ext cx="3024192" cy="1935483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7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857752" y="1481328"/>
            <a:ext cx="3829048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Саамы России традиционно проживают на территории Мурманской области</a:t>
            </a:r>
          </a:p>
          <a:p>
            <a:r>
              <a:rPr lang="ru-RU" sz="24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Доля саамов в Мурманской области: 0,15 %</a:t>
            </a:r>
            <a:endParaRPr lang="ru-RU" sz="240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Автохтонный</a:t>
            </a:r>
            <a:r>
              <a:rPr lang="ru-RU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ареал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 descr="104_1.jpg"/>
          <p:cNvPicPr>
            <a:picLocks noChangeAspect="1"/>
          </p:cNvPicPr>
          <p:nvPr/>
        </p:nvPicPr>
        <p:blipFill>
          <a:blip r:embed="rId3" cstate="print"/>
          <a:srcRect l="18882" t="12500" r="54577" b="58333"/>
          <a:stretch>
            <a:fillRect/>
          </a:stretch>
        </p:blipFill>
        <p:spPr>
          <a:xfrm>
            <a:off x="785786" y="1500174"/>
            <a:ext cx="3829587" cy="369753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photo_01_2560x14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4572008"/>
            <a:ext cx="3547455" cy="19788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 descr="104_1.jpg"/>
          <p:cNvPicPr>
            <a:picLocks noChangeAspect="1"/>
          </p:cNvPicPr>
          <p:nvPr/>
        </p:nvPicPr>
        <p:blipFill>
          <a:blip r:embed="rId3" cstate="print"/>
          <a:srcRect l="71050" t="87500" r="18882" b="9375"/>
          <a:stretch>
            <a:fillRect/>
          </a:stretch>
        </p:blipFill>
        <p:spPr>
          <a:xfrm>
            <a:off x="785786" y="5143512"/>
            <a:ext cx="1571636" cy="42862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75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0" dirty="0" smtClean="0">
                <a:solidFill>
                  <a:srgbClr val="061D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Численность населения и ее динамика</a:t>
            </a:r>
            <a:endParaRPr lang="ru-RU" b="0" dirty="0">
              <a:solidFill>
                <a:srgbClr val="061D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866775" y="1701800"/>
          <a:ext cx="7259638" cy="4070350"/>
        </p:xfrm>
        <a:graphic>
          <a:graphicData uri="http://schemas.openxmlformats.org/presentationml/2006/ole">
            <p:oleObj spid="_x0000_s1026" name="Диаграмма" r:id="rId4" imgW="6743599" imgH="3781350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428736"/>
            <a:ext cx="4071966" cy="4786346"/>
          </a:xfrm>
        </p:spPr>
        <p:txBody>
          <a:bodyPr anchor="ctr">
            <a:normAutofit fontScale="92500" lnSpcReduction="10000"/>
          </a:bodyPr>
          <a:lstStyle/>
          <a:p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Саамский язык относится к уральской семье, финно-угорской ветви, восточной группе диалектов. В группе </a:t>
            </a:r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кольско-саамских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диалектов выделяется 4 диалекта:</a:t>
            </a:r>
          </a:p>
          <a:p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Кильдинский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800" dirty="0" smtClean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Йоканьгски</a:t>
            </a:r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й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</a:t>
            </a:r>
          </a:p>
          <a:p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Нотозерский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</a:t>
            </a:r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†Бабинский</a:t>
            </a:r>
            <a:endParaRPr lang="ru-RU" sz="1800" dirty="0" smtClean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2000" dirty="0" smtClean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Письменность:</a:t>
            </a:r>
          </a:p>
          <a:p>
            <a:pPr>
              <a:buNone/>
            </a:pP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Первый алфавит был разработан в 1933 г. на основе латиницы. В 1936г. - переведен на русскую графическую основу.</a:t>
            </a:r>
          </a:p>
          <a:p>
            <a:pPr>
              <a:buNone/>
            </a:pP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Современный алфавит утвержден в 1892 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Этнолингвистический состав и диалекты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phoca_thumb_l_saami-language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428736"/>
            <a:ext cx="4793489" cy="435771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Относятся к т.н. </a:t>
            </a:r>
            <a:r>
              <a:rPr lang="ru-RU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лапоноидному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типу европеоидной расы</a:t>
            </a:r>
            <a:endParaRPr lang="ru-RU" sz="200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Расовый состав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071810"/>
            <a:ext cx="2571768" cy="329930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 descr="saam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4143380"/>
            <a:ext cx="2793139" cy="22145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saame_aho3.jpg"/>
          <p:cNvPicPr>
            <a:picLocks noChangeAspect="1"/>
          </p:cNvPicPr>
          <p:nvPr/>
        </p:nvPicPr>
        <p:blipFill>
          <a:blip r:embed="rId5" cstate="print"/>
          <a:srcRect l="53906"/>
          <a:stretch>
            <a:fillRect/>
          </a:stretch>
        </p:blipFill>
        <p:spPr>
          <a:xfrm>
            <a:off x="6000760" y="2143116"/>
            <a:ext cx="3143240" cy="426040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Несмотря на прививание христианства с </a:t>
            </a:r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XV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в., традиционные верования - фетишизм, анимизм, шаманизм- сохранялись еще очень долго. В настоящее время саамы официально православные. </a:t>
            </a:r>
            <a:endParaRPr lang="ru-RU" sz="200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Конфессиональный состав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Рисунок 5" descr="hhh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643314"/>
            <a:ext cx="3664915" cy="264868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 descr="phoca_thumb_l_saami-faith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3643314"/>
            <a:ext cx="3969183" cy="2610603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Практически все саамы говорят на русском языке, хотя некоторые из них еще говорят и на саамском языке.</a:t>
            </a:r>
          </a:p>
          <a:p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саамском языке говорят </a:t>
            </a:r>
            <a:r>
              <a:rPr lang="ru-RU" sz="2000" b="1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353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человека (20%)</a:t>
            </a:r>
          </a:p>
          <a:p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Родным его считают </a:t>
            </a:r>
            <a:r>
              <a:rPr lang="ru-RU" sz="2000" b="1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296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человек (16%)</a:t>
            </a:r>
            <a:endParaRPr lang="ru-RU" sz="200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Степень владения языком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 descr="RKO0004-29_P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357562"/>
            <a:ext cx="4929190" cy="32631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 descr="x_afeff7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4214818"/>
            <a:ext cx="3376616" cy="223617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Предки </a:t>
            </a:r>
            <a:r>
              <a:rPr lang="ru-RU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кольских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саамов пришли на территорию Кольского полуострова в </a:t>
            </a:r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ru-RU" sz="20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тыс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 н.э. Первые контакты саамов и восточных славян зафиксированы в </a:t>
            </a:r>
            <a:r>
              <a:rPr lang="en-US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XI</a:t>
            </a:r>
            <a:r>
              <a:rPr lang="ru-RU" sz="20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в.</a:t>
            </a:r>
            <a:endParaRPr lang="ru-RU" sz="200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Этногенез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 descr="1852_Sami_people._Karasjok._Eckersberg._Norges_Nationaldrag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2571744"/>
            <a:ext cx="3243072" cy="4076700"/>
          </a:xfrm>
          <a:prstGeom prst="rect">
            <a:avLst/>
          </a:prstGeom>
        </p:spPr>
      </p:pic>
      <p:pic>
        <p:nvPicPr>
          <p:cNvPr id="5" name="Рисунок 4" descr="Narodnosti Rossiii_0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2857496"/>
            <a:ext cx="2647950" cy="36671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Оленеводство</a:t>
            </a:r>
          </a:p>
          <a:p>
            <a:r>
              <a:rPr lang="ru-RU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Рыболовство</a:t>
            </a:r>
          </a:p>
          <a:p>
            <a:r>
              <a:rPr lang="ru-RU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Морская охота</a:t>
            </a:r>
          </a:p>
          <a:p>
            <a:r>
              <a:rPr lang="ru-RU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Сухопутная охота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Традиционные виды хозяйственной деятельности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sa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1428736"/>
            <a:ext cx="3875234" cy="250033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lopari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4258256"/>
            <a:ext cx="4786346" cy="243305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 descr="phoca_thumb_l_saami-fishery0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4286256"/>
            <a:ext cx="3262311" cy="223571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66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http://www.ethnos.nw.ru/lib/nations.html</a:t>
            </a:r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-электронная библиотека «</a:t>
            </a:r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Этнонациональные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общности России»</a:t>
            </a:r>
          </a:p>
          <a:p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4"/>
              </a:rPr>
              <a:t>http://www.kolasc.net.ru/russian/innovation/ksc75/5.3.pdf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Виноградова С.Н. «СААМЫ КОЛЬСКОГО ПОЛУОСТРОВА: ОСНОВНЫЕ ТЕНДЕНЦИИ СОВРЕМЕННОЙ ЖИЗНИ»</a:t>
            </a:r>
          </a:p>
          <a:p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http://kolanord.ru/html_public/col_avtory/Ivanischeva_ON_-_Yazik_i_duhovnaya_2013/index.html#6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Иванищева О.Н. , «Язык и духовная культура </a:t>
            </a:r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кольских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саамов»</a:t>
            </a:r>
          </a:p>
          <a:p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6"/>
              </a:rPr>
              <a:t>http://saami.su/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-сайт российских саамов</a:t>
            </a:r>
          </a:p>
          <a:p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7"/>
              </a:rPr>
              <a:t>https://ru.wikipedia.org/wiki/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7"/>
              </a:rPr>
              <a:t>Саамы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свободная энциклопедия «</a:t>
            </a:r>
            <a:r>
              <a:rPr lang="ru-RU" sz="1800" dirty="0" err="1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Википедия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</a:p>
          <a:p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8"/>
              </a:rPr>
              <a:t>http://www.gks.ru/free_doc/new_site/perepis2010/croc/perepis_itogi1612.htm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-Всероссийская перепись 2010 года</a:t>
            </a:r>
          </a:p>
          <a:p>
            <a:r>
              <a:rPr lang="en-US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9"/>
              </a:rPr>
              <a:t>http://www.perepis2002.ru/index.html?id=11</a:t>
            </a:r>
            <a:r>
              <a:rPr lang="ru-RU" sz="180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Всероссийская перепись 2002 года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rgbClr val="061D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Источники:</a:t>
            </a:r>
            <a:endParaRPr lang="ru-RU" b="0" dirty="0">
              <a:solidFill>
                <a:srgbClr val="061D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61D66"/>
                </a:solidFill>
              </a:rPr>
              <a:t>Спасибо за внимание!</a:t>
            </a:r>
            <a:endParaRPr lang="ru-RU" dirty="0">
              <a:solidFill>
                <a:srgbClr val="061D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</TotalTime>
  <Words>330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Открытая</vt:lpstr>
      <vt:lpstr>Диаграмма</vt:lpstr>
      <vt:lpstr>Слайд 1</vt:lpstr>
      <vt:lpstr>Этноним</vt:lpstr>
      <vt:lpstr>Автохтонный ареал</vt:lpstr>
      <vt:lpstr>Численность населения и ее динамика</vt:lpstr>
      <vt:lpstr>Этнолингвистический состав и диалекты</vt:lpstr>
      <vt:lpstr>Расовый состав</vt:lpstr>
      <vt:lpstr>Конфессиональный состав</vt:lpstr>
      <vt:lpstr>Степень владения языком</vt:lpstr>
      <vt:lpstr>Этногенез</vt:lpstr>
      <vt:lpstr>Традиционные виды хозяйственной деятельности</vt:lpstr>
      <vt:lpstr>Источники:</vt:lpstr>
      <vt:lpstr>Спасибо за внимание!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Саамы</dc:title>
  <dc:creator>Динчик</dc:creator>
  <cp:lastModifiedBy>Динчик</cp:lastModifiedBy>
  <cp:revision>87</cp:revision>
  <dcterms:created xsi:type="dcterms:W3CDTF">2015-01-13T19:51:22Z</dcterms:created>
  <dcterms:modified xsi:type="dcterms:W3CDTF">2015-02-03T19:25:34Z</dcterms:modified>
</cp:coreProperties>
</file>