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23"/>
  </p:handoutMasterIdLst>
  <p:sldIdLst>
    <p:sldId id="297" r:id="rId2"/>
    <p:sldId id="259" r:id="rId3"/>
    <p:sldId id="279" r:id="rId4"/>
    <p:sldId id="282" r:id="rId5"/>
    <p:sldId id="286" r:id="rId6"/>
    <p:sldId id="283" r:id="rId7"/>
    <p:sldId id="284" r:id="rId8"/>
    <p:sldId id="285" r:id="rId9"/>
    <p:sldId id="287" r:id="rId10"/>
    <p:sldId id="296" r:id="rId11"/>
    <p:sldId id="280" r:id="rId12"/>
    <p:sldId id="295" r:id="rId13"/>
    <p:sldId id="281" r:id="rId14"/>
    <p:sldId id="288" r:id="rId15"/>
    <p:sldId id="289" r:id="rId16"/>
    <p:sldId id="299" r:id="rId17"/>
    <p:sldId id="300" r:id="rId18"/>
    <p:sldId id="301" r:id="rId19"/>
    <p:sldId id="293" r:id="rId20"/>
    <p:sldId id="294" r:id="rId21"/>
    <p:sldId id="29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69F44-F471-492D-BBD2-F3AD6E666C3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04B76-75A3-4F10-8A19-3A6E1476FE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26A40C5-1859-408C-BEBB-97BF92CFE2A1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9A0D986-E07B-4A04-BF0B-5352BD398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1529918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</a:pPr>
            <a:r>
              <a:rPr lang="ru-RU" b="1" dirty="0" smtClean="0">
                <a:solidFill>
                  <a:srgbClr val="254061"/>
                </a:solidFill>
                <a:latin typeface="Times New Roman" pitchFamily="18" charset="0"/>
                <a:cs typeface="Times New Roman" pitchFamily="18" charset="0"/>
              </a:rPr>
              <a:t>Архипов Алексей Юрьевич</a:t>
            </a:r>
            <a:r>
              <a:rPr lang="ru-RU" dirty="0" smtClean="0">
                <a:solidFill>
                  <a:srgbClr val="25406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dirty="0" smtClean="0">
                <a:solidFill>
                  <a:srgbClr val="25406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254061"/>
                </a:solidFill>
                <a:latin typeface="Times New Roman" pitchFamily="18" charset="0"/>
                <a:cs typeface="Times New Roman" pitchFamily="18" charset="0"/>
              </a:rPr>
              <a:t>д.э.н., профессор,</a:t>
            </a:r>
          </a:p>
          <a:p>
            <a:pPr marL="0">
              <a:spcBef>
                <a:spcPts val="0"/>
              </a:spcBef>
            </a:pPr>
            <a:r>
              <a:rPr lang="ru-RU" sz="2200" dirty="0" smtClean="0">
                <a:solidFill>
                  <a:srgbClr val="254061"/>
                </a:solidFill>
                <a:latin typeface="Times New Roman" pitchFamily="18" charset="0"/>
                <a:cs typeface="Times New Roman" pitchFamily="18" charset="0"/>
              </a:rPr>
              <a:t> директор Высшей школы бизнеса</a:t>
            </a:r>
            <a:br>
              <a:rPr lang="ru-RU" sz="2200" dirty="0" smtClean="0">
                <a:solidFill>
                  <a:srgbClr val="25406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254061"/>
                </a:solidFill>
                <a:latin typeface="Times New Roman" pitchFamily="18" charset="0"/>
                <a:cs typeface="Times New Roman" pitchFamily="18" charset="0"/>
              </a:rPr>
              <a:t>Южного федерального университета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500174"/>
            <a:ext cx="7772400" cy="1828800"/>
          </a:xfrm>
        </p:spPr>
        <p:txBody>
          <a:bodyPr/>
          <a:lstStyle/>
          <a:p>
            <a:r>
              <a:rPr lang="ru-RU" dirty="0" smtClean="0"/>
              <a:t>Россия в системе мирового хозяйства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183880" cy="200026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Модуль 2</a:t>
            </a:r>
            <a:br>
              <a:rPr lang="ru-RU" b="1" dirty="0" smtClean="0"/>
            </a:br>
            <a:r>
              <a:rPr lang="ru-RU" b="1" dirty="0" smtClean="0"/>
              <a:t>Внешняя торговля и международное производственное и научно-техническое сотрудничество РФ.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2428868"/>
            <a:ext cx="81439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Тема 4. Регулирование внешней торговли товарами и услугами в РФ.</a:t>
            </a:r>
            <a:endParaRPr lang="ru-RU" sz="2800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3714752"/>
            <a:ext cx="80724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4.1 Инструментально-правовое регулирование внешней торговли товарами и услугами в РФ</a:t>
            </a:r>
          </a:p>
          <a:p>
            <a:endParaRPr lang="ru-RU" sz="2800" dirty="0" smtClean="0"/>
          </a:p>
          <a:p>
            <a:r>
              <a:rPr lang="ru-RU" sz="2800" dirty="0" smtClean="0"/>
              <a:t> 4.2 Вступление России в ВТО: возможности и угрозы для внешней торговли страны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4. 1 Инструментально-правовое регулирование внешней торговли товарами и услугами в РФ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2000240"/>
            <a:ext cx="86439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последние годы в стране проделана большая работа по формированию нормативно-правовой и развитию договорной базы торгово-экономических отношений Российской Федерации с зарубежными партнёрами.</a:t>
            </a:r>
          </a:p>
          <a:p>
            <a:pPr indent="179388"/>
            <a:endParaRPr lang="ru-RU" sz="2400" dirty="0" smtClean="0"/>
          </a:p>
          <a:p>
            <a:r>
              <a:rPr lang="ru-RU" sz="2400" dirty="0" smtClean="0"/>
              <a:t>Одним из важнейших направлений внешнеэкономической деятельности было обеспечение условий для осуществления равноправного торгово-экономического сотрудничества с экономически развитыми странами.</a:t>
            </a:r>
          </a:p>
          <a:p>
            <a:pPr indent="179388"/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1000108"/>
            <a:ext cx="84296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08.12.2003 г. №164-ФЗ «Об основах государственного  регулирования внешнеторговой деятельности в Российской Федерации»;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27.11.2010 года №311-ФЗ «О таможенном регулировании в Российской Федерации»;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08.12.2003 г. №165-ФЗ «О специальных защитных, антидемпинговых и компенсационных пошлинах»;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Таможенный Кодекс Таможенного Союза (приложение к Договору о Таможенном кодексе Таможенного союза, принятому Решением Межгосударственного Совета </a:t>
            </a:r>
            <a:r>
              <a:rPr lang="ru-RU" dirty="0" err="1" smtClean="0"/>
              <a:t>ЕврАзЭС</a:t>
            </a:r>
            <a:r>
              <a:rPr lang="ru-RU" dirty="0" smtClean="0"/>
              <a:t> на уровне глав государств от 27.11.2009 N 17);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Единый таможенный тариф Таможенного союза Республики Беларусь, Республики Казахстан и Российской Федерации;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10.12.2003 № 173-ФЗ «О валютном регулировании и валютном контроле»;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04.05.2011 №99-ФЗ «О лицензировании отдельных видов деятельности».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0"/>
            <a:ext cx="81439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Специальное законодательство регулирования внешнеторговой деятельности в РФ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948690"/>
            <a:ext cx="82868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 smtClean="0"/>
              <a:t>Постановление Правительства РФ от 31.10.96 №1299 «О порядке проведения конкурсов и аукционов по продаже квот при введении количественных ограничений и лицензирования экспорта и импорта товаров (работ, услуг) в РФ»;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18.07.1999 N 183-ФЗ «Об экспортном контроле»;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27.12.02 №184-ФЗ «О техническом регулировании»;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30.04.1999 № 81-ФЗ «Кодекс торгового мореплавания РФ»;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10.01.2003 № 18-ФЗ «Устав железнодорожного транспорта Российской Федерации»;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19.03.1997 № 60-ФЗ «Воздушный кодекс РФ»;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03.06.2006 г. №74-ФЗ «Водный кодекс РФ»;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ФЗ от 24.11.96 №132-ФЗ «Об основах туристской деятельности в РФ».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0"/>
            <a:ext cx="81439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Специальное законодательство регулирования внешнеторговой деятельности в РФ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1624" y="285728"/>
            <a:ext cx="7372376" cy="796908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/>
              <a:t>Россия и Таможенный союз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42910" y="1714488"/>
            <a:ext cx="80010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-Одним из важнейших изменений в сфере внешнеторгового законодательства является начало действия с 6 июля 2010 года Таможенного кодекса Таможенного союза России, Белоруссии и Казахстана.</a:t>
            </a:r>
          </a:p>
          <a:p>
            <a:endParaRPr lang="ru-RU" sz="2400" dirty="0" smtClean="0"/>
          </a:p>
          <a:p>
            <a:r>
              <a:rPr lang="ru-RU" sz="2400" dirty="0" smtClean="0"/>
              <a:t>-Таможенный кодекс РФ от  28 мая 2003 года N 61-ФЗ утратил силу 29 декабря 2010 года.</a:t>
            </a:r>
          </a:p>
          <a:p>
            <a:endParaRPr lang="ru-RU" sz="2400" dirty="0" smtClean="0"/>
          </a:p>
          <a:p>
            <a:r>
              <a:rPr lang="ru-RU" sz="2400" dirty="0" smtClean="0"/>
              <a:t>-С 29 декабря 2010 года правовое регулирование во внешнеторговой сфере РФ осуществляет Федеральный закон от 27.11.2010 N 311-ФЗ «О таможенном регулировании в Российской Федерации». </a:t>
            </a:r>
          </a:p>
          <a:p>
            <a:endParaRPr lang="ru-RU" dirty="0"/>
          </a:p>
        </p:txBody>
      </p:sp>
      <p:pic>
        <p:nvPicPr>
          <p:cNvPr id="1026" name="Picture 2" descr="G:\Диск Д\Моя папка\ЮФУ\Место России в МЭ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290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6586558" cy="796908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/>
              <a:t>Россия и ВТО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928670"/>
            <a:ext cx="857256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-Россия стала полноправным членом </a:t>
            </a:r>
          </a:p>
          <a:p>
            <a:r>
              <a:rPr lang="ru-RU" sz="2400" dirty="0" smtClean="0"/>
              <a:t>Всемирной торговой организации  </a:t>
            </a:r>
          </a:p>
          <a:p>
            <a:r>
              <a:rPr lang="ru-RU" sz="2400" b="1" dirty="0" smtClean="0"/>
              <a:t>с 22 августа 2012 г. </a:t>
            </a:r>
            <a:r>
              <a:rPr lang="ru-RU" sz="2400" dirty="0" smtClean="0"/>
              <a:t>, когда вступил в силу Протокол от 16.12.2011 «О присоединении Российской Федерации к </a:t>
            </a:r>
            <a:r>
              <a:rPr lang="ru-RU" sz="2400" dirty="0" err="1" smtClean="0"/>
              <a:t>Марракешскому</a:t>
            </a:r>
            <a:r>
              <a:rPr lang="ru-RU" sz="2400" dirty="0" smtClean="0"/>
              <a:t> соглашению об учреждении Всемирной торговой организации от 15 апреля 1994 г.»</a:t>
            </a:r>
          </a:p>
          <a:p>
            <a:endParaRPr lang="ru-RU" sz="2400" dirty="0" smtClean="0"/>
          </a:p>
          <a:p>
            <a:r>
              <a:rPr lang="ru-RU" sz="2400" dirty="0" smtClean="0"/>
              <a:t>-С 23 августа 2012 г. начали действовать </a:t>
            </a:r>
            <a:r>
              <a:rPr lang="ru-RU" sz="2400" b="1" dirty="0" smtClean="0"/>
              <a:t>новые редакции Единой Товарной номенклатуры внешнеэкономической деятельности </a:t>
            </a:r>
            <a:r>
              <a:rPr lang="ru-RU" sz="2400" dirty="0" smtClean="0"/>
              <a:t>Таможенного союза </a:t>
            </a:r>
            <a:r>
              <a:rPr lang="ru-RU" sz="2400" b="1" dirty="0" smtClean="0"/>
              <a:t>и Единого Таможенного тарифа </a:t>
            </a:r>
            <a:r>
              <a:rPr lang="ru-RU" sz="2400" dirty="0" smtClean="0"/>
              <a:t>Таможенного союза (утверждены Решением Совета Евразийской экономической комиссии от 16.07.2012 № 54). Новые редакции этих документов были разработаны с учетом обязательств России, принятых в связи с вступлением в ВТО.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" name="Picture 2" descr="G:\Диск Д\Моя папка\ЮФУ\Место России в МЭ\i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250009"/>
            <a:ext cx="1952600" cy="146445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66" y="500042"/>
            <a:ext cx="6643734" cy="78579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b="1" dirty="0" smtClean="0"/>
              <a:t>Россия и</a:t>
            </a:r>
            <a:br>
              <a:rPr lang="ru-RU" b="1" dirty="0" smtClean="0"/>
            </a:br>
            <a:r>
              <a:rPr lang="ru-RU" b="1" dirty="0" smtClean="0"/>
              <a:t> Европейский Союз</a:t>
            </a:r>
            <a:endParaRPr lang="ru-RU" dirty="0"/>
          </a:p>
        </p:txBody>
      </p:sp>
      <p:pic>
        <p:nvPicPr>
          <p:cNvPr id="3074" name="Picture 2" descr="G:\Диск Д\Моя папка\ЮФУ\Место России в МЭ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85728"/>
            <a:ext cx="2524125" cy="14287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1857364"/>
            <a:ext cx="842968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-По статистике, на Евросоюз приходится половина объёма внешней торговли России, а государства-участники этой организации являются крупнейшими прямыми инвесторами в российскую экономику</a:t>
            </a:r>
          </a:p>
          <a:p>
            <a:endParaRPr lang="ru-RU" sz="2400" dirty="0" smtClean="0"/>
          </a:p>
          <a:p>
            <a:r>
              <a:rPr lang="ru-RU" sz="2400" dirty="0" smtClean="0"/>
              <a:t>-В июне 1994 года подписано соглашение о партнерстве и сотрудничестве между РФ и Европейским Союзом, в котором удалось добиться полной отмены количественных ограничений на импорт российских товаров (кроме текстиля, стали и сельскохозяйственной продукции) при сохранении у России возможности ограниченно применять такие меры вплоть до вступления в ВТО.</a:t>
            </a:r>
          </a:p>
          <a:p>
            <a:endParaRPr lang="ru-RU" dirty="0" smtClean="0"/>
          </a:p>
          <a:p>
            <a:r>
              <a:rPr lang="ru-RU" dirty="0" smtClean="0"/>
              <a:t>-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072362" cy="85727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Россия и США</a:t>
            </a:r>
            <a:endParaRPr lang="ru-RU" sz="3600" b="1" dirty="0"/>
          </a:p>
        </p:txBody>
      </p:sp>
      <p:pic>
        <p:nvPicPr>
          <p:cNvPr id="4098" name="Picture 2" descr="G:\Диск Д\Моя папка\ЮФУ\Место России в МЭ\i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214290"/>
            <a:ext cx="2143125" cy="14287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1000108"/>
            <a:ext cx="792961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/>
              <a:t>Соединённые Штаты, несмотря на </a:t>
            </a:r>
          </a:p>
          <a:p>
            <a:r>
              <a:rPr lang="ru-RU" sz="2000" dirty="0" smtClean="0"/>
              <a:t>проблемы в политической сфере, </a:t>
            </a:r>
          </a:p>
          <a:p>
            <a:r>
              <a:rPr lang="ru-RU" sz="2000" dirty="0" smtClean="0"/>
              <a:t>традиционно являются одним из ведущих торговых партнеров России.</a:t>
            </a:r>
          </a:p>
          <a:p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С 1 июля 1998 года удалось   добиться отмены Комиссией по международной торговле  США антидемпингового указа в отношении российской титановой губки, действовавшего с 1968 года.</a:t>
            </a:r>
          </a:p>
          <a:p>
            <a:pPr>
              <a:buFontTx/>
              <a:buChar char="-"/>
            </a:pP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 Снят также 50 %-</a:t>
            </a:r>
            <a:r>
              <a:rPr lang="ru-RU" sz="2000" dirty="0" err="1" smtClean="0"/>
              <a:t>ный</a:t>
            </a:r>
            <a:r>
              <a:rPr lang="ru-RU" sz="2000" dirty="0" smtClean="0"/>
              <a:t> порог для экспорта в США таких российских товаров, как некоторые виды </a:t>
            </a:r>
            <a:r>
              <a:rPr lang="ru-RU" sz="2000" dirty="0" err="1" smtClean="0"/>
              <a:t>рыбопродукции</a:t>
            </a:r>
            <a:r>
              <a:rPr lang="ru-RU" sz="2000" dirty="0" smtClean="0"/>
              <a:t>, фанера клееная, ферровольфрам и </a:t>
            </a:r>
            <a:r>
              <a:rPr lang="ru-RU" sz="2000" dirty="0" err="1" smtClean="0"/>
              <a:t>ферросиликовольфрам</a:t>
            </a:r>
            <a:r>
              <a:rPr lang="ru-RU" sz="2000" dirty="0" smtClean="0"/>
              <a:t>, запчасти для прокатных станов.</a:t>
            </a:r>
          </a:p>
          <a:p>
            <a:pPr>
              <a:buFontTx/>
              <a:buChar char="-"/>
            </a:pPr>
            <a:endParaRPr lang="ru-RU" sz="2000" dirty="0" smtClean="0"/>
          </a:p>
          <a:p>
            <a:pPr>
              <a:buFontTx/>
              <a:buChar char="-"/>
            </a:pP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142852"/>
            <a:ext cx="4929222" cy="7032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Россия и США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785794"/>
            <a:ext cx="878687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/>
              <a:t>6 декабря 2012 г. Конгресс США отменил поправку </a:t>
            </a:r>
            <a:r>
              <a:rPr lang="ru-RU" sz="2400" dirty="0" err="1" smtClean="0"/>
              <a:t>Джексона-Вэника</a:t>
            </a:r>
            <a:r>
              <a:rPr lang="ru-RU" sz="2400" dirty="0" smtClean="0"/>
              <a:t>, ограничивающую торговлю с Россией (СССР) с 70-х годов.</a:t>
            </a:r>
          </a:p>
          <a:p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Поправка </a:t>
            </a:r>
            <a:r>
              <a:rPr lang="ru-RU" sz="2400" dirty="0" err="1" smtClean="0"/>
              <a:t>Джексона-Вэника</a:t>
            </a:r>
            <a:r>
              <a:rPr lang="ru-RU" sz="2400" dirty="0" smtClean="0"/>
              <a:t> к американскому закону о торговле была принята в 1974 г. в ответ на действия Советского Союза, который препятствовал эмиграции своих граждан.</a:t>
            </a:r>
          </a:p>
          <a:p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Потребность в отмене поправки обострилась для американского бизнеса в связи со вступлением России в ВТО: при действующей поправке производители из США не смогли бы воспользоваться выгодами участия РФ в ВТО.</a:t>
            </a:r>
          </a:p>
          <a:p>
            <a:pPr>
              <a:buFontTx/>
              <a:buChar char="-"/>
            </a:pP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 4.2 Вступление России в ВТО: возможности и угрозы для внешней торговли страны</a:t>
            </a:r>
            <a:endParaRPr lang="ru-RU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28596" y="1857364"/>
            <a:ext cx="8229600" cy="4584700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Россия – 156 член ВТО, вступила в ВТО 22 августа 2012 г.;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переговоры о вступлении России в ГАТТ/ВТО велись 19 лет;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страны, входящие в ВТО, осуществляют 97% мировой торговли;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за пределами ВТО остаются Белоруссия, Казахстан, Иран, Ирак, Северная Корея…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258072" cy="9175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Вступление в ВТО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14348" y="1500174"/>
            <a:ext cx="821537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Основные изменения в Таможенном тарифе, связанные с вступлением в ВТО, коснулись продовольственных товаров. Прежде всего мясную и молочную группы, а также некоторые виды овощей и фруктов. </a:t>
            </a:r>
          </a:p>
          <a:p>
            <a:endParaRPr lang="ru-RU" sz="2400" dirty="0" smtClean="0"/>
          </a:p>
          <a:p>
            <a:r>
              <a:rPr lang="ru-RU" sz="2400" dirty="0" smtClean="0"/>
              <a:t>Снижение пошлин затрагивает большую часть текстильной продукции, включая одежду.</a:t>
            </a:r>
          </a:p>
          <a:p>
            <a:endParaRPr lang="ru-RU" sz="2400" dirty="0" smtClean="0"/>
          </a:p>
          <a:p>
            <a:r>
              <a:rPr lang="ru-RU" sz="2400" dirty="0" smtClean="0"/>
              <a:t>В части промышленных товаров изменения ставок пошлин пока минимальны.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600" b="1" dirty="0" smtClean="0"/>
              <a:t>Вступление России в ВТО: плюсы и минусы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1428736"/>
            <a:ext cx="8229600" cy="5000625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 pitchFamily="18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Плюсы: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mbria" pitchFamily="18" charset="0"/>
              <a:buChar char="−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возможность участвовать в выработке правил международной торговли;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mbria" pitchFamily="18" charset="0"/>
              <a:buChar char="−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возможность в правовом поле отстаивать интересы российских предприятий;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mbria" pitchFamily="18" charset="0"/>
              <a:buChar char="−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в определенном выигрыше представители сырьевого сектора;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mbria" pitchFamily="18" charset="0"/>
              <a:buChar char="−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возможность удешевления части импортных товаров.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1285875"/>
            <a:ext cx="8186766" cy="5214959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 pitchFamily="18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Минусы: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libri" pitchFamily="34" charset="0"/>
              <a:buChar char="−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возможность банкротства предприятий, свертывания производства из-за неконкурентоспособности;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libri" pitchFamily="34" charset="0"/>
              <a:buChar char="−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в особо сложном положении могут оказаться сельское хозяйство, легкая, в т.ч. текстильная промышленность, машиностроение, в т.ч. автомобилестроение, авиастроение и др.;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libri" pitchFamily="34" charset="0"/>
              <a:buChar char="−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возможное сокращение рабочих мест, роста безработицы;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libri" pitchFamily="34" charset="0"/>
              <a:buChar char="−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возможность увеличения оттока капитала и сокращения прямых инвестиций в Россию;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libri" pitchFamily="34" charset="0"/>
              <a:buChar char="−"/>
              <a:tabLst/>
              <a:defRPr/>
            </a:pPr>
            <a:r>
              <a:rPr lang="ru-RU" sz="2400" dirty="0" smtClean="0"/>
              <a:t>уменьшение</a:t>
            </a:r>
            <a:r>
              <a:rPr lang="ru-RU" sz="2400" noProof="0" dirty="0" smtClean="0"/>
              <a:t> доходной части </a:t>
            </a:r>
            <a:r>
              <a:rPr lang="ru-RU" sz="2400" noProof="0" smtClean="0"/>
              <a:t>бюджета вследствие </a:t>
            </a:r>
            <a:r>
              <a:rPr lang="ru-RU" sz="2400" noProof="0" dirty="0" smtClean="0"/>
              <a:t>снижения ставок таможенных пошлин.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600" b="1" dirty="0" smtClean="0"/>
              <a:t>Вступление России в ВТО: плюсы и минусы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200" b="1" dirty="0" smtClean="0"/>
              <a:t>Разнонаправленные прогнозы последствий вступления России в ВТО: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1285875"/>
            <a:ext cx="8229600" cy="5000625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libri" pitchFamily="34" charset="0"/>
              <a:buChar char="−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Всемирный банк: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вступление в ВТО за последующие 3 года будет приносить России по 3,3% ВВП в год.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 pitchFamily="18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libri" pitchFamily="34" charset="0"/>
              <a:buChar char="−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Правительство РФ: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потери только от снижения импортных пошлин после присоединения России к ВТО составят в 2013 г. - 188 млрд. руб., в 2014 г. – 257 млрд. руб.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libri" pitchFamily="34" charset="0"/>
              <a:buChar char="−"/>
              <a:tabLst/>
              <a:defRPr/>
            </a:pPr>
            <a:endParaRPr kumimoji="0" lang="ru-RU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Calibri" pitchFamily="34" charset="0"/>
              <a:buChar char="−"/>
              <a:tabLst/>
              <a:defRPr/>
            </a:pPr>
            <a:r>
              <a:rPr kumimoji="0" lang="ru-R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77724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800" b="1" dirty="0" smtClean="0"/>
              <a:t>Угрозы для сельского хозяйства Юга России при членстве РФ в ВТО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14338" y="2786063"/>
          <a:ext cx="8229600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0486"/>
                <a:gridCol w="2164557"/>
                <a:gridCol w="2164557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Ставки импортных пошлин на сельхозпродукцию</a:t>
                      </a:r>
                      <a:r>
                        <a:rPr lang="ru-RU" baseline="0" dirty="0" smtClean="0"/>
                        <a:t> в сравнении с действующим тарифом, %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Начальный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Конечный уровень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Зерновые продукты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15,1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Масличные культуры и растительные масла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7,1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Крупы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15,1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Содержимое 4"/>
          <p:cNvGraphicFramePr>
            <a:graphicFrameLocks/>
          </p:cNvGraphicFramePr>
          <p:nvPr/>
        </p:nvGraphicFramePr>
        <p:xfrm>
          <a:off x="428625" y="1285875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Продовольственные товары и сырье для их производства</a:t>
                      </a:r>
                      <a:r>
                        <a:rPr lang="ru-RU" baseline="0" dirty="0" smtClean="0"/>
                        <a:t>, %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в</a:t>
                      </a:r>
                      <a:r>
                        <a:rPr lang="ru-RU" baseline="0" dirty="0" smtClean="0"/>
                        <a:t> Импорте, 2012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2012/2011, стоим.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2012/2011, вес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23,8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76,2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64,6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85828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800" b="1" dirty="0" smtClean="0"/>
              <a:t>Угрозы для машиностроения </a:t>
            </a:r>
            <a:br>
              <a:rPr lang="ru-RU" sz="2800" b="1" dirty="0" smtClean="0"/>
            </a:br>
            <a:r>
              <a:rPr lang="ru-RU" sz="2800" b="1" dirty="0" smtClean="0"/>
              <a:t>(сельхозмашиностроения и </a:t>
            </a:r>
            <a:r>
              <a:rPr lang="ru-RU" sz="2800" b="1" dirty="0" err="1" smtClean="0"/>
              <a:t>автопроизводителей</a:t>
            </a:r>
            <a:r>
              <a:rPr lang="ru-RU" sz="2800" b="1" dirty="0" smtClean="0"/>
              <a:t>) </a:t>
            </a:r>
            <a:br>
              <a:rPr lang="ru-RU" sz="2800" b="1" dirty="0" smtClean="0"/>
            </a:br>
            <a:r>
              <a:rPr lang="ru-RU" sz="2800" b="1" dirty="0" smtClean="0"/>
              <a:t>Юга России при членстве РФ в ВТО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28596" y="3643314"/>
          <a:ext cx="8229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0486"/>
                <a:gridCol w="2164557"/>
                <a:gridCol w="2164557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Ставки импортных пошлин </a:t>
                      </a:r>
                      <a:r>
                        <a:rPr lang="ru-RU" baseline="0" dirty="0" smtClean="0"/>
                        <a:t>в сравнении с действующим тарифом, %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Начальный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Конечный уровень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Сельхозтехника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Автомобили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Содержимое 4"/>
          <p:cNvGraphicFramePr>
            <a:graphicFrameLocks/>
          </p:cNvGraphicFramePr>
          <p:nvPr/>
        </p:nvGraphicFramePr>
        <p:xfrm>
          <a:off x="500034" y="2071678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Машиностроение</a:t>
                      </a:r>
                      <a:r>
                        <a:rPr lang="ru-RU" baseline="0" dirty="0" smtClean="0"/>
                        <a:t>, %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в</a:t>
                      </a:r>
                      <a:r>
                        <a:rPr lang="ru-RU" baseline="0" dirty="0" smtClean="0"/>
                        <a:t> Импорте, 2012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2012/2011, стоим.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2012/2011, вес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32,3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119,4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110,3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sz="2800" b="1" dirty="0" smtClean="0"/>
              <a:t>Угрозы для металлургической промышленности Юга России при членстве РФ в ВТО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500034" y="3357562"/>
          <a:ext cx="82296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0486"/>
                <a:gridCol w="2164557"/>
                <a:gridCol w="2164557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Ставки импортных пошлин </a:t>
                      </a:r>
                      <a:r>
                        <a:rPr lang="ru-RU" baseline="0" dirty="0" smtClean="0"/>
                        <a:t>в сравнении с действующим тарифом, %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Начальный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Конечный уровень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Металлоизделия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10-15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Содержимое 4"/>
          <p:cNvGraphicFramePr>
            <a:graphicFrameLocks/>
          </p:cNvGraphicFramePr>
          <p:nvPr/>
        </p:nvGraphicFramePr>
        <p:xfrm>
          <a:off x="500034" y="1857364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Металлургия</a:t>
                      </a:r>
                      <a:r>
                        <a:rPr lang="ru-RU" baseline="0" dirty="0" smtClean="0"/>
                        <a:t>, %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в</a:t>
                      </a:r>
                      <a:r>
                        <a:rPr lang="ru-RU" baseline="0" dirty="0" smtClean="0"/>
                        <a:t> Импорте, 2012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2012/2011, стоим.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2012/2011, вес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17,3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93,1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95,1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800" b="1" dirty="0" smtClean="0"/>
              <a:t>Пути минимизации негативных последствий вступления России в ВТО для бизнеса Ростовской области: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57158" y="1714488"/>
            <a:ext cx="8229600" cy="487045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/>
              <a:buChar char="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проведение комплексного, детального анализа влияния членства России в ВТО на функционирование экономики Ростовской области;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/>
              <a:buChar char="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разработка и реализация целевых программ поддержки экспорта в новых условиях;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/>
              <a:buChar char="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создание благоприятных условий для развития отечественного бизнеса в области, его поддержки в условиях усиливающейся конкуренции;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/>
              <a:buChar char="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содействие диверсификации экономики, созданию «горизонтальных» связей предпринимателей в целях кооперации производства и экспорта конкурентоспособной продукции;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/>
              <a:buChar char="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продолжение формирования благоприятного инвестиционного климата;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428596" y="1571612"/>
            <a:ext cx="8229600" cy="48704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/>
              <a:buChar char="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контроль качества импортных поставок;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/>
              <a:buChar char="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развитие транспортной инфраструктуры в условиях роста внешнеторгового оборота;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/>
              <a:buChar char="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активное развитие приграничного сотрудничества, в т.ч. в рамках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еврорегиона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«Донбасс»;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/>
              <a:buChar char="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информирование руководителей предприятий, прежде всего средних и малых об особенностях работы в условиях вступления в ВТО (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консалтинг-семинары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/>
              <a:buChar char="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организация информационно-консультационного сопровождения.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Пути минимизации негативных последствий вступления России в ВТО для бизнеса Ростовской области: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785794"/>
            <a:ext cx="7772400" cy="1143000"/>
          </a:xfrm>
        </p:spPr>
        <p:txBody>
          <a:bodyPr/>
          <a:lstStyle/>
          <a:p>
            <a:pPr algn="ctr"/>
            <a:r>
              <a:rPr lang="ru-RU" b="1" dirty="0" smtClean="0"/>
              <a:t>Благодарю за внимание !</a:t>
            </a:r>
            <a:endParaRPr lang="ru-RU" b="1" dirty="0"/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785813" y="2643188"/>
            <a:ext cx="7429500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atin typeface="Cambria" pitchFamily="18" charset="0"/>
              </a:rPr>
              <a:t>Архипов Алексей Юрьевич</a:t>
            </a:r>
          </a:p>
          <a:p>
            <a:pPr algn="ctr">
              <a:defRPr/>
            </a:pPr>
            <a:r>
              <a:rPr lang="ru-RU" sz="2400" dirty="0" smtClean="0">
                <a:latin typeface="Cambria" pitchFamily="18" charset="0"/>
              </a:rPr>
              <a:t>Директор Высшей </a:t>
            </a:r>
            <a:r>
              <a:rPr lang="ru-RU" sz="2400" dirty="0">
                <a:latin typeface="Cambria" pitchFamily="18" charset="0"/>
              </a:rPr>
              <a:t>школы бизнеса ЮФУ</a:t>
            </a:r>
          </a:p>
          <a:p>
            <a:pPr algn="ctr">
              <a:defRPr/>
            </a:pPr>
            <a:endParaRPr lang="ru-RU" sz="2400" dirty="0">
              <a:latin typeface="Cambria" pitchFamily="18" charset="0"/>
            </a:endParaRPr>
          </a:p>
          <a:p>
            <a:pPr algn="ctr">
              <a:defRPr/>
            </a:pPr>
            <a:r>
              <a:rPr lang="ru-RU" sz="2400" dirty="0">
                <a:latin typeface="Cambria" pitchFamily="18" charset="0"/>
              </a:rPr>
              <a:t>г. Ростов-на-Дону, </a:t>
            </a:r>
            <a:r>
              <a:rPr lang="ru-RU" sz="2400" dirty="0" smtClean="0">
                <a:latin typeface="Cambria" pitchFamily="18" charset="0"/>
              </a:rPr>
              <a:t>ул. 23 линия</a:t>
            </a:r>
            <a:r>
              <a:rPr lang="en-US" sz="2400" dirty="0" smtClean="0">
                <a:latin typeface="Cambria" pitchFamily="18" charset="0"/>
              </a:rPr>
              <a:t>,</a:t>
            </a:r>
            <a:r>
              <a:rPr lang="ru-RU" sz="2400" dirty="0" smtClean="0">
                <a:latin typeface="Cambria" pitchFamily="18" charset="0"/>
              </a:rPr>
              <a:t> 43</a:t>
            </a:r>
            <a:endParaRPr lang="ru-RU" sz="2400" dirty="0">
              <a:latin typeface="Cambria" pitchFamily="18" charset="0"/>
            </a:endParaRPr>
          </a:p>
          <a:p>
            <a:pPr algn="ctr">
              <a:defRPr/>
            </a:pPr>
            <a:r>
              <a:rPr lang="ru-RU" sz="2400" dirty="0">
                <a:latin typeface="Cambria" pitchFamily="18" charset="0"/>
              </a:rPr>
              <a:t>тел. (863) </a:t>
            </a:r>
            <a:r>
              <a:rPr lang="ru-RU" sz="2400" dirty="0" smtClean="0">
                <a:latin typeface="Cambria" pitchFamily="18" charset="0"/>
              </a:rPr>
              <a:t>253-50-00</a:t>
            </a:r>
            <a:endParaRPr lang="ru-RU" sz="2400" dirty="0">
              <a:latin typeface="Cambria" pitchFamily="18" charset="0"/>
            </a:endParaRPr>
          </a:p>
          <a:p>
            <a:pPr algn="ctr">
              <a:defRPr/>
            </a:pPr>
            <a:r>
              <a:rPr lang="en-US" sz="2400" dirty="0">
                <a:latin typeface="Cambria" pitchFamily="18" charset="0"/>
              </a:rPr>
              <a:t>e-mail: arkhipov@sfedu.ru</a:t>
            </a:r>
            <a:endParaRPr lang="ru-RU" sz="2400" dirty="0">
              <a:latin typeface="Cambria" pitchFamily="18" charset="0"/>
            </a:endParaRPr>
          </a:p>
          <a:p>
            <a:pPr algn="ctr">
              <a:defRPr/>
            </a:pPr>
            <a:endParaRPr lang="ru-RU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2407</TotalTime>
  <Words>1229</Words>
  <Application>Microsoft Office PowerPoint</Application>
  <PresentationFormat>Экран (4:3)</PresentationFormat>
  <Paragraphs>162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Справедливость</vt:lpstr>
      <vt:lpstr>Россия в системе мирового хозяйства</vt:lpstr>
      <vt:lpstr>Модуль 2 Внешняя торговля и международное производственное и научно-техническое сотрудничество РФ.</vt:lpstr>
      <vt:lpstr>4. 1 Инструментально-правовое регулирование внешней торговли товарами и услугами в РФ</vt:lpstr>
      <vt:lpstr>Слайд 4</vt:lpstr>
      <vt:lpstr>Слайд 5</vt:lpstr>
      <vt:lpstr>Россия и Таможенный союз</vt:lpstr>
      <vt:lpstr>Россия и ВТО</vt:lpstr>
      <vt:lpstr>Россия и  Европейский Союз</vt:lpstr>
      <vt:lpstr>Россия и США</vt:lpstr>
      <vt:lpstr>Россия и США</vt:lpstr>
      <vt:lpstr> 4.2 Вступление России в ВТО: возможности и угрозы для внешней торговли страны</vt:lpstr>
      <vt:lpstr>Вступление в ВТО</vt:lpstr>
      <vt:lpstr>Вступление России в ВТО: плюсы и минусы</vt:lpstr>
      <vt:lpstr>Вступление России в ВТО: плюсы и минусы</vt:lpstr>
      <vt:lpstr>Разнонаправленные прогнозы последствий вступления России в ВТО:</vt:lpstr>
      <vt:lpstr>Угрозы для сельского хозяйства Юга России при членстве РФ в ВТО</vt:lpstr>
      <vt:lpstr>Угрозы для машиностроения  (сельхозмашиностроения и автопроизводителей)  Юга России при членстве РФ в ВТО</vt:lpstr>
      <vt:lpstr>Угрозы для металлургической промышленности Юга России при членстве РФ в ВТО</vt:lpstr>
      <vt:lpstr>Пути минимизации негативных последствий вступления России в ВТО для бизнеса Ростовской области:</vt:lpstr>
      <vt:lpstr>Слайд 20</vt:lpstr>
      <vt:lpstr>Благодарю за внимание !</vt:lpstr>
    </vt:vector>
  </TitlesOfParts>
  <Company>IECIER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системе мирового хозяйства</dc:title>
  <dc:creator>Анна</dc:creator>
  <cp:lastModifiedBy>Анна</cp:lastModifiedBy>
  <cp:revision>330</cp:revision>
  <dcterms:created xsi:type="dcterms:W3CDTF">2012-11-22T07:21:04Z</dcterms:created>
  <dcterms:modified xsi:type="dcterms:W3CDTF">2014-11-11T12:47:59Z</dcterms:modified>
</cp:coreProperties>
</file>