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58" r:id="rId3"/>
    <p:sldId id="259" r:id="rId4"/>
    <p:sldId id="260" r:id="rId5"/>
    <p:sldId id="261" r:id="rId6"/>
    <p:sldId id="262" r:id="rId7"/>
    <p:sldId id="263" r:id="rId8"/>
    <p:sldId id="264" r:id="rId9"/>
    <p:sldId id="265" r:id="rId10"/>
    <p:sldId id="266" r:id="rId11"/>
    <p:sldId id="268" r:id="rId12"/>
    <p:sldId id="269" r:id="rId13"/>
    <p:sldId id="267" r:id="rId14"/>
    <p:sldId id="270" r:id="rId15"/>
    <p:sldId id="279"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080"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D08CB8-6ECC-49F0-BEB2-66F1099633D2}" type="datetimeFigureOut">
              <a:rPr lang="ru-RU" smtClean="0"/>
              <a:pPr/>
              <a:t>05.06.2014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86EF61-0F2C-4203-82F7-8B0E92E48A6B}" type="slidenum">
              <a:rPr lang="ru-RU" smtClean="0"/>
              <a:pPr/>
              <a:t>‹#›</a:t>
            </a:fld>
            <a:endParaRPr lang="ru-RU"/>
          </a:p>
        </p:txBody>
      </p:sp>
    </p:spTree>
    <p:extLst>
      <p:ext uri="{BB962C8B-B14F-4D97-AF65-F5344CB8AC3E}">
        <p14:creationId xmlns:p14="http://schemas.microsoft.com/office/powerpoint/2010/main" val="3267875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B580F1C-C73B-414B-AE9A-BBF45FFDAE50}" type="datetimeFigureOut">
              <a:rPr lang="ru-RU" smtClean="0"/>
              <a:pPr/>
              <a:t>05.06.2014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7FE3D1-2C25-460E-A418-920EDA450D8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B580F1C-C73B-414B-AE9A-BBF45FFDAE50}" type="datetimeFigureOut">
              <a:rPr lang="ru-RU" smtClean="0"/>
              <a:pPr/>
              <a:t>05.06.2014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7FE3D1-2C25-460E-A418-920EDA450D8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B580F1C-C73B-414B-AE9A-BBF45FFDAE50}" type="datetimeFigureOut">
              <a:rPr lang="ru-RU" smtClean="0"/>
              <a:pPr/>
              <a:t>05.06.2014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7FE3D1-2C25-460E-A418-920EDA450D8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B580F1C-C73B-414B-AE9A-BBF45FFDAE50}" type="datetimeFigureOut">
              <a:rPr lang="ru-RU" smtClean="0"/>
              <a:pPr/>
              <a:t>05.06.2014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7FE3D1-2C25-460E-A418-920EDA450D8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B580F1C-C73B-414B-AE9A-BBF45FFDAE50}" type="datetimeFigureOut">
              <a:rPr lang="ru-RU" smtClean="0"/>
              <a:pPr/>
              <a:t>05.06.2014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67FE3D1-2C25-460E-A418-920EDA450D8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B580F1C-C73B-414B-AE9A-BBF45FFDAE50}" type="datetimeFigureOut">
              <a:rPr lang="ru-RU" smtClean="0"/>
              <a:pPr/>
              <a:t>05.06.2014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67FE3D1-2C25-460E-A418-920EDA450D8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B580F1C-C73B-414B-AE9A-BBF45FFDAE50}" type="datetimeFigureOut">
              <a:rPr lang="ru-RU" smtClean="0"/>
              <a:pPr/>
              <a:t>05.06.2014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67FE3D1-2C25-460E-A418-920EDA450D8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B580F1C-C73B-414B-AE9A-BBF45FFDAE50}" type="datetimeFigureOut">
              <a:rPr lang="ru-RU" smtClean="0"/>
              <a:pPr/>
              <a:t>05.06.2014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7FE3D1-2C25-460E-A418-920EDA450D8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B580F1C-C73B-414B-AE9A-BBF45FFDAE50}" type="datetimeFigureOut">
              <a:rPr lang="ru-RU" smtClean="0"/>
              <a:pPr/>
              <a:t>05.06.2014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7FE3D1-2C25-460E-A418-920EDA450D8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B580F1C-C73B-414B-AE9A-BBF45FFDAE50}" type="datetimeFigureOut">
              <a:rPr lang="ru-RU" smtClean="0"/>
              <a:pPr/>
              <a:t>05.06.2014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7FE3D1-2C25-460E-A418-920EDA450D8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B580F1C-C73B-414B-AE9A-BBF45FFDAE50}" type="datetimeFigureOut">
              <a:rPr lang="ru-RU" smtClean="0"/>
              <a:pPr/>
              <a:t>05.06.2014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7FE3D1-2C25-460E-A418-920EDA450D8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580F1C-C73B-414B-AE9A-BBF45FFDAE50}" type="datetimeFigureOut">
              <a:rPr lang="ru-RU" smtClean="0"/>
              <a:pPr/>
              <a:t>05.06.2014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FE3D1-2C25-460E-A418-920EDA450D8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image" Target="../media/image6.gif"/><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7.xml"/><Relationship Id="rId4" Type="http://schemas.openxmlformats.org/officeDocument/2006/relationships/image" Target="../media/image13.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7.xml"/><Relationship Id="rId4" Type="http://schemas.openxmlformats.org/officeDocument/2006/relationships/image" Target="../media/image18.gif"/></Relationships>
</file>

<file path=ppt/slides/_rels/slide14.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928794" y="-24"/>
            <a:ext cx="5247206"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Общие сведения об усилителях</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 name="Прямоугольник 2"/>
          <p:cNvSpPr/>
          <p:nvPr/>
        </p:nvSpPr>
        <p:spPr>
          <a:xfrm>
            <a:off x="285720" y="500042"/>
            <a:ext cx="8643998" cy="2031325"/>
          </a:xfrm>
          <a:prstGeom prst="rect">
            <a:avLst/>
          </a:prstGeom>
        </p:spPr>
        <p:txBody>
          <a:bodyPr wrap="square">
            <a:spAutoFit/>
          </a:bodyPr>
          <a:lstStyle/>
          <a:p>
            <a:pPr algn="just"/>
            <a:r>
              <a:rPr lang="ru-RU" dirty="0" smtClean="0">
                <a:latin typeface="Times New Roman" pitchFamily="18" charset="0"/>
                <a:cs typeface="Times New Roman" pitchFamily="18" charset="0"/>
              </a:rPr>
              <a:t>Электронным усилителем называется устройство, которое обеспечивает на нагрузке мощность большую, чем подана на его вход, при сохранении формы сигнала. Увеличение мощности сигнала возможно лишь за счет наличия в устройстве источника, энергия которого преобразуется в энергию сигнала. В электронных усилителях в качестве преобразователя используются усилительные лампы, биполярные и полевые транзисторы.</a:t>
            </a:r>
          </a:p>
          <a:p>
            <a:pPr algn="just"/>
            <a:r>
              <a:rPr lang="ru-RU" dirty="0" smtClean="0">
                <a:latin typeface="Times New Roman" pitchFamily="18" charset="0"/>
                <a:cs typeface="Times New Roman" pitchFamily="18" charset="0"/>
              </a:rPr>
              <a:t>Обобщенная схема усилителя:</a:t>
            </a:r>
            <a:endParaRPr lang="ru-RU" dirty="0">
              <a:latin typeface="Times New Roman" pitchFamily="18" charset="0"/>
              <a:cs typeface="Times New Roman" pitchFamily="18" charset="0"/>
            </a:endParaRPr>
          </a:p>
        </p:txBody>
      </p:sp>
      <p:pic>
        <p:nvPicPr>
          <p:cNvPr id="1026" name="Picture 2" descr="http://jstonline.narod.ru/rsw/rsw_h0/images/img254.gif"/>
          <p:cNvPicPr>
            <a:picLocks noChangeAspect="1" noChangeArrowheads="1"/>
          </p:cNvPicPr>
          <p:nvPr/>
        </p:nvPicPr>
        <p:blipFill>
          <a:blip r:embed="rId2"/>
          <a:srcRect/>
          <a:stretch>
            <a:fillRect/>
          </a:stretch>
        </p:blipFill>
        <p:spPr bwMode="auto">
          <a:xfrm>
            <a:off x="2143108" y="2500306"/>
            <a:ext cx="4105275" cy="1866901"/>
          </a:xfrm>
          <a:prstGeom prst="rect">
            <a:avLst/>
          </a:prstGeom>
          <a:noFill/>
        </p:spPr>
      </p:pic>
      <p:sp>
        <p:nvSpPr>
          <p:cNvPr id="5" name="Прямоугольник 4"/>
          <p:cNvSpPr/>
          <p:nvPr/>
        </p:nvSpPr>
        <p:spPr>
          <a:xfrm>
            <a:off x="357158" y="4429132"/>
            <a:ext cx="8501122" cy="1200329"/>
          </a:xfrm>
          <a:prstGeom prst="rect">
            <a:avLst/>
          </a:prstGeom>
        </p:spPr>
        <p:txBody>
          <a:bodyPr wrap="square">
            <a:spAutoFit/>
          </a:bodyPr>
          <a:lstStyle/>
          <a:p>
            <a:pPr algn="just"/>
            <a:r>
              <a:rPr lang="ru-RU" dirty="0" smtClean="0">
                <a:latin typeface="Times New Roman" pitchFamily="18" charset="0"/>
                <a:cs typeface="Times New Roman" pitchFamily="18" charset="0"/>
              </a:rPr>
              <a:t>Сравнительно маломощный входной сигнал управляет большой энергией источника питания, благодаря чему на нагрузке выделяется усиленный сигнал.</a:t>
            </a:r>
          </a:p>
          <a:p>
            <a:pPr algn="just"/>
            <a:r>
              <a:rPr lang="ru-RU" dirty="0" smtClean="0">
                <a:latin typeface="Times New Roman" pitchFamily="18" charset="0"/>
                <a:cs typeface="Times New Roman" pitchFamily="18" charset="0"/>
              </a:rPr>
              <a:t>Под коэффициентом передачи по мощности усилителя  понимают отношение выходной мощности к входной:</a:t>
            </a:r>
            <a:endParaRPr lang="ru-RU" dirty="0">
              <a:latin typeface="Times New Roman" pitchFamily="18" charset="0"/>
              <a:cs typeface="Times New Roman" pitchFamily="18" charset="0"/>
            </a:endParaRPr>
          </a:p>
        </p:txBody>
      </p:sp>
      <p:pic>
        <p:nvPicPr>
          <p:cNvPr id="1028" name="Picture 4" descr="C:\Documents and Settings\Master\Рабочий стол\img169.gif"/>
          <p:cNvPicPr>
            <a:picLocks noChangeAspect="1" noChangeArrowheads="1"/>
          </p:cNvPicPr>
          <p:nvPr/>
        </p:nvPicPr>
        <p:blipFill>
          <a:blip r:embed="rId3"/>
          <a:srcRect/>
          <a:stretch>
            <a:fillRect/>
          </a:stretch>
        </p:blipFill>
        <p:spPr bwMode="auto">
          <a:xfrm>
            <a:off x="3857620" y="5429264"/>
            <a:ext cx="952500" cy="4286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Master\Рабочий стол\img171.gif"/>
          <p:cNvPicPr>
            <a:picLocks noChangeAspect="1" noChangeArrowheads="1"/>
          </p:cNvPicPr>
          <p:nvPr/>
        </p:nvPicPr>
        <p:blipFill>
          <a:blip r:embed="rId2"/>
          <a:srcRect/>
          <a:stretch>
            <a:fillRect/>
          </a:stretch>
        </p:blipFill>
        <p:spPr bwMode="auto">
          <a:xfrm>
            <a:off x="2714612" y="4471998"/>
            <a:ext cx="3104862" cy="814390"/>
          </a:xfrm>
          <a:prstGeom prst="rect">
            <a:avLst/>
          </a:prstGeom>
          <a:noFill/>
        </p:spPr>
      </p:pic>
      <p:pic>
        <p:nvPicPr>
          <p:cNvPr id="3" name="Picture 5" descr="C:\Documents and Settings\Master\Рабочий стол\img170.gif"/>
          <p:cNvPicPr>
            <a:picLocks noChangeAspect="1" noChangeArrowheads="1"/>
          </p:cNvPicPr>
          <p:nvPr/>
        </p:nvPicPr>
        <p:blipFill>
          <a:blip r:embed="rId3"/>
          <a:srcRect/>
          <a:stretch>
            <a:fillRect/>
          </a:stretch>
        </p:blipFill>
        <p:spPr bwMode="auto">
          <a:xfrm>
            <a:off x="3140578" y="466707"/>
            <a:ext cx="2717306" cy="747715"/>
          </a:xfrm>
          <a:prstGeom prst="rect">
            <a:avLst/>
          </a:prstGeom>
          <a:noFill/>
        </p:spPr>
      </p:pic>
      <p:pic>
        <p:nvPicPr>
          <p:cNvPr id="4" name="Picture 6" descr="C:\Documents and Settings\Master\Рабочий стол\img219.gif"/>
          <p:cNvPicPr>
            <a:picLocks noChangeAspect="1" noChangeArrowheads="1"/>
          </p:cNvPicPr>
          <p:nvPr/>
        </p:nvPicPr>
        <p:blipFill>
          <a:blip r:embed="rId4"/>
          <a:srcRect/>
          <a:stretch>
            <a:fillRect/>
          </a:stretch>
        </p:blipFill>
        <p:spPr bwMode="auto">
          <a:xfrm>
            <a:off x="6472251" y="1785926"/>
            <a:ext cx="1028707" cy="642942"/>
          </a:xfrm>
          <a:prstGeom prst="rect">
            <a:avLst/>
          </a:prstGeom>
          <a:noFill/>
        </p:spPr>
      </p:pic>
      <p:pic>
        <p:nvPicPr>
          <p:cNvPr id="5" name="Picture 7" descr="C:\Documents and Settings\Master\Рабочий стол\img221.gif"/>
          <p:cNvPicPr>
            <a:picLocks noChangeAspect="1" noChangeArrowheads="1"/>
          </p:cNvPicPr>
          <p:nvPr/>
        </p:nvPicPr>
        <p:blipFill>
          <a:blip r:embed="rId5"/>
          <a:srcRect/>
          <a:stretch>
            <a:fillRect/>
          </a:stretch>
        </p:blipFill>
        <p:spPr bwMode="auto">
          <a:xfrm>
            <a:off x="6393669" y="2438396"/>
            <a:ext cx="1057278" cy="704852"/>
          </a:xfrm>
          <a:prstGeom prst="rect">
            <a:avLst/>
          </a:prstGeom>
          <a:noFill/>
        </p:spPr>
      </p:pic>
      <p:sp>
        <p:nvSpPr>
          <p:cNvPr id="6" name="Прямоугольник 5"/>
          <p:cNvSpPr/>
          <p:nvPr/>
        </p:nvSpPr>
        <p:spPr>
          <a:xfrm>
            <a:off x="186007" y="214290"/>
            <a:ext cx="3957365" cy="369332"/>
          </a:xfrm>
          <a:prstGeom prst="rect">
            <a:avLst/>
          </a:prstGeom>
        </p:spPr>
        <p:txBody>
          <a:bodyPr wrap="none">
            <a:spAutoFit/>
          </a:bodyPr>
          <a:lstStyle/>
          <a:p>
            <a:r>
              <a:rPr lang="ru-RU" dirty="0" smtClean="0">
                <a:latin typeface="Times New Roman" pitchFamily="18" charset="0"/>
                <a:cs typeface="Times New Roman" pitchFamily="18" charset="0"/>
              </a:rPr>
              <a:t>При гармоническом входном сигнале:</a:t>
            </a:r>
            <a:endParaRPr lang="ru-RU" dirty="0">
              <a:latin typeface="Times New Roman" pitchFamily="18" charset="0"/>
              <a:cs typeface="Times New Roman" pitchFamily="18" charset="0"/>
            </a:endParaRPr>
          </a:p>
        </p:txBody>
      </p:sp>
      <p:sp>
        <p:nvSpPr>
          <p:cNvPr id="7" name="Прямоугольник 6"/>
          <p:cNvSpPr/>
          <p:nvPr/>
        </p:nvSpPr>
        <p:spPr>
          <a:xfrm>
            <a:off x="142844" y="1142984"/>
            <a:ext cx="7786742" cy="369332"/>
          </a:xfrm>
          <a:prstGeom prst="rect">
            <a:avLst/>
          </a:prstGeom>
        </p:spPr>
        <p:txBody>
          <a:bodyPr wrap="square">
            <a:spAutoFit/>
          </a:bodyPr>
          <a:lstStyle/>
          <a:p>
            <a:r>
              <a:rPr lang="ru-RU" dirty="0" smtClean="0">
                <a:latin typeface="Times New Roman" pitchFamily="18" charset="0"/>
                <a:cs typeface="Times New Roman" pitchFamily="18" charset="0"/>
              </a:rPr>
              <a:t>Здесь </a:t>
            </a:r>
            <a:r>
              <a:rPr lang="ru-RU" i="1" dirty="0" err="1" smtClean="0">
                <a:latin typeface="Times New Roman" pitchFamily="18" charset="0"/>
                <a:cs typeface="Times New Roman" pitchFamily="18" charset="0"/>
              </a:rPr>
              <a:t>U</a:t>
            </a:r>
            <a:r>
              <a:rPr lang="ru-RU" i="1" baseline="-25000" dirty="0" err="1" smtClean="0">
                <a:latin typeface="Times New Roman" pitchFamily="18" charset="0"/>
                <a:cs typeface="Times New Roman" pitchFamily="18" charset="0"/>
              </a:rPr>
              <a:t>m,вых</a:t>
            </a:r>
            <a:r>
              <a:rPr lang="ru-RU" dirty="0" smtClean="0">
                <a:latin typeface="Times New Roman" pitchFamily="18" charset="0"/>
                <a:cs typeface="Times New Roman" pitchFamily="18" charset="0"/>
              </a:rPr>
              <a:t> , </a:t>
            </a:r>
            <a:r>
              <a:rPr lang="ru-RU" i="1" dirty="0" err="1" smtClean="0">
                <a:latin typeface="Times New Roman" pitchFamily="18" charset="0"/>
                <a:cs typeface="Times New Roman" pitchFamily="18" charset="0"/>
              </a:rPr>
              <a:t>I</a:t>
            </a:r>
            <a:r>
              <a:rPr lang="ru-RU" i="1" baseline="-25000" dirty="0" err="1" smtClean="0">
                <a:latin typeface="Times New Roman" pitchFamily="18" charset="0"/>
                <a:cs typeface="Times New Roman" pitchFamily="18" charset="0"/>
              </a:rPr>
              <a:t>m,вых</a:t>
            </a:r>
            <a:r>
              <a:rPr lang="ru-RU" dirty="0" smtClean="0">
                <a:latin typeface="Times New Roman" pitchFamily="18" charset="0"/>
                <a:cs typeface="Times New Roman" pitchFamily="18" charset="0"/>
              </a:rPr>
              <a:t> - амплитуды напряжений и токов на выходе усилителя.</a:t>
            </a:r>
            <a:endParaRPr lang="ru-RU" dirty="0">
              <a:latin typeface="Times New Roman" pitchFamily="18" charset="0"/>
              <a:cs typeface="Times New Roman" pitchFamily="18" charset="0"/>
            </a:endParaRPr>
          </a:p>
        </p:txBody>
      </p:sp>
      <p:sp>
        <p:nvSpPr>
          <p:cNvPr id="16385" name="Rectangle 1"/>
          <p:cNvSpPr>
            <a:spLocks noChangeArrowheads="1"/>
          </p:cNvSpPr>
          <p:nvPr/>
        </p:nvSpPr>
        <p:spPr bwMode="auto">
          <a:xfrm>
            <a:off x="142844" y="1785926"/>
            <a:ext cx="8715436" cy="27853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Если важным является коэффициент передачи по напряжению              </a:t>
            </a:r>
            <a:r>
              <a:rPr kumimoji="0" lang="ru-RU" sz="27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то говорят об усилителе напряжения,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если важным является коэффициент передачи по току</a:t>
            </a:r>
            <a:r>
              <a:rPr kumimoji="0" lang="ru-RU" sz="2600" b="0" i="0" u="none" strike="noStrike" cap="none" normalizeH="0" baseline="0" dirty="0" smtClean="0">
                <a:ln>
                  <a:noFill/>
                </a:ln>
                <a:solidFill>
                  <a:srgbClr val="000000"/>
                </a:solidFill>
                <a:effectLst/>
                <a:latin typeface="Times New Roman" pitchFamily="18" charset="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 то такой усилитель называют усилителем тока.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В этих случаях, как правило, не интересуются такой энергетической характеристикой усилителя как коэффициент полезного действия (КПД) – это отношение полезной мощности на выходе при гармоническом входном сигнале к мощности, затрачиваемой источником питания:</a:t>
            </a:r>
          </a:p>
        </p:txBody>
      </p:sp>
      <p:pic>
        <p:nvPicPr>
          <p:cNvPr id="16387" name="Picture 3" descr="wpeB3.gif (1044 bytes)"/>
          <p:cNvPicPr>
            <a:picLocks noChangeAspect="1" noChangeArrowheads="1"/>
          </p:cNvPicPr>
          <p:nvPr/>
        </p:nvPicPr>
        <p:blipFill>
          <a:blip r:embed="rId6"/>
          <a:srcRect/>
          <a:stretch>
            <a:fillRect/>
          </a:stretch>
        </p:blipFill>
        <p:spPr bwMode="auto">
          <a:xfrm>
            <a:off x="15640050" y="-250825"/>
            <a:ext cx="628650" cy="419100"/>
          </a:xfrm>
          <a:prstGeom prst="rect">
            <a:avLst/>
          </a:prstGeom>
          <a:noFill/>
        </p:spPr>
      </p:pic>
      <p:sp>
        <p:nvSpPr>
          <p:cNvPr id="11" name="Прямоугольник 10"/>
          <p:cNvSpPr/>
          <p:nvPr/>
        </p:nvSpPr>
        <p:spPr>
          <a:xfrm>
            <a:off x="214282" y="5286388"/>
            <a:ext cx="8643998" cy="1200329"/>
          </a:xfrm>
          <a:prstGeom prst="rect">
            <a:avLst/>
          </a:prstGeom>
        </p:spPr>
        <p:txBody>
          <a:bodyPr wrap="square">
            <a:spAutoFit/>
          </a:bodyPr>
          <a:lstStyle/>
          <a:p>
            <a:pPr algn="just"/>
            <a:r>
              <a:rPr lang="ru-RU" dirty="0" smtClean="0">
                <a:latin typeface="Times New Roman" pitchFamily="18" charset="0"/>
                <a:cs typeface="Times New Roman" pitchFamily="18" charset="0"/>
              </a:rPr>
              <a:t>где </a:t>
            </a:r>
            <a:r>
              <a:rPr lang="ru-RU" i="1" dirty="0" err="1" smtClean="0">
                <a:latin typeface="Times New Roman" pitchFamily="18" charset="0"/>
                <a:cs typeface="Times New Roman" pitchFamily="18" charset="0"/>
              </a:rPr>
              <a:t>E</a:t>
            </a:r>
            <a:r>
              <a:rPr lang="ru-RU" baseline="-25000" dirty="0" err="1" smtClean="0">
                <a:latin typeface="Times New Roman" pitchFamily="18" charset="0"/>
                <a:cs typeface="Times New Roman" pitchFamily="18" charset="0"/>
              </a:rPr>
              <a:t>ип</a:t>
            </a:r>
            <a:r>
              <a:rPr lang="ru-RU" dirty="0" smtClean="0">
                <a:latin typeface="Times New Roman" pitchFamily="18" charset="0"/>
                <a:cs typeface="Times New Roman" pitchFamily="18" charset="0"/>
              </a:rPr>
              <a:t> - напряжение источника питания, </a:t>
            </a:r>
            <a:r>
              <a:rPr lang="ru-RU" i="1" dirty="0" smtClean="0">
                <a:latin typeface="Times New Roman" pitchFamily="18" charset="0"/>
                <a:cs typeface="Times New Roman" pitchFamily="18" charset="0"/>
              </a:rPr>
              <a:t>I</a:t>
            </a:r>
            <a:r>
              <a:rPr lang="ru-RU" i="1" baseline="-25000" dirty="0" smtClean="0">
                <a:latin typeface="Times New Roman" pitchFamily="18" charset="0"/>
                <a:cs typeface="Times New Roman" pitchFamily="18" charset="0"/>
              </a:rPr>
              <a:t>вых,</a:t>
            </a:r>
            <a:r>
              <a:rPr lang="ru-RU" baseline="-25000" dirty="0" smtClean="0">
                <a:latin typeface="Times New Roman" pitchFamily="18" charset="0"/>
                <a:cs typeface="Times New Roman" pitchFamily="18" charset="0"/>
              </a:rPr>
              <a:t>0</a:t>
            </a:r>
            <a:r>
              <a:rPr lang="ru-RU" dirty="0" smtClean="0">
                <a:latin typeface="Times New Roman" pitchFamily="18" charset="0"/>
                <a:cs typeface="Times New Roman" pitchFamily="18" charset="0"/>
              </a:rPr>
              <a:t> - постоянная составляющая тока, протекающая через него.</a:t>
            </a:r>
          </a:p>
          <a:p>
            <a:pPr algn="just"/>
            <a:r>
              <a:rPr lang="ru-RU" dirty="0" smtClean="0">
                <a:latin typeface="Times New Roman" pitchFamily="18" charset="0"/>
                <a:cs typeface="Times New Roman" pitchFamily="18" charset="0"/>
              </a:rPr>
              <a:t>В оконченных усилителях основными параметрами являются полезная мощность и КПД.</a:t>
            </a:r>
            <a:endParaRPr lang="ru-RU"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285720" y="1"/>
            <a:ext cx="8715436" cy="685800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Times New Roman" pitchFamily="18" charset="0"/>
                <a:cs typeface="Times New Roman" pitchFamily="18" charset="0"/>
              </a:rPr>
              <a:t>Классификация усилителей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По характеру усиливаемых сигналов различают:</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Arial" pitchFamily="34" charset="0"/>
            </a:endParaRPr>
          </a:p>
          <a:p>
            <a:pPr lvl="1" eaLnBrk="0" fontAlgn="base" hangingPunct="0">
              <a:spcBef>
                <a:spcPct val="0"/>
              </a:spcBef>
              <a:spcAft>
                <a:spcPct val="0"/>
              </a:spcAft>
              <a:buFontTx/>
              <a:buChar char="•"/>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Усилители непрерывных сигналов. Здесь пренебрегают процессами установления. Основная характеристика – частотная </a:t>
            </a:r>
            <a:r>
              <a:rPr lang="ru-RU" dirty="0" smtClean="0">
                <a:solidFill>
                  <a:srgbClr val="000000"/>
                </a:solidFill>
                <a:latin typeface="Times New Roman" pitchFamily="18" charset="0"/>
                <a:cs typeface="Times New Roman" pitchFamily="18" charset="0"/>
              </a:rPr>
              <a:t>передаточная характеристика усилителя.</a:t>
            </a:r>
            <a:endParaRPr kumimoji="0" lang="ru-RU" sz="1800" b="0" i="0" u="none" strike="noStrike" cap="none" normalizeH="0" baseline="0" dirty="0" smtClean="0">
              <a:ln>
                <a:noFill/>
              </a:ln>
              <a:solidFill>
                <a:srgbClr val="000000"/>
              </a:solidFill>
              <a:effectLst/>
              <a:latin typeface="Times New Roman" pitchFamily="18" charset="0"/>
              <a:cs typeface="Times New Roman"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endParaRPr kumimoji="0" lang="ru-RU" sz="1800" b="0" i="0" u="none" strike="noStrike" cap="none" normalizeH="0" baseline="0" dirty="0" smtClean="0">
              <a:ln>
                <a:noFill/>
              </a:ln>
              <a:solidFill>
                <a:srgbClr val="000000"/>
              </a:solidFill>
              <a:effectLst/>
              <a:latin typeface="Times New Roman" pitchFamily="18" charset="0"/>
              <a:cs typeface="Times New Roman"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Усилители импульсных сигналов. Входной сигнал изменяется настолько быстро, что переходные процессы в усилителе являются определяющими при нахождении формы сигнала на выходе. Основной характеристикой является импульсная передаточная характеристика усилителя.</a:t>
            </a:r>
          </a:p>
          <a:p>
            <a:pPr marL="457200" marR="0" lvl="1" indent="0" algn="l" defTabSz="914400" rtl="0" eaLnBrk="0" fontAlgn="base" latinLnBrk="0" hangingPunct="0">
              <a:lnSpc>
                <a:spcPct val="100000"/>
              </a:lnSpc>
              <a:spcBef>
                <a:spcPct val="0"/>
              </a:spcBef>
              <a:spcAft>
                <a:spcPct val="0"/>
              </a:spcAft>
              <a:buClrTx/>
              <a:buSzTx/>
              <a:buFontTx/>
              <a:buChar char="•"/>
              <a:tabLst/>
            </a:pPr>
            <a:endParaRPr kumimoji="0" lang="ru-RU" sz="18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По назначению усилителя делятся на:</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усилители напряжения,</a:t>
            </a:r>
          </a:p>
          <a:p>
            <a:pPr marL="457200" marR="0" lvl="1" indent="0" algn="l" defTabSz="914400" rtl="0" eaLnBrk="0" fontAlgn="base" latinLnBrk="0" hangingPunct="0">
              <a:lnSpc>
                <a:spcPct val="100000"/>
              </a:lnSpc>
              <a:spcBef>
                <a:spcPct val="0"/>
              </a:spcBef>
              <a:spcAft>
                <a:spcPct val="0"/>
              </a:spcAft>
              <a:buClrTx/>
              <a:buSzTx/>
              <a:buFontTx/>
              <a:buChar char="•"/>
              <a:tabLst/>
            </a:pPr>
            <a:endParaRPr kumimoji="0" lang="ru-RU" sz="1800" b="0" i="0" u="none" strike="noStrike" cap="none" normalizeH="0" baseline="0" dirty="0" smtClean="0">
              <a:ln>
                <a:noFill/>
              </a:ln>
              <a:solidFill>
                <a:srgbClr val="000000"/>
              </a:solidFill>
              <a:effectLst/>
              <a:latin typeface="Times New Roman" pitchFamily="18" charset="0"/>
              <a:cs typeface="Times New Roman"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усилители тока,</a:t>
            </a:r>
          </a:p>
          <a:p>
            <a:pPr marL="457200" marR="0" lvl="1" indent="0" algn="l" defTabSz="914400" rtl="0" eaLnBrk="0" fontAlgn="base" latinLnBrk="0" hangingPunct="0">
              <a:lnSpc>
                <a:spcPct val="100000"/>
              </a:lnSpc>
              <a:spcBef>
                <a:spcPct val="0"/>
              </a:spcBef>
              <a:spcAft>
                <a:spcPct val="0"/>
              </a:spcAft>
              <a:buClrTx/>
              <a:buSzTx/>
              <a:buFontTx/>
              <a:buChar char="•"/>
              <a:tabLst/>
            </a:pPr>
            <a:endParaRPr kumimoji="0" lang="ru-RU" sz="1800" b="0" i="0" u="none" strike="noStrike" cap="none" normalizeH="0" baseline="0" dirty="0" smtClean="0">
              <a:ln>
                <a:noFill/>
              </a:ln>
              <a:solidFill>
                <a:srgbClr val="000000"/>
              </a:solidFill>
              <a:effectLst/>
              <a:latin typeface="Times New Roman" pitchFamily="18" charset="0"/>
              <a:cs typeface="Times New Roman"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усилители мощности.</a:t>
            </a:r>
          </a:p>
          <a:p>
            <a:pPr marL="457200" marR="0" lvl="1" indent="0" algn="l" defTabSz="914400" rtl="0" eaLnBrk="0" fontAlgn="base" latinLnBrk="0" hangingPunct="0">
              <a:lnSpc>
                <a:spcPct val="100000"/>
              </a:lnSpc>
              <a:spcBef>
                <a:spcPct val="0"/>
              </a:spcBef>
              <a:spcAft>
                <a:spcPct val="0"/>
              </a:spcAft>
              <a:buClrTx/>
              <a:buSzTx/>
              <a:buFontTx/>
              <a:buChar char="•"/>
              <a:tabLst/>
            </a:pPr>
            <a:endParaRPr kumimoji="0" lang="ru-RU" sz="18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Все они усиливают мощность входного сигнала. Однако собственно усилители мощности должны и способны отдать в нагрузку заданную мощность при высоком коэффициенте полезного действия.</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142852"/>
            <a:ext cx="8429684" cy="5355312"/>
          </a:xfrm>
          <a:prstGeom prst="rect">
            <a:avLst/>
          </a:prstGeom>
        </p:spPr>
        <p:txBody>
          <a:bodyPr wrap="square">
            <a:spAutoFit/>
          </a:bodyPr>
          <a:lstStyle/>
          <a:p>
            <a:pPr lvl="0" eaLnBrk="0" fontAlgn="base" hangingPunct="0">
              <a:spcBef>
                <a:spcPct val="0"/>
              </a:spcBef>
              <a:spcAft>
                <a:spcPct val="0"/>
              </a:spcAft>
            </a:pPr>
            <a:r>
              <a:rPr lang="ru-RU" dirty="0" smtClean="0">
                <a:solidFill>
                  <a:srgbClr val="000000"/>
                </a:solidFill>
                <a:latin typeface="Times New Roman" pitchFamily="18" charset="0"/>
                <a:cs typeface="Times New Roman" pitchFamily="18" charset="0"/>
              </a:rPr>
              <a:t>По режиму работы активного элемента различают:</a:t>
            </a:r>
          </a:p>
          <a:p>
            <a:pPr lvl="0" eaLnBrk="0" fontAlgn="base" hangingPunct="0">
              <a:spcBef>
                <a:spcPct val="0"/>
              </a:spcBef>
              <a:spcAft>
                <a:spcPct val="0"/>
              </a:spcAft>
            </a:pPr>
            <a:endParaRPr lang="ru-RU" dirty="0" smtClean="0">
              <a:latin typeface="Arial" pitchFamily="34" charset="0"/>
            </a:endParaRPr>
          </a:p>
          <a:p>
            <a:pPr lvl="1" eaLnBrk="0" fontAlgn="base" hangingPunct="0">
              <a:spcBef>
                <a:spcPct val="0"/>
              </a:spcBef>
              <a:spcAft>
                <a:spcPct val="0"/>
              </a:spcAft>
              <a:buFontTx/>
              <a:buChar char="•"/>
            </a:pPr>
            <a:r>
              <a:rPr lang="ru-RU" dirty="0" smtClean="0">
                <a:solidFill>
                  <a:srgbClr val="000000"/>
                </a:solidFill>
                <a:latin typeface="Times New Roman" pitchFamily="18" charset="0"/>
                <a:cs typeface="Times New Roman" pitchFamily="18" charset="0"/>
              </a:rPr>
              <a:t>Режим слабого сигнала. Нелинейный активный элемент работает в квазилинейном режиме. Применяется в усилителях напряжения или тока.</a:t>
            </a:r>
          </a:p>
          <a:p>
            <a:pPr lvl="1" eaLnBrk="0" fontAlgn="base" hangingPunct="0">
              <a:spcBef>
                <a:spcPct val="0"/>
              </a:spcBef>
              <a:spcAft>
                <a:spcPct val="0"/>
              </a:spcAft>
              <a:buFontTx/>
              <a:buChar char="•"/>
            </a:pPr>
            <a:endParaRPr lang="ru-RU" dirty="0" smtClean="0">
              <a:solidFill>
                <a:srgbClr val="000000"/>
              </a:solidFill>
              <a:latin typeface="Times New Roman" pitchFamily="18" charset="0"/>
              <a:cs typeface="Times New Roman" pitchFamily="18" charset="0"/>
            </a:endParaRPr>
          </a:p>
          <a:p>
            <a:pPr lvl="1" eaLnBrk="0" fontAlgn="base" hangingPunct="0">
              <a:spcBef>
                <a:spcPct val="0"/>
              </a:spcBef>
              <a:spcAft>
                <a:spcPct val="0"/>
              </a:spcAft>
              <a:buFontTx/>
              <a:buChar char="•"/>
            </a:pPr>
            <a:r>
              <a:rPr lang="ru-RU" dirty="0" smtClean="0">
                <a:solidFill>
                  <a:srgbClr val="000000"/>
                </a:solidFill>
                <a:latin typeface="Times New Roman" pitchFamily="18" charset="0"/>
                <a:cs typeface="Times New Roman" pitchFamily="18" charset="0"/>
              </a:rPr>
              <a:t>Режим большого сигнала. Применяется в усилителях мощности.</a:t>
            </a:r>
          </a:p>
          <a:p>
            <a:pPr lvl="1" eaLnBrk="0" fontAlgn="base" hangingPunct="0">
              <a:spcBef>
                <a:spcPct val="0"/>
              </a:spcBef>
              <a:spcAft>
                <a:spcPct val="0"/>
              </a:spcAft>
              <a:buFontTx/>
              <a:buChar char="•"/>
            </a:pPr>
            <a:endParaRPr lang="ru-RU" dirty="0" smtClean="0">
              <a:solidFill>
                <a:srgbClr val="000000"/>
              </a:solidFill>
              <a:latin typeface="Times New Roman" pitchFamily="18" charset="0"/>
              <a:cs typeface="Times New Roman" pitchFamily="18" charset="0"/>
            </a:endParaRPr>
          </a:p>
          <a:p>
            <a:pPr lvl="0" eaLnBrk="0" fontAlgn="base" hangingPunct="0">
              <a:spcBef>
                <a:spcPct val="0"/>
              </a:spcBef>
              <a:spcAft>
                <a:spcPct val="0"/>
              </a:spcAft>
            </a:pPr>
            <a:r>
              <a:rPr lang="ru-RU" dirty="0" smtClean="0">
                <a:solidFill>
                  <a:srgbClr val="000000"/>
                </a:solidFill>
                <a:latin typeface="Times New Roman" pitchFamily="18" charset="0"/>
                <a:cs typeface="Times New Roman" pitchFamily="18" charset="0"/>
              </a:rPr>
              <a:t>По типу используемых активных элементов усилители делятся на:</a:t>
            </a:r>
          </a:p>
          <a:p>
            <a:pPr lvl="0" eaLnBrk="0" fontAlgn="base" hangingPunct="0">
              <a:spcBef>
                <a:spcPct val="0"/>
              </a:spcBef>
              <a:spcAft>
                <a:spcPct val="0"/>
              </a:spcAft>
            </a:pPr>
            <a:endParaRPr lang="ru-RU" dirty="0" smtClean="0">
              <a:solidFill>
                <a:srgbClr val="000000"/>
              </a:solidFill>
              <a:latin typeface="Times New Roman" pitchFamily="18" charset="0"/>
              <a:cs typeface="Times New Roman" pitchFamily="18" charset="0"/>
            </a:endParaRPr>
          </a:p>
          <a:p>
            <a:pPr marL="447675" lvl="0" eaLnBrk="0" fontAlgn="base" hangingPunct="0">
              <a:spcBef>
                <a:spcPct val="0"/>
              </a:spcBef>
              <a:spcAft>
                <a:spcPct val="0"/>
              </a:spcAft>
              <a:buFont typeface="Arial" pitchFamily="34" charset="0"/>
              <a:buChar char="•"/>
            </a:pPr>
            <a:r>
              <a:rPr lang="ru-RU" dirty="0" smtClean="0">
                <a:solidFill>
                  <a:srgbClr val="000000"/>
                </a:solidFill>
                <a:latin typeface="Times New Roman" pitchFamily="18" charset="0"/>
                <a:cs typeface="Times New Roman" pitchFamily="18" charset="0"/>
              </a:rPr>
              <a:t>ламповые;</a:t>
            </a:r>
          </a:p>
          <a:p>
            <a:pPr marL="447675" lvl="0" eaLnBrk="0" fontAlgn="base" hangingPunct="0">
              <a:spcBef>
                <a:spcPct val="0"/>
              </a:spcBef>
              <a:spcAft>
                <a:spcPct val="0"/>
              </a:spcAft>
              <a:buFont typeface="Arial" pitchFamily="34" charset="0"/>
              <a:buChar char="•"/>
            </a:pPr>
            <a:endParaRPr lang="ru-RU" dirty="0" smtClean="0">
              <a:solidFill>
                <a:srgbClr val="000000"/>
              </a:solidFill>
              <a:latin typeface="Times New Roman" pitchFamily="18" charset="0"/>
              <a:cs typeface="Times New Roman" pitchFamily="18" charset="0"/>
            </a:endParaRPr>
          </a:p>
          <a:p>
            <a:pPr marL="447675" lvl="0" eaLnBrk="0" fontAlgn="base" hangingPunct="0">
              <a:spcBef>
                <a:spcPct val="0"/>
              </a:spcBef>
              <a:spcAft>
                <a:spcPct val="0"/>
              </a:spcAft>
              <a:buFont typeface="Arial" pitchFamily="34" charset="0"/>
              <a:buChar char="•"/>
            </a:pPr>
            <a:r>
              <a:rPr lang="ru-RU" dirty="0" smtClean="0">
                <a:solidFill>
                  <a:srgbClr val="000000"/>
                </a:solidFill>
                <a:latin typeface="Times New Roman" pitchFamily="18" charset="0"/>
                <a:cs typeface="Times New Roman" pitchFamily="18" charset="0"/>
              </a:rPr>
              <a:t>транзисторные; </a:t>
            </a:r>
          </a:p>
          <a:p>
            <a:pPr marL="447675" lvl="0" eaLnBrk="0" fontAlgn="base" hangingPunct="0">
              <a:spcBef>
                <a:spcPct val="0"/>
              </a:spcBef>
              <a:spcAft>
                <a:spcPct val="0"/>
              </a:spcAft>
              <a:buFont typeface="Arial" pitchFamily="34" charset="0"/>
              <a:buChar char="•"/>
            </a:pPr>
            <a:endParaRPr lang="ru-RU" dirty="0" smtClean="0">
              <a:solidFill>
                <a:srgbClr val="000000"/>
              </a:solidFill>
              <a:latin typeface="Times New Roman" pitchFamily="18" charset="0"/>
              <a:cs typeface="Times New Roman" pitchFamily="18" charset="0"/>
            </a:endParaRPr>
          </a:p>
          <a:p>
            <a:pPr marL="447675" lvl="0" eaLnBrk="0" fontAlgn="base" hangingPunct="0">
              <a:spcBef>
                <a:spcPct val="0"/>
              </a:spcBef>
              <a:spcAft>
                <a:spcPct val="0"/>
              </a:spcAft>
              <a:buFont typeface="Arial" pitchFamily="34" charset="0"/>
              <a:buChar char="•"/>
            </a:pPr>
            <a:r>
              <a:rPr lang="ru-RU" dirty="0" smtClean="0">
                <a:solidFill>
                  <a:srgbClr val="000000"/>
                </a:solidFill>
                <a:latin typeface="Times New Roman" pitchFamily="18" charset="0"/>
                <a:cs typeface="Times New Roman" pitchFamily="18" charset="0"/>
              </a:rPr>
              <a:t>диодные; </a:t>
            </a:r>
          </a:p>
          <a:p>
            <a:pPr marL="447675" lvl="0" eaLnBrk="0" fontAlgn="base" hangingPunct="0">
              <a:spcBef>
                <a:spcPct val="0"/>
              </a:spcBef>
              <a:spcAft>
                <a:spcPct val="0"/>
              </a:spcAft>
              <a:buFont typeface="Arial" pitchFamily="34" charset="0"/>
              <a:buChar char="•"/>
            </a:pPr>
            <a:endParaRPr lang="ru-RU" dirty="0" smtClean="0">
              <a:solidFill>
                <a:srgbClr val="000000"/>
              </a:solidFill>
              <a:latin typeface="Times New Roman" pitchFamily="18" charset="0"/>
              <a:cs typeface="Times New Roman" pitchFamily="18" charset="0"/>
            </a:endParaRPr>
          </a:p>
          <a:p>
            <a:pPr marL="447675" lvl="0" eaLnBrk="0" fontAlgn="base" hangingPunct="0">
              <a:spcBef>
                <a:spcPct val="0"/>
              </a:spcBef>
              <a:spcAft>
                <a:spcPct val="0"/>
              </a:spcAft>
              <a:buFont typeface="Arial" pitchFamily="34" charset="0"/>
              <a:buChar char="•"/>
            </a:pPr>
            <a:r>
              <a:rPr lang="ru-RU" dirty="0" smtClean="0">
                <a:solidFill>
                  <a:srgbClr val="000000"/>
                </a:solidFill>
                <a:latin typeface="Times New Roman" pitchFamily="18" charset="0"/>
                <a:cs typeface="Times New Roman" pitchFamily="18" charset="0"/>
              </a:rPr>
              <a:t>параметрические; </a:t>
            </a:r>
          </a:p>
          <a:p>
            <a:pPr marL="447675" lvl="0" eaLnBrk="0" fontAlgn="base" hangingPunct="0">
              <a:spcBef>
                <a:spcPct val="0"/>
              </a:spcBef>
              <a:spcAft>
                <a:spcPct val="0"/>
              </a:spcAft>
              <a:buFont typeface="Arial" pitchFamily="34" charset="0"/>
              <a:buChar char="•"/>
            </a:pPr>
            <a:endParaRPr lang="ru-RU" dirty="0" smtClean="0">
              <a:solidFill>
                <a:srgbClr val="000000"/>
              </a:solidFill>
              <a:latin typeface="Times New Roman" pitchFamily="18" charset="0"/>
              <a:cs typeface="Times New Roman" pitchFamily="18" charset="0"/>
            </a:endParaRPr>
          </a:p>
          <a:p>
            <a:pPr marL="447675" lvl="0" eaLnBrk="0" fontAlgn="base" hangingPunct="0">
              <a:spcBef>
                <a:spcPct val="0"/>
              </a:spcBef>
              <a:spcAft>
                <a:spcPct val="0"/>
              </a:spcAft>
              <a:buFont typeface="Arial" pitchFamily="34" charset="0"/>
              <a:buChar char="•"/>
            </a:pPr>
            <a:r>
              <a:rPr lang="ru-RU" dirty="0" err="1" smtClean="0">
                <a:solidFill>
                  <a:srgbClr val="000000"/>
                </a:solidFill>
                <a:latin typeface="Times New Roman" pitchFamily="18" charset="0"/>
                <a:cs typeface="Times New Roman" pitchFamily="18" charset="0"/>
              </a:rPr>
              <a:t>СВЧ-усилители</a:t>
            </a:r>
            <a:r>
              <a:rPr lang="ru-RU" dirty="0" smtClean="0">
                <a:solidFill>
                  <a:srgbClr val="000000"/>
                </a:solidFill>
                <a:latin typeface="Times New Roman" pitchFamily="18" charset="0"/>
                <a:cs typeface="Times New Roman" pitchFamily="18" charset="0"/>
              </a:rPr>
              <a:t>, работающие с помощью специальных </a:t>
            </a:r>
            <a:r>
              <a:rPr lang="ru-RU" dirty="0" err="1" smtClean="0">
                <a:solidFill>
                  <a:srgbClr val="000000"/>
                </a:solidFill>
                <a:latin typeface="Times New Roman" pitchFamily="18" charset="0"/>
                <a:cs typeface="Times New Roman" pitchFamily="18" charset="0"/>
              </a:rPr>
              <a:t>СВЧ-приборов</a:t>
            </a:r>
            <a:r>
              <a:rPr lang="ru-RU" dirty="0" smtClean="0">
                <a:solidFill>
                  <a:srgbClr val="000000"/>
                </a:solidFill>
                <a:latin typeface="Times New Roman" pitchFamily="18" charset="0"/>
                <a:cs typeface="Times New Roman" pitchFamily="18" charset="0"/>
              </a:rPr>
              <a:t>  и др.</a:t>
            </a:r>
            <a:endParaRPr lang="ru-RU" dirty="0" smtClean="0">
              <a:latin typeface="Arial" pitchFamily="34" charset="0"/>
            </a:endParaRPr>
          </a:p>
          <a:p>
            <a:pPr lvl="0" eaLnBrk="0" fontAlgn="base" hangingPunct="0">
              <a:spcBef>
                <a:spcPct val="0"/>
              </a:spcBef>
              <a:spcAft>
                <a:spcPct val="0"/>
              </a:spcAft>
            </a:pP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0"/>
            <a:ext cx="8501122" cy="4524315"/>
          </a:xfrm>
          <a:prstGeom prst="rect">
            <a:avLst/>
          </a:prstGeom>
        </p:spPr>
        <p:txBody>
          <a:bodyPr wrap="square">
            <a:spAutoFit/>
          </a:bodyPr>
          <a:lstStyle/>
          <a:p>
            <a:pPr lvl="0" eaLnBrk="0" fontAlgn="base" hangingPunct="0">
              <a:spcBef>
                <a:spcPct val="0"/>
              </a:spcBef>
              <a:spcAft>
                <a:spcPct val="0"/>
              </a:spcAft>
            </a:pPr>
            <a:r>
              <a:rPr lang="ru-RU" dirty="0" smtClean="0">
                <a:solidFill>
                  <a:srgbClr val="000000"/>
                </a:solidFill>
                <a:latin typeface="Times New Roman" pitchFamily="18" charset="0"/>
                <a:cs typeface="Times New Roman" pitchFamily="18" charset="0"/>
              </a:rPr>
              <a:t>В зависимости от вида частотной передаточной характеристики усилителя и абсолютным значениям полосы частот различают:</a:t>
            </a:r>
          </a:p>
          <a:p>
            <a:pPr lvl="0" eaLnBrk="0" fontAlgn="base" hangingPunct="0">
              <a:spcBef>
                <a:spcPct val="0"/>
              </a:spcBef>
              <a:spcAft>
                <a:spcPct val="0"/>
              </a:spcAft>
            </a:pPr>
            <a:endParaRPr lang="ru-RU" dirty="0" smtClean="0">
              <a:latin typeface="Arial" pitchFamily="34" charset="0"/>
            </a:endParaRPr>
          </a:p>
          <a:p>
            <a:pPr lvl="1" eaLnBrk="0" fontAlgn="base" hangingPunct="0">
              <a:spcBef>
                <a:spcPct val="0"/>
              </a:spcBef>
              <a:spcAft>
                <a:spcPct val="0"/>
              </a:spcAft>
              <a:buFontTx/>
              <a:buChar char="•"/>
            </a:pPr>
            <a:r>
              <a:rPr lang="ru-RU" dirty="0" smtClean="0">
                <a:solidFill>
                  <a:srgbClr val="000000"/>
                </a:solidFill>
                <a:latin typeface="Times New Roman" pitchFamily="18" charset="0"/>
                <a:cs typeface="Times New Roman" pitchFamily="18" charset="0"/>
              </a:rPr>
              <a:t>Усилители постоянного тока (УПТ). Такое название обусловлено тем, что они способны усиливать очень медленные изменения сигналов (в том числе постоянные) , т.е. рабочая полоса частот начинается от нулевой частоты до некоторой верхней граничной частоты. Величина верхней граничной частоты </a:t>
            </a:r>
            <a:r>
              <a:rPr lang="ru-RU" i="1" dirty="0" err="1" smtClean="0">
                <a:solidFill>
                  <a:srgbClr val="000000"/>
                </a:solidFill>
                <a:latin typeface="Times New Roman" pitchFamily="18" charset="0"/>
                <a:cs typeface="Times New Roman" pitchFamily="18" charset="0"/>
              </a:rPr>
              <a:t>f</a:t>
            </a:r>
            <a:r>
              <a:rPr lang="ru-RU" i="1" baseline="-30000" dirty="0" err="1" smtClean="0">
                <a:solidFill>
                  <a:srgbClr val="000000"/>
                </a:solidFill>
                <a:latin typeface="Times New Roman" pitchFamily="18" charset="0"/>
                <a:cs typeface="Times New Roman" pitchFamily="18" charset="0"/>
              </a:rPr>
              <a:t>в</a:t>
            </a:r>
            <a:r>
              <a:rPr lang="ru-RU" dirty="0" smtClean="0">
                <a:solidFill>
                  <a:srgbClr val="000000"/>
                </a:solidFill>
                <a:latin typeface="Times New Roman" pitchFamily="18" charset="0"/>
                <a:cs typeface="Times New Roman" pitchFamily="18" charset="0"/>
              </a:rPr>
              <a:t> зависит от вида усиливаемых сигналов. Так, если УПТ используется в канале изображения телевизионной системы, то </a:t>
            </a:r>
            <a:r>
              <a:rPr lang="ru-RU" i="1" dirty="0" err="1" smtClean="0">
                <a:solidFill>
                  <a:srgbClr val="000000"/>
                </a:solidFill>
                <a:latin typeface="Times New Roman" pitchFamily="18" charset="0"/>
                <a:cs typeface="Times New Roman" pitchFamily="18" charset="0"/>
              </a:rPr>
              <a:t>f</a:t>
            </a:r>
            <a:r>
              <a:rPr lang="ru-RU" i="1" baseline="-30000" dirty="0" err="1" smtClean="0">
                <a:solidFill>
                  <a:srgbClr val="000000"/>
                </a:solidFill>
                <a:latin typeface="Times New Roman" pitchFamily="18" charset="0"/>
                <a:cs typeface="Times New Roman" pitchFamily="18" charset="0"/>
              </a:rPr>
              <a:t>в</a:t>
            </a:r>
            <a:r>
              <a:rPr lang="ru-RU" i="1" baseline="-30000" dirty="0" smtClean="0">
                <a:solidFill>
                  <a:srgbClr val="000000"/>
                </a:solidFill>
                <a:latin typeface="Times New Roman" pitchFamily="18" charset="0"/>
                <a:cs typeface="Times New Roman" pitchFamily="18" charset="0"/>
              </a:rPr>
              <a:t> </a:t>
            </a:r>
            <a:r>
              <a:rPr lang="ru-RU" dirty="0" smtClean="0">
                <a:solidFill>
                  <a:srgbClr val="000000"/>
                </a:solidFill>
                <a:latin typeface="Times New Roman" pitchFamily="18" charset="0"/>
                <a:cs typeface="Times New Roman" pitchFamily="18" charset="0"/>
              </a:rPr>
              <a:t>составляет 6 - 6,5 МГц , т.е. УПТ это, как правило, широкополосный усилитель.</a:t>
            </a:r>
          </a:p>
          <a:p>
            <a:pPr lvl="1" eaLnBrk="0" fontAlgn="base" hangingPunct="0">
              <a:spcBef>
                <a:spcPct val="0"/>
              </a:spcBef>
              <a:spcAft>
                <a:spcPct val="0"/>
              </a:spcAft>
              <a:buFontTx/>
              <a:buChar char="•"/>
            </a:pPr>
            <a:endParaRPr lang="ru-RU" dirty="0" smtClean="0">
              <a:solidFill>
                <a:srgbClr val="000000"/>
              </a:solidFill>
              <a:latin typeface="Times New Roman" pitchFamily="18" charset="0"/>
              <a:cs typeface="Times New Roman" pitchFamily="18" charset="0"/>
            </a:endParaRPr>
          </a:p>
          <a:p>
            <a:pPr lvl="1" eaLnBrk="0" fontAlgn="base" hangingPunct="0">
              <a:spcBef>
                <a:spcPct val="0"/>
              </a:spcBef>
              <a:spcAft>
                <a:spcPct val="0"/>
              </a:spcAft>
              <a:buFontTx/>
              <a:buChar char="•"/>
            </a:pPr>
            <a:r>
              <a:rPr lang="ru-RU" dirty="0" smtClean="0">
                <a:solidFill>
                  <a:srgbClr val="000000"/>
                </a:solidFill>
                <a:latin typeface="Times New Roman" pitchFamily="18" charset="0"/>
                <a:cs typeface="Times New Roman" pitchFamily="18" charset="0"/>
              </a:rPr>
              <a:t>Усилители низкой частоты (усилители звуковой частоты). Название условное, оно подчеркивает, что нижняя граничная частота лежит в области низких частот, несоизмеримо ниже верхней граничной частоты. Само значение верхней граничной частоты может быть разным: от единиц-десятков КГц до сотен МГц. АЧХ таких усилителей имеет вид:</a:t>
            </a:r>
            <a:endParaRPr lang="ru-RU" dirty="0"/>
          </a:p>
        </p:txBody>
      </p:sp>
      <p:pic>
        <p:nvPicPr>
          <p:cNvPr id="18434" name="Picture 2" descr="C:\Documents and Settings\Master\Рабочий стол\img255.gif"/>
          <p:cNvPicPr>
            <a:picLocks noChangeAspect="1" noChangeArrowheads="1"/>
          </p:cNvPicPr>
          <p:nvPr/>
        </p:nvPicPr>
        <p:blipFill>
          <a:blip r:embed="rId2"/>
          <a:srcRect/>
          <a:stretch>
            <a:fillRect/>
          </a:stretch>
        </p:blipFill>
        <p:spPr bwMode="auto">
          <a:xfrm>
            <a:off x="3114689" y="4643446"/>
            <a:ext cx="4043160" cy="207170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Master\Рабочий стол\img256.gif"/>
          <p:cNvPicPr>
            <a:picLocks noChangeAspect="1" noChangeArrowheads="1"/>
          </p:cNvPicPr>
          <p:nvPr/>
        </p:nvPicPr>
        <p:blipFill>
          <a:blip r:embed="rId2"/>
          <a:srcRect/>
          <a:stretch>
            <a:fillRect/>
          </a:stretch>
        </p:blipFill>
        <p:spPr bwMode="auto">
          <a:xfrm>
            <a:off x="2606507" y="1357298"/>
            <a:ext cx="3965757" cy="2428892"/>
          </a:xfrm>
          <a:prstGeom prst="rect">
            <a:avLst/>
          </a:prstGeom>
          <a:noFill/>
        </p:spPr>
      </p:pic>
      <p:sp>
        <p:nvSpPr>
          <p:cNvPr id="19457" name="Rectangle 1"/>
          <p:cNvSpPr>
            <a:spLocks noChangeArrowheads="1"/>
          </p:cNvSpPr>
          <p:nvPr/>
        </p:nvSpPr>
        <p:spPr bwMode="auto">
          <a:xfrm>
            <a:off x="428596" y="714356"/>
            <a:ext cx="8072494" cy="67710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60363" marR="0" lvl="0" algn="just" defTabSz="914400" rtl="0" eaLnBrk="1" fontAlgn="base" latinLnBrk="0" hangingPunct="1">
              <a:lnSpc>
                <a:spcPct val="100000"/>
              </a:lnSpc>
              <a:spcBef>
                <a:spcPct val="0"/>
              </a:spcBef>
              <a:spcAft>
                <a:spcPct val="0"/>
              </a:spcAft>
              <a:buClrTx/>
              <a:buSzTx/>
              <a:buFont typeface="Arial" pitchFamily="34" charset="0"/>
              <a:buChar char="•"/>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Усилители радиочастоты (полосовые усилители, усилители высокой частоты, избирательные усилители). АЧХ таких усилителей имеет вид: </a:t>
            </a: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900" b="0" i="0" u="none" strike="noStrike" cap="none" normalizeH="0" baseline="0" dirty="0" smtClean="0">
                <a:ln>
                  <a:noFill/>
                </a:ln>
                <a:solidFill>
                  <a:schemeClr val="tx1"/>
                </a:solidFill>
                <a:effectLst/>
                <a:latin typeface="Arial" pitchFamily="34" charset="0"/>
              </a:rPr>
              <a:t> </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Master\Рабочий стол\333333333333\квадроцикл.jpg"/>
          <p:cNvPicPr>
            <a:picLocks noChangeAspect="1" noChangeArrowheads="1"/>
          </p:cNvPicPr>
          <p:nvPr/>
        </p:nvPicPr>
        <p:blipFill>
          <a:blip r:embed="rId2"/>
          <a:srcRect t="77852"/>
          <a:stretch>
            <a:fillRect/>
          </a:stretch>
        </p:blipFill>
        <p:spPr bwMode="auto">
          <a:xfrm>
            <a:off x="71406" y="994647"/>
            <a:ext cx="9009316" cy="3157164"/>
          </a:xfrm>
          <a:prstGeom prst="rect">
            <a:avLst/>
          </a:prstGeom>
          <a:noFill/>
        </p:spPr>
      </p:pic>
      <p:sp>
        <p:nvSpPr>
          <p:cNvPr id="3" name="Прямоугольник 2"/>
          <p:cNvSpPr/>
          <p:nvPr/>
        </p:nvSpPr>
        <p:spPr>
          <a:xfrm>
            <a:off x="428596" y="280267"/>
            <a:ext cx="7970900" cy="430887"/>
          </a:xfrm>
          <a:prstGeom prst="rect">
            <a:avLst/>
          </a:prstGeom>
        </p:spPr>
        <p:txBody>
          <a:bodyPr wrap="none">
            <a:spAutoFit/>
          </a:bodyPr>
          <a:lstStyle/>
          <a:p>
            <a:r>
              <a:rPr lang="ru-RU" sz="2200" dirty="0" smtClean="0">
                <a:solidFill>
                  <a:srgbClr val="000000"/>
                </a:solidFill>
                <a:latin typeface="Times New Roman" pitchFamily="18" charset="0"/>
                <a:cs typeface="Times New Roman" pitchFamily="18" charset="0"/>
              </a:rPr>
              <a:t>В зависимости от природы усилительного элемента различают:  </a:t>
            </a:r>
            <a:endParaRPr lang="ru-RU" sz="2200" dirty="0"/>
          </a:p>
        </p:txBody>
      </p:sp>
      <p:pic>
        <p:nvPicPr>
          <p:cNvPr id="21506" name="Picture 2" descr="C:\Documents and Settings\Master\Рабочий стол\333333333333\квадроцикл 001.jpg"/>
          <p:cNvPicPr>
            <a:picLocks noChangeAspect="1" noChangeArrowheads="1"/>
          </p:cNvPicPr>
          <p:nvPr/>
        </p:nvPicPr>
        <p:blipFill>
          <a:blip r:embed="rId3"/>
          <a:srcRect l="6751" t="4756" r="52745" b="86380"/>
          <a:stretch>
            <a:fillRect/>
          </a:stretch>
        </p:blipFill>
        <p:spPr bwMode="auto">
          <a:xfrm rot="-60000">
            <a:off x="82556" y="3928117"/>
            <a:ext cx="8715436" cy="1353759"/>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Master\Рабочий стол\333333333333\квадроцикл 001.jpg"/>
          <p:cNvPicPr>
            <a:picLocks noChangeAspect="1" noChangeArrowheads="1"/>
          </p:cNvPicPr>
          <p:nvPr/>
        </p:nvPicPr>
        <p:blipFill>
          <a:blip r:embed="rId2"/>
          <a:srcRect l="6751" t="13142" r="52745" b="55982"/>
          <a:stretch>
            <a:fillRect/>
          </a:stretch>
        </p:blipFill>
        <p:spPr bwMode="auto">
          <a:xfrm rot="-60000">
            <a:off x="102359" y="709572"/>
            <a:ext cx="8715436" cy="471543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Master\Рабочий стол\333333333333\квадроцикл 001.jpg"/>
          <p:cNvPicPr>
            <a:picLocks noChangeAspect="1" noChangeArrowheads="1"/>
          </p:cNvPicPr>
          <p:nvPr/>
        </p:nvPicPr>
        <p:blipFill>
          <a:blip r:embed="rId2"/>
          <a:srcRect l="6751" t="44006" r="52745" b="26990"/>
          <a:stretch>
            <a:fillRect/>
          </a:stretch>
        </p:blipFill>
        <p:spPr bwMode="auto">
          <a:xfrm rot="-60000">
            <a:off x="254664" y="718634"/>
            <a:ext cx="8715436" cy="442972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0"/>
            <a:ext cx="9144000" cy="2215991"/>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0000"/>
                </a:solidFill>
                <a:effectLst/>
                <a:latin typeface="Times New Roman" pitchFamily="18" charset="0"/>
                <a:cs typeface="Times New Roman" pitchFamily="18" charset="0"/>
              </a:rPr>
              <a:t>Основные показатели и характеристики усилителя</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1. </a:t>
            </a:r>
            <a:r>
              <a:rPr kumimoji="0" lang="ru-RU" b="0" i="0" u="sng" strike="noStrike" cap="none" normalizeH="0" baseline="0" dirty="0" smtClean="0">
                <a:ln>
                  <a:noFill/>
                </a:ln>
                <a:solidFill>
                  <a:srgbClr val="000000"/>
                </a:solidFill>
                <a:effectLst/>
                <a:latin typeface="Times New Roman" pitchFamily="18" charset="0"/>
                <a:cs typeface="Times New Roman" pitchFamily="18" charset="0"/>
              </a:rPr>
              <a:t>Коэффициенты передачи</a:t>
            </a: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 по напряжению, по току и по мощности в полосе пропускания.</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Часто используют значения коэффициента передачи в </a:t>
            </a:r>
            <a:r>
              <a:rPr kumimoji="0" lang="ru-RU" b="0" i="0" u="none" strike="noStrike" cap="none" normalizeH="0" baseline="0" dirty="0" err="1" smtClean="0">
                <a:ln>
                  <a:noFill/>
                </a:ln>
                <a:solidFill>
                  <a:srgbClr val="000000"/>
                </a:solidFill>
                <a:effectLst/>
                <a:latin typeface="Times New Roman" pitchFamily="18" charset="0"/>
                <a:cs typeface="Times New Roman" pitchFamily="18" charset="0"/>
              </a:rPr>
              <a:t>децибеллах</a:t>
            </a:r>
            <a:endParaRPr kumimoji="0" lang="ru-RU" b="0" i="0" u="none" strike="noStrike" cap="none" normalizeH="0" baseline="0" dirty="0" smtClean="0">
              <a:ln>
                <a:noFill/>
              </a:ln>
              <a:solidFill>
                <a:srgbClr val="000000"/>
              </a:solidFill>
              <a:effectLst/>
              <a:latin typeface="Times New Roman" pitchFamily="18" charset="0"/>
              <a:cs typeface="Times New Roman" pitchFamily="18" charset="0"/>
            </a:endParaRPr>
          </a:p>
        </p:txBody>
      </p:sp>
      <p:pic>
        <p:nvPicPr>
          <p:cNvPr id="15" name="Picture 11" descr="C:\Documents and Settings\Master\Рабочий стол\img173.gif"/>
          <p:cNvPicPr>
            <a:picLocks noChangeAspect="1" noChangeArrowheads="1"/>
          </p:cNvPicPr>
          <p:nvPr/>
        </p:nvPicPr>
        <p:blipFill>
          <a:blip r:embed="rId2"/>
          <a:srcRect/>
          <a:stretch>
            <a:fillRect/>
          </a:stretch>
        </p:blipFill>
        <p:spPr bwMode="auto">
          <a:xfrm>
            <a:off x="2144912" y="1071546"/>
            <a:ext cx="4784542" cy="814390"/>
          </a:xfrm>
          <a:prstGeom prst="rect">
            <a:avLst/>
          </a:prstGeom>
          <a:noFill/>
        </p:spPr>
      </p:pic>
      <p:pic>
        <p:nvPicPr>
          <p:cNvPr id="16" name="Picture 12" descr="C:\Documents and Settings\Master\Рабочий стол\img174.gif"/>
          <p:cNvPicPr>
            <a:picLocks noChangeAspect="1" noChangeArrowheads="1"/>
          </p:cNvPicPr>
          <p:nvPr/>
        </p:nvPicPr>
        <p:blipFill>
          <a:blip r:embed="rId3"/>
          <a:srcRect/>
          <a:stretch>
            <a:fillRect/>
          </a:stretch>
        </p:blipFill>
        <p:spPr bwMode="auto">
          <a:xfrm>
            <a:off x="2071670" y="2171688"/>
            <a:ext cx="4286280" cy="465478"/>
          </a:xfrm>
          <a:prstGeom prst="rect">
            <a:avLst/>
          </a:prstGeom>
          <a:noFill/>
        </p:spPr>
      </p:pic>
      <p:sp>
        <p:nvSpPr>
          <p:cNvPr id="17" name="Прямоугольник 16"/>
          <p:cNvSpPr/>
          <p:nvPr/>
        </p:nvSpPr>
        <p:spPr>
          <a:xfrm>
            <a:off x="0" y="2639793"/>
            <a:ext cx="9144000" cy="646331"/>
          </a:xfrm>
          <a:prstGeom prst="rect">
            <a:avLst/>
          </a:prstGeom>
        </p:spPr>
        <p:txBody>
          <a:bodyPr wrap="square">
            <a:spAutoFit/>
          </a:bodyPr>
          <a:lstStyle/>
          <a:p>
            <a:pPr lvl="0" eaLnBrk="0" fontAlgn="base" hangingPunct="0">
              <a:spcBef>
                <a:spcPct val="0"/>
              </a:spcBef>
              <a:spcAft>
                <a:spcPct val="0"/>
              </a:spcAft>
            </a:pPr>
            <a:r>
              <a:rPr lang="ru-RU" dirty="0" smtClean="0">
                <a:solidFill>
                  <a:srgbClr val="000000"/>
                </a:solidFill>
                <a:latin typeface="Times New Roman" pitchFamily="18" charset="0"/>
                <a:cs typeface="Times New Roman" pitchFamily="18" charset="0"/>
              </a:rPr>
              <a:t>2. </a:t>
            </a:r>
            <a:r>
              <a:rPr lang="ru-RU" u="sng" dirty="0" smtClean="0">
                <a:solidFill>
                  <a:srgbClr val="000000"/>
                </a:solidFill>
                <a:latin typeface="Times New Roman" pitchFamily="18" charset="0"/>
                <a:cs typeface="Times New Roman" pitchFamily="18" charset="0"/>
              </a:rPr>
              <a:t>Полоса пропускания</a:t>
            </a:r>
            <a:r>
              <a:rPr lang="ru-RU" dirty="0" smtClean="0">
                <a:solidFill>
                  <a:srgbClr val="000000"/>
                </a:solidFill>
                <a:latin typeface="Times New Roman" pitchFamily="18" charset="0"/>
                <a:cs typeface="Times New Roman" pitchFamily="18" charset="0"/>
              </a:rPr>
              <a:t> усилителя по уровню половинной мощности (            по амплитуде) 2</a:t>
            </a:r>
            <a:r>
              <a:rPr lang="el-GR" dirty="0" smtClean="0">
                <a:solidFill>
                  <a:srgbClr val="000000"/>
                </a:solidFill>
                <a:latin typeface="Times New Roman" pitchFamily="18" charset="0"/>
                <a:cs typeface="Times New Roman" pitchFamily="18" charset="0"/>
              </a:rPr>
              <a:t>Δ</a:t>
            </a:r>
            <a:r>
              <a:rPr lang="ru-RU" dirty="0" smtClean="0">
                <a:solidFill>
                  <a:srgbClr val="000000"/>
                </a:solidFill>
                <a:latin typeface="Times New Roman" pitchFamily="18" charset="0"/>
                <a:cs typeface="Times New Roman" pitchFamily="18" charset="0"/>
              </a:rPr>
              <a:t> </a:t>
            </a:r>
            <a:r>
              <a:rPr lang="ru-RU" i="1" dirty="0" smtClean="0">
                <a:solidFill>
                  <a:srgbClr val="000000"/>
                </a:solidFill>
                <a:latin typeface="Times New Roman" pitchFamily="18" charset="0"/>
                <a:cs typeface="Times New Roman" pitchFamily="18" charset="0"/>
              </a:rPr>
              <a:t>f</a:t>
            </a:r>
            <a:r>
              <a:rPr lang="ru-RU" i="1" baseline="-30000" dirty="0" smtClean="0">
                <a:solidFill>
                  <a:srgbClr val="000000"/>
                </a:solidFill>
                <a:latin typeface="Times New Roman" pitchFamily="18" charset="0"/>
                <a:cs typeface="Times New Roman" pitchFamily="18" charset="0"/>
              </a:rPr>
              <a:t>0,7</a:t>
            </a:r>
            <a:r>
              <a:rPr lang="ru-RU" dirty="0" smtClean="0">
                <a:solidFill>
                  <a:srgbClr val="000000"/>
                </a:solidFill>
                <a:latin typeface="Times New Roman" pitchFamily="18" charset="0"/>
                <a:cs typeface="Times New Roman" pitchFamily="18" charset="0"/>
              </a:rPr>
              <a:t>, нижняя и верхняя граничные частоты: </a:t>
            </a:r>
            <a:r>
              <a:rPr lang="ru-RU" i="1" dirty="0" err="1" smtClean="0">
                <a:solidFill>
                  <a:srgbClr val="000000"/>
                </a:solidFill>
                <a:latin typeface="Times New Roman" pitchFamily="18" charset="0"/>
                <a:cs typeface="Times New Roman" pitchFamily="18" charset="0"/>
              </a:rPr>
              <a:t>f</a:t>
            </a:r>
            <a:r>
              <a:rPr lang="ru-RU" i="1" baseline="-30000" dirty="0" err="1" smtClean="0">
                <a:solidFill>
                  <a:srgbClr val="000000"/>
                </a:solidFill>
                <a:latin typeface="Times New Roman" pitchFamily="18" charset="0"/>
                <a:cs typeface="Times New Roman" pitchFamily="18" charset="0"/>
              </a:rPr>
              <a:t>н</a:t>
            </a:r>
            <a:r>
              <a:rPr lang="ru-RU" dirty="0" smtClean="0">
                <a:solidFill>
                  <a:srgbClr val="000000"/>
                </a:solidFill>
                <a:latin typeface="Times New Roman" pitchFamily="18" charset="0"/>
                <a:cs typeface="Times New Roman" pitchFamily="18" charset="0"/>
              </a:rPr>
              <a:t> , </a:t>
            </a:r>
            <a:r>
              <a:rPr lang="ru-RU" i="1" dirty="0" err="1" smtClean="0">
                <a:solidFill>
                  <a:srgbClr val="000000"/>
                </a:solidFill>
                <a:latin typeface="Times New Roman" pitchFamily="18" charset="0"/>
                <a:cs typeface="Times New Roman" pitchFamily="18" charset="0"/>
              </a:rPr>
              <a:t>f</a:t>
            </a:r>
            <a:r>
              <a:rPr lang="ru-RU" baseline="-30000" dirty="0" err="1" smtClean="0">
                <a:solidFill>
                  <a:srgbClr val="000000"/>
                </a:solidFill>
                <a:latin typeface="Times New Roman" pitchFamily="18" charset="0"/>
                <a:cs typeface="Times New Roman" pitchFamily="18" charset="0"/>
              </a:rPr>
              <a:t>в</a:t>
            </a:r>
            <a:r>
              <a:rPr lang="ru-RU" dirty="0" smtClean="0">
                <a:solidFill>
                  <a:srgbClr val="000000"/>
                </a:solidFill>
                <a:latin typeface="Times New Roman" pitchFamily="18" charset="0"/>
                <a:cs typeface="Times New Roman" pitchFamily="18" charset="0"/>
              </a:rPr>
              <a:t> .</a:t>
            </a:r>
            <a:endParaRPr lang="ru-RU" dirty="0" smtClean="0">
              <a:latin typeface="Times New Roman" pitchFamily="18" charset="0"/>
              <a:cs typeface="Times New Roman" pitchFamily="18" charset="0"/>
            </a:endParaRPr>
          </a:p>
        </p:txBody>
      </p:sp>
      <p:sp>
        <p:nvSpPr>
          <p:cNvPr id="18" name="Прямоугольник 17"/>
          <p:cNvSpPr/>
          <p:nvPr/>
        </p:nvSpPr>
        <p:spPr>
          <a:xfrm>
            <a:off x="0" y="3451870"/>
            <a:ext cx="9144000" cy="1477328"/>
          </a:xfrm>
          <a:prstGeom prst="rect">
            <a:avLst/>
          </a:prstGeom>
        </p:spPr>
        <p:txBody>
          <a:bodyPr wrap="square">
            <a:spAutoFit/>
          </a:bodyPr>
          <a:lstStyle/>
          <a:p>
            <a:pPr lvl="0" eaLnBrk="0" fontAlgn="base" hangingPunct="0">
              <a:spcBef>
                <a:spcPct val="0"/>
              </a:spcBef>
              <a:spcAft>
                <a:spcPct val="0"/>
              </a:spcAft>
            </a:pPr>
            <a:r>
              <a:rPr lang="ru-RU" dirty="0" smtClean="0">
                <a:solidFill>
                  <a:srgbClr val="000000"/>
                </a:solidFill>
                <a:latin typeface="Times New Roman" pitchFamily="18" charset="0"/>
                <a:cs typeface="Times New Roman" pitchFamily="18" charset="0"/>
              </a:rPr>
              <a:t>3. </a:t>
            </a:r>
            <a:r>
              <a:rPr lang="ru-RU" u="sng" dirty="0" smtClean="0">
                <a:solidFill>
                  <a:srgbClr val="000000"/>
                </a:solidFill>
                <a:latin typeface="Times New Roman" pitchFamily="18" charset="0"/>
                <a:cs typeface="Times New Roman" pitchFamily="18" charset="0"/>
              </a:rPr>
              <a:t>Входное сопротивление</a:t>
            </a:r>
            <a:r>
              <a:rPr lang="ru-RU" dirty="0" smtClean="0">
                <a:solidFill>
                  <a:srgbClr val="000000"/>
                </a:solidFill>
                <a:latin typeface="Times New Roman" pitchFamily="18" charset="0"/>
                <a:cs typeface="Times New Roman" pitchFamily="18" charset="0"/>
              </a:rPr>
              <a:t> – </a:t>
            </a:r>
            <a:r>
              <a:rPr lang="ru-RU" dirty="0" err="1" smtClean="0">
                <a:solidFill>
                  <a:srgbClr val="000000"/>
                </a:solidFill>
                <a:latin typeface="Times New Roman" pitchFamily="18" charset="0"/>
                <a:cs typeface="Times New Roman" pitchFamily="18" charset="0"/>
              </a:rPr>
              <a:t>сопротивление</a:t>
            </a:r>
            <a:r>
              <a:rPr lang="ru-RU" dirty="0" smtClean="0">
                <a:solidFill>
                  <a:srgbClr val="000000"/>
                </a:solidFill>
                <a:latin typeface="Times New Roman" pitchFamily="18" charset="0"/>
                <a:cs typeface="Times New Roman" pitchFamily="18" charset="0"/>
              </a:rPr>
              <a:t> между входными зажимами усилителя при подключенной нагрузке.</a:t>
            </a:r>
            <a:endParaRPr lang="ru-RU" dirty="0" smtClean="0">
              <a:latin typeface="Times New Roman" pitchFamily="18" charset="0"/>
              <a:cs typeface="Times New Roman" pitchFamily="18" charset="0"/>
            </a:endParaRPr>
          </a:p>
          <a:p>
            <a:pPr lvl="0" eaLnBrk="0" fontAlgn="base" hangingPunct="0">
              <a:spcBef>
                <a:spcPct val="0"/>
              </a:spcBef>
              <a:spcAft>
                <a:spcPct val="0"/>
              </a:spcAft>
            </a:pPr>
            <a:r>
              <a:rPr lang="ru-RU" dirty="0" smtClean="0">
                <a:solidFill>
                  <a:srgbClr val="000000"/>
                </a:solidFill>
                <a:latin typeface="Times New Roman" pitchFamily="18" charset="0"/>
                <a:cs typeface="Times New Roman" pitchFamily="18" charset="0"/>
              </a:rPr>
              <a:t/>
            </a:r>
            <a:br>
              <a:rPr lang="ru-RU" dirty="0" smtClean="0">
                <a:solidFill>
                  <a:srgbClr val="000000"/>
                </a:solidFill>
                <a:latin typeface="Times New Roman" pitchFamily="18" charset="0"/>
                <a:cs typeface="Times New Roman" pitchFamily="18" charset="0"/>
              </a:rPr>
            </a:br>
            <a:r>
              <a:rPr lang="ru-RU" dirty="0" smtClean="0">
                <a:solidFill>
                  <a:srgbClr val="000000"/>
                </a:solidFill>
                <a:latin typeface="Times New Roman" pitchFamily="18" charset="0"/>
                <a:cs typeface="Times New Roman" pitchFamily="18" charset="0"/>
              </a:rPr>
              <a:t>4. </a:t>
            </a:r>
            <a:r>
              <a:rPr lang="ru-RU" u="sng" dirty="0" smtClean="0">
                <a:solidFill>
                  <a:srgbClr val="000000"/>
                </a:solidFill>
                <a:latin typeface="Times New Roman" pitchFamily="18" charset="0"/>
                <a:cs typeface="Times New Roman" pitchFamily="18" charset="0"/>
              </a:rPr>
              <a:t>Выходное сопротивление</a:t>
            </a:r>
            <a:r>
              <a:rPr lang="ru-RU" dirty="0" smtClean="0">
                <a:solidFill>
                  <a:srgbClr val="000000"/>
                </a:solidFill>
                <a:latin typeface="Times New Roman" pitchFamily="18" charset="0"/>
                <a:cs typeface="Times New Roman" pitchFamily="18" charset="0"/>
              </a:rPr>
              <a:t> усилителя – сопротивление между выходными зажимами вместе с известным сопротивлением источника сигнала.</a:t>
            </a:r>
            <a:endParaRPr lang="ru-RU" dirty="0" smtClean="0">
              <a:latin typeface="Times New Roman" pitchFamily="18" charset="0"/>
              <a:cs typeface="Times New Roman" pitchFamily="18" charset="0"/>
            </a:endParaRPr>
          </a:p>
        </p:txBody>
      </p:sp>
      <p:sp>
        <p:nvSpPr>
          <p:cNvPr id="19" name="Прямоугольник 18"/>
          <p:cNvSpPr/>
          <p:nvPr/>
        </p:nvSpPr>
        <p:spPr>
          <a:xfrm>
            <a:off x="0" y="5131370"/>
            <a:ext cx="3478196" cy="369332"/>
          </a:xfrm>
          <a:prstGeom prst="rect">
            <a:avLst/>
          </a:prstGeom>
        </p:spPr>
        <p:txBody>
          <a:bodyPr wrap="none">
            <a:spAutoFit/>
          </a:bodyPr>
          <a:lstStyle/>
          <a:p>
            <a:r>
              <a:rPr lang="ru-RU" dirty="0" smtClean="0">
                <a:solidFill>
                  <a:srgbClr val="000000"/>
                </a:solidFill>
                <a:latin typeface="Times New Roman" pitchFamily="18" charset="0"/>
                <a:cs typeface="Times New Roman" pitchFamily="18" charset="0"/>
              </a:rPr>
              <a:t>5. </a:t>
            </a:r>
            <a:r>
              <a:rPr lang="ru-RU" u="sng" dirty="0" smtClean="0">
                <a:solidFill>
                  <a:srgbClr val="000000"/>
                </a:solidFill>
                <a:latin typeface="Times New Roman" pitchFamily="18" charset="0"/>
                <a:cs typeface="Times New Roman" pitchFamily="18" charset="0"/>
              </a:rPr>
              <a:t>КПД</a:t>
            </a:r>
            <a:r>
              <a:rPr lang="ru-RU" dirty="0" smtClean="0">
                <a:solidFill>
                  <a:srgbClr val="000000"/>
                </a:solidFill>
                <a:latin typeface="Times New Roman" pitchFamily="18" charset="0"/>
                <a:cs typeface="Times New Roman" pitchFamily="18" charset="0"/>
              </a:rPr>
              <a:t> для усилителя мощности.</a:t>
            </a:r>
            <a:endParaRPr lang="ru-RU" dirty="0"/>
          </a:p>
        </p:txBody>
      </p:sp>
      <p:pic>
        <p:nvPicPr>
          <p:cNvPr id="20" name="Picture 2" descr="C:\Documents and Settings\Master\Рабочий стол\img220.gif"/>
          <p:cNvPicPr>
            <a:picLocks noChangeAspect="1" noChangeArrowheads="1"/>
          </p:cNvPicPr>
          <p:nvPr/>
        </p:nvPicPr>
        <p:blipFill>
          <a:blip r:embed="rId4"/>
          <a:srcRect/>
          <a:stretch>
            <a:fillRect/>
          </a:stretch>
        </p:blipFill>
        <p:spPr bwMode="auto">
          <a:xfrm>
            <a:off x="6936600" y="2571744"/>
            <a:ext cx="635796" cy="42386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142852"/>
            <a:ext cx="8358246" cy="6186309"/>
          </a:xfrm>
          <a:prstGeom prst="rect">
            <a:avLst/>
          </a:prstGeom>
        </p:spPr>
        <p:txBody>
          <a:bodyPr wrap="square">
            <a:spAutoFit/>
          </a:bodyPr>
          <a:lstStyle/>
          <a:p>
            <a:pPr lvl="0" algn="just" eaLnBrk="0" fontAlgn="base" hangingPunct="0">
              <a:spcBef>
                <a:spcPct val="0"/>
              </a:spcBef>
              <a:spcAft>
                <a:spcPct val="0"/>
              </a:spcAft>
            </a:pPr>
            <a:r>
              <a:rPr lang="ru-RU" b="1" dirty="0" smtClean="0">
                <a:solidFill>
                  <a:srgbClr val="000000"/>
                </a:solidFill>
                <a:latin typeface="Times New Roman" pitchFamily="18" charset="0"/>
                <a:cs typeface="Times New Roman" pitchFamily="18" charset="0"/>
              </a:rPr>
              <a:t>Важным свойством усилителя является неискаженная передача входного сигнала в нагрузку. </a:t>
            </a:r>
          </a:p>
          <a:p>
            <a:pPr lvl="0" eaLnBrk="0" fontAlgn="base" hangingPunct="0">
              <a:spcBef>
                <a:spcPct val="0"/>
              </a:spcBef>
              <a:spcAft>
                <a:spcPct val="0"/>
              </a:spcAft>
            </a:pPr>
            <a:endParaRPr lang="ru-RU" b="1" dirty="0" smtClean="0">
              <a:solidFill>
                <a:srgbClr val="000000"/>
              </a:solidFill>
              <a:latin typeface="Times New Roman" pitchFamily="18" charset="0"/>
              <a:cs typeface="Times New Roman" pitchFamily="18" charset="0"/>
            </a:endParaRPr>
          </a:p>
          <a:p>
            <a:pPr lvl="0" eaLnBrk="0" fontAlgn="base" hangingPunct="0">
              <a:spcBef>
                <a:spcPct val="0"/>
              </a:spcBef>
              <a:spcAft>
                <a:spcPct val="0"/>
              </a:spcAft>
            </a:pPr>
            <a:r>
              <a:rPr lang="ru-RU" dirty="0" smtClean="0">
                <a:solidFill>
                  <a:srgbClr val="000000"/>
                </a:solidFill>
                <a:latin typeface="Times New Roman" pitchFamily="18" charset="0"/>
                <a:cs typeface="Times New Roman" pitchFamily="18" charset="0"/>
              </a:rPr>
              <a:t>Искажения сигналов в усилителе обусловлены двумя факторами:</a:t>
            </a:r>
          </a:p>
          <a:p>
            <a:pPr lvl="0" eaLnBrk="0" fontAlgn="base" hangingPunct="0">
              <a:spcBef>
                <a:spcPct val="0"/>
              </a:spcBef>
              <a:spcAft>
                <a:spcPct val="0"/>
              </a:spcAft>
            </a:pPr>
            <a:endParaRPr lang="ru-RU" dirty="0" smtClean="0">
              <a:latin typeface="Times New Roman" pitchFamily="18" charset="0"/>
              <a:cs typeface="Times New Roman" pitchFamily="18" charset="0"/>
            </a:endParaRPr>
          </a:p>
          <a:p>
            <a:pPr lvl="0" algn="just" eaLnBrk="0" fontAlgn="base" hangingPunct="0">
              <a:spcBef>
                <a:spcPct val="0"/>
              </a:spcBef>
              <a:spcAft>
                <a:spcPct val="0"/>
              </a:spcAft>
            </a:pPr>
            <a:r>
              <a:rPr lang="ru-RU" dirty="0" smtClean="0">
                <a:solidFill>
                  <a:srgbClr val="000000"/>
                </a:solidFill>
                <a:latin typeface="Times New Roman" pitchFamily="18" charset="0"/>
                <a:cs typeface="Times New Roman" pitchFamily="18" charset="0"/>
              </a:rPr>
              <a:t>1. Наличием в схеме усилителя реактивных элементов и межэлектродных емкостей в активном элементе , что приводит к так называемым частотным (линейным) искажениям сигналов. Различные частотные составляющие входного сигнала усиливаются по-разному, приводя к изменению формы сигнала. Линейные (амплитудные и фазовые) искажения определяются неравномерностью АЧХ и нелинейностью ФЧХ усилителя. Мерой амплитудных искажений является отношение коэффициента передачи усилителя на заданной частоте к коэффициенту передачи в полосе пропускания.</a:t>
            </a:r>
          </a:p>
          <a:p>
            <a:pPr lvl="0" algn="ctr" eaLnBrk="0" fontAlgn="base" hangingPunct="0">
              <a:spcBef>
                <a:spcPct val="0"/>
              </a:spcBef>
              <a:spcAft>
                <a:spcPct val="0"/>
              </a:spcAft>
            </a:pPr>
            <a:r>
              <a:rPr lang="ru-RU" sz="3600" i="1" dirty="0" smtClean="0">
                <a:solidFill>
                  <a:srgbClr val="000000"/>
                </a:solidFill>
                <a:latin typeface="Times New Roman" pitchFamily="18" charset="0"/>
                <a:cs typeface="Times New Roman" pitchFamily="18" charset="0"/>
              </a:rPr>
              <a:t>М</a:t>
            </a:r>
            <a:r>
              <a:rPr lang="ru-RU" sz="3600" dirty="0" smtClean="0">
                <a:solidFill>
                  <a:srgbClr val="000000"/>
                </a:solidFill>
                <a:latin typeface="Times New Roman" pitchFamily="18" charset="0"/>
                <a:cs typeface="Times New Roman" pitchFamily="18" charset="0"/>
              </a:rPr>
              <a:t>=</a:t>
            </a:r>
            <a:r>
              <a:rPr lang="ru-RU" sz="3600" i="1" dirty="0" smtClean="0">
                <a:solidFill>
                  <a:srgbClr val="000000"/>
                </a:solidFill>
                <a:latin typeface="Times New Roman" pitchFamily="18" charset="0"/>
                <a:cs typeface="Times New Roman" pitchFamily="18" charset="0"/>
              </a:rPr>
              <a:t>K</a:t>
            </a:r>
            <a:r>
              <a:rPr lang="ru-RU" sz="3600" dirty="0" smtClean="0">
                <a:solidFill>
                  <a:srgbClr val="000000"/>
                </a:solidFill>
                <a:latin typeface="Times New Roman" pitchFamily="18" charset="0"/>
                <a:cs typeface="Times New Roman" pitchFamily="18" charset="0"/>
              </a:rPr>
              <a:t>(</a:t>
            </a:r>
            <a:r>
              <a:rPr lang="ru-RU" sz="3600" i="1" dirty="0" err="1" smtClean="0">
                <a:solidFill>
                  <a:srgbClr val="000000"/>
                </a:solidFill>
                <a:latin typeface="Times New Roman" pitchFamily="18" charset="0"/>
                <a:cs typeface="Times New Roman" pitchFamily="18" charset="0"/>
              </a:rPr>
              <a:t>f</a:t>
            </a:r>
            <a:r>
              <a:rPr lang="ru-RU" sz="3600" dirty="0" smtClean="0">
                <a:solidFill>
                  <a:srgbClr val="000000"/>
                </a:solidFill>
                <a:latin typeface="Times New Roman" pitchFamily="18" charset="0"/>
                <a:cs typeface="Times New Roman" pitchFamily="18" charset="0"/>
              </a:rPr>
              <a:t>)/</a:t>
            </a:r>
            <a:r>
              <a:rPr lang="ru-RU" sz="3600" i="1" dirty="0" err="1" smtClean="0">
                <a:solidFill>
                  <a:srgbClr val="000000"/>
                </a:solidFill>
                <a:latin typeface="Times New Roman" pitchFamily="18" charset="0"/>
                <a:cs typeface="Times New Roman" pitchFamily="18" charset="0"/>
              </a:rPr>
              <a:t>K</a:t>
            </a:r>
            <a:r>
              <a:rPr lang="ru-RU" sz="3600" baseline="-30000" dirty="0" err="1" smtClean="0">
                <a:solidFill>
                  <a:srgbClr val="000000"/>
                </a:solidFill>
                <a:latin typeface="Times New Roman" pitchFamily="18" charset="0"/>
                <a:cs typeface="Times New Roman" pitchFamily="18" charset="0"/>
              </a:rPr>
              <a:t>o</a:t>
            </a:r>
            <a:r>
              <a:rPr lang="ru-RU" sz="3600" dirty="0" smtClean="0">
                <a:solidFill>
                  <a:srgbClr val="000000"/>
                </a:solidFill>
                <a:latin typeface="Times New Roman" pitchFamily="18" charset="0"/>
                <a:cs typeface="Times New Roman" pitchFamily="18" charset="0"/>
              </a:rPr>
              <a:t> </a:t>
            </a:r>
          </a:p>
          <a:p>
            <a:pPr lvl="0" algn="just" eaLnBrk="0" fontAlgn="base" hangingPunct="0">
              <a:spcBef>
                <a:spcPct val="0"/>
              </a:spcBef>
              <a:spcAft>
                <a:spcPct val="0"/>
              </a:spcAft>
            </a:pPr>
            <a:r>
              <a:rPr lang="ru-RU" dirty="0" smtClean="0">
                <a:solidFill>
                  <a:srgbClr val="000000"/>
                </a:solidFill>
                <a:latin typeface="Times New Roman" pitchFamily="18" charset="0"/>
                <a:cs typeface="Times New Roman" pitchFamily="18" charset="0"/>
              </a:rPr>
              <a:t>При </a:t>
            </a:r>
            <a:r>
              <a:rPr lang="ru-RU" i="1" dirty="0" smtClean="0">
                <a:solidFill>
                  <a:srgbClr val="000000"/>
                </a:solidFill>
                <a:latin typeface="Times New Roman" pitchFamily="18" charset="0"/>
                <a:cs typeface="Times New Roman" pitchFamily="18" charset="0"/>
              </a:rPr>
              <a:t>М</a:t>
            </a:r>
            <a:r>
              <a:rPr lang="ru-RU" dirty="0" smtClean="0">
                <a:solidFill>
                  <a:srgbClr val="000000"/>
                </a:solidFill>
                <a:latin typeface="Times New Roman" pitchFamily="18" charset="0"/>
                <a:cs typeface="Times New Roman" pitchFamily="18" charset="0"/>
              </a:rPr>
              <a:t>=1 амплитудные искажения отсутствуют, </a:t>
            </a:r>
            <a:r>
              <a:rPr lang="ru-RU" i="1" dirty="0" smtClean="0">
                <a:solidFill>
                  <a:srgbClr val="000000"/>
                </a:solidFill>
                <a:latin typeface="Times New Roman" pitchFamily="18" charset="0"/>
                <a:cs typeface="Times New Roman" pitchFamily="18" charset="0"/>
              </a:rPr>
              <a:t>М</a:t>
            </a:r>
            <a:r>
              <a:rPr lang="ru-RU" dirty="0" smtClean="0">
                <a:solidFill>
                  <a:srgbClr val="000000"/>
                </a:solidFill>
                <a:latin typeface="Times New Roman" pitchFamily="18" charset="0"/>
                <a:cs typeface="Times New Roman" pitchFamily="18" charset="0"/>
              </a:rPr>
              <a:t>&gt;1 характеризует подъем АЧХ, </a:t>
            </a:r>
            <a:r>
              <a:rPr lang="ru-RU" i="1" dirty="0" smtClean="0">
                <a:solidFill>
                  <a:srgbClr val="000000"/>
                </a:solidFill>
                <a:latin typeface="Times New Roman" pitchFamily="18" charset="0"/>
                <a:cs typeface="Times New Roman" pitchFamily="18" charset="0"/>
              </a:rPr>
              <a:t>М</a:t>
            </a:r>
            <a:r>
              <a:rPr lang="ru-RU" dirty="0" smtClean="0">
                <a:solidFill>
                  <a:srgbClr val="000000"/>
                </a:solidFill>
                <a:latin typeface="Times New Roman" pitchFamily="18" charset="0"/>
                <a:cs typeface="Times New Roman" pitchFamily="18" charset="0"/>
              </a:rPr>
              <a:t>&lt;1 характеризует спад АЧХ.</a:t>
            </a:r>
          </a:p>
          <a:p>
            <a:pPr lvl="0" algn="just" eaLnBrk="0" fontAlgn="base" hangingPunct="0">
              <a:spcBef>
                <a:spcPct val="0"/>
              </a:spcBef>
              <a:spcAft>
                <a:spcPct val="0"/>
              </a:spcAft>
            </a:pPr>
            <a:r>
              <a:rPr lang="ru-RU" dirty="0" smtClean="0">
                <a:solidFill>
                  <a:srgbClr val="000000"/>
                </a:solidFill>
                <a:latin typeface="Times New Roman" pitchFamily="18" charset="0"/>
                <a:cs typeface="Times New Roman" pitchFamily="18" charset="0"/>
              </a:rPr>
              <a:t>Нелинейность ФЧХ приводит к изменениям соотношений между фазами составляющих сигнала, и в конечном итоге к искажению формы сигнала. Частотные  искажения называются линейными, т.к. они обусловлены линейными элементами схемы. Равномерность АЧХ и линейность ФЧХ усилителя в полосе сигнала характеризует передачу без искажений.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14290"/>
            <a:ext cx="9144000" cy="1200329"/>
          </a:xfrm>
          <a:prstGeom prst="rect">
            <a:avLst/>
          </a:prstGeom>
        </p:spPr>
        <p:txBody>
          <a:bodyPr wrap="square">
            <a:spAutoFit/>
          </a:bodyPr>
          <a:lstStyle/>
          <a:p>
            <a:pPr lvl="0" algn="just" eaLnBrk="0" fontAlgn="base" hangingPunct="0">
              <a:spcBef>
                <a:spcPct val="0"/>
              </a:spcBef>
              <a:spcAft>
                <a:spcPct val="0"/>
              </a:spcAft>
            </a:pPr>
            <a:r>
              <a:rPr lang="ru-RU" dirty="0" smtClean="0">
                <a:solidFill>
                  <a:srgbClr val="000000"/>
                </a:solidFill>
                <a:latin typeface="Times New Roman" pitchFamily="18" charset="0"/>
                <a:cs typeface="Times New Roman" pitchFamily="18" charset="0"/>
              </a:rPr>
              <a:t>2. Наличие нелинейного элемента в усилителе приводит к появлению в спектре выходного сигнала составляющих с частотами, которых не было в исходном входном сигнале. Искажения, вызванные этими составляющими, называются нелинейными. Оценка нелинейных искажений производится по формуле</a:t>
            </a:r>
            <a:endParaRPr lang="ru-RU" dirty="0"/>
          </a:p>
        </p:txBody>
      </p:sp>
      <p:pic>
        <p:nvPicPr>
          <p:cNvPr id="4" name="Picture 13" descr="C:\Documents and Settings\Master\Рабочий стол\img175.gif"/>
          <p:cNvPicPr>
            <a:picLocks noChangeAspect="1" noChangeArrowheads="1"/>
          </p:cNvPicPr>
          <p:nvPr/>
        </p:nvPicPr>
        <p:blipFill>
          <a:blip r:embed="rId2"/>
          <a:srcRect/>
          <a:stretch>
            <a:fillRect/>
          </a:stretch>
        </p:blipFill>
        <p:spPr bwMode="auto">
          <a:xfrm>
            <a:off x="3500430" y="1500174"/>
            <a:ext cx="2370683" cy="1000132"/>
          </a:xfrm>
          <a:prstGeom prst="rect">
            <a:avLst/>
          </a:prstGeom>
          <a:noFill/>
        </p:spPr>
      </p:pic>
      <p:sp>
        <p:nvSpPr>
          <p:cNvPr id="25603" name="Rectangle 3"/>
          <p:cNvSpPr>
            <a:spLocks noChangeArrowheads="1"/>
          </p:cNvSpPr>
          <p:nvPr/>
        </p:nvSpPr>
        <p:spPr bwMode="auto">
          <a:xfrm>
            <a:off x="0" y="2500306"/>
            <a:ext cx="9144000" cy="1754326"/>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где </a:t>
            </a:r>
            <a:r>
              <a:rPr kumimoji="0" lang="ru-RU" sz="1800" b="0" i="1" u="none" strike="noStrike" cap="none" normalizeH="0" baseline="0" dirty="0" smtClean="0">
                <a:ln>
                  <a:noFill/>
                </a:ln>
                <a:solidFill>
                  <a:srgbClr val="000000"/>
                </a:solidFill>
                <a:effectLst/>
                <a:latin typeface="Times New Roman" pitchFamily="18" charset="0"/>
                <a:cs typeface="Times New Roman" pitchFamily="18" charset="0"/>
              </a:rPr>
              <a:t>U</a:t>
            </a:r>
            <a:r>
              <a:rPr kumimoji="0" lang="ru-RU" sz="1800" b="0" i="1" u="none" strike="noStrike" cap="none" normalizeH="0" baseline="-30000" dirty="0" smtClean="0">
                <a:ln>
                  <a:noFill/>
                </a:ln>
                <a:solidFill>
                  <a:srgbClr val="000000"/>
                </a:solidFill>
                <a:effectLst/>
                <a:latin typeface="Times New Roman" pitchFamily="18" charset="0"/>
                <a:cs typeface="Times New Roman" pitchFamily="18" charset="0"/>
              </a:rPr>
              <a:t>m,</a:t>
            </a:r>
            <a:r>
              <a:rPr kumimoji="0" lang="ru-RU" sz="1800" b="0" i="0" u="none" strike="noStrike" cap="none" normalizeH="0" baseline="-30000" dirty="0" smtClean="0">
                <a:ln>
                  <a:noFill/>
                </a:ln>
                <a:solidFill>
                  <a:srgbClr val="000000"/>
                </a:solidFill>
                <a:effectLst/>
                <a:latin typeface="Times New Roman" pitchFamily="18" charset="0"/>
                <a:cs typeface="Times New Roman" pitchFamily="18" charset="0"/>
              </a:rPr>
              <a:t>1</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 - амплитуда первой гармоники усиливаемого сигнала, </a:t>
            </a:r>
            <a:r>
              <a:rPr kumimoji="0" lang="ru-RU" sz="1800" b="0" i="1" u="none" strike="noStrike" cap="none" normalizeH="0" baseline="0" dirty="0" err="1" smtClean="0">
                <a:ln>
                  <a:noFill/>
                </a:ln>
                <a:solidFill>
                  <a:srgbClr val="000000"/>
                </a:solidFill>
                <a:effectLst/>
                <a:latin typeface="Times New Roman" pitchFamily="18" charset="0"/>
                <a:cs typeface="Times New Roman" pitchFamily="18" charset="0"/>
              </a:rPr>
              <a:t>U</a:t>
            </a:r>
            <a:r>
              <a:rPr kumimoji="0" lang="ru-RU" sz="1800" b="0" i="1" u="none" strike="noStrike" cap="none" normalizeH="0" baseline="-30000" dirty="0" err="1" smtClean="0">
                <a:ln>
                  <a:noFill/>
                </a:ln>
                <a:solidFill>
                  <a:srgbClr val="000000"/>
                </a:solidFill>
                <a:effectLst/>
                <a:latin typeface="Times New Roman" pitchFamily="18" charset="0"/>
                <a:cs typeface="Times New Roman" pitchFamily="18" charset="0"/>
              </a:rPr>
              <a:t>m,n</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 – амплитуды высших гармонических составляющих  сигнала на выходе усилителя.</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Характеристикой, позволяющей выбрать режим работы с минимальными нелинейными искажениями, является амплитудная характеристика усилителя - зависимость амплитуды первой гармоники выходного сигнала от амплитуды гармонического сигнала на входе.</a:t>
            </a:r>
            <a:r>
              <a:rPr kumimoji="0" lang="ru-RU" sz="2000" b="0" i="0" u="none" strike="noStrike" cap="none" normalizeH="0" baseline="0" dirty="0" smtClean="0">
                <a:ln>
                  <a:noFill/>
                </a:ln>
                <a:solidFill>
                  <a:srgbClr val="000000"/>
                </a:solidFill>
                <a:effectLst/>
                <a:latin typeface="Arial" pitchFamily="34" charset="0"/>
                <a:cs typeface="Arial" pitchFamily="34" charset="0"/>
              </a:rPr>
              <a:t/>
            </a:r>
            <a:br>
              <a:rPr kumimoji="0" lang="ru-RU" sz="2000" b="0" i="0" u="none" strike="noStrike" cap="none" normalizeH="0" baseline="0" dirty="0" smtClean="0">
                <a:ln>
                  <a:noFill/>
                </a:ln>
                <a:solidFill>
                  <a:srgbClr val="000000"/>
                </a:solidFill>
                <a:effectLst/>
                <a:latin typeface="Arial" pitchFamily="34" charset="0"/>
                <a:cs typeface="Arial" pitchFamily="34" charset="0"/>
              </a:rPr>
            </a:br>
            <a:r>
              <a:rPr lang="ru-RU" dirty="0" smtClean="0">
                <a:solidFill>
                  <a:srgbClr val="000000"/>
                </a:solidFill>
                <a:latin typeface="Times New Roman" pitchFamily="18" charset="0"/>
                <a:cs typeface="Times New Roman" pitchFamily="18" charset="0"/>
              </a:rPr>
              <a:t>Примеры АХ:</a:t>
            </a:r>
          </a:p>
        </p:txBody>
      </p:sp>
      <p:pic>
        <p:nvPicPr>
          <p:cNvPr id="6" name="Picture 6" descr="C:\Documents and Settings\Master\Рабочий стол\img257 (1).gif"/>
          <p:cNvPicPr>
            <a:picLocks noChangeAspect="1" noChangeArrowheads="1"/>
          </p:cNvPicPr>
          <p:nvPr/>
        </p:nvPicPr>
        <p:blipFill>
          <a:blip r:embed="rId3"/>
          <a:srcRect/>
          <a:stretch>
            <a:fillRect/>
          </a:stretch>
        </p:blipFill>
        <p:spPr bwMode="auto">
          <a:xfrm>
            <a:off x="1571604" y="4214818"/>
            <a:ext cx="6043126" cy="2000264"/>
          </a:xfrm>
          <a:prstGeom prst="rect">
            <a:avLst/>
          </a:prstGeom>
          <a:noFill/>
        </p:spPr>
      </p:pic>
      <p:sp>
        <p:nvSpPr>
          <p:cNvPr id="7" name="Прямоугольник 6"/>
          <p:cNvSpPr/>
          <p:nvPr/>
        </p:nvSpPr>
        <p:spPr>
          <a:xfrm>
            <a:off x="0" y="6211693"/>
            <a:ext cx="9144000" cy="646331"/>
          </a:xfrm>
          <a:prstGeom prst="rect">
            <a:avLst/>
          </a:prstGeom>
        </p:spPr>
        <p:txBody>
          <a:bodyPr wrap="square">
            <a:spAutoFit/>
          </a:bodyPr>
          <a:lstStyle/>
          <a:p>
            <a:pPr algn="just"/>
            <a:r>
              <a:rPr lang="ru-RU" dirty="0" smtClean="0">
                <a:solidFill>
                  <a:srgbClr val="000000"/>
                </a:solidFill>
                <a:latin typeface="Times New Roman" pitchFamily="18" charset="0"/>
                <a:cs typeface="Times New Roman" pitchFamily="18" charset="0"/>
              </a:rPr>
              <a:t>Амплитуды входного сигнала </a:t>
            </a:r>
            <a:r>
              <a:rPr lang="ru-RU" dirty="0" err="1" smtClean="0">
                <a:solidFill>
                  <a:srgbClr val="000000"/>
                </a:solidFill>
                <a:latin typeface="Times New Roman" pitchFamily="18" charset="0"/>
                <a:cs typeface="Times New Roman" pitchFamily="18" charset="0"/>
              </a:rPr>
              <a:t>Um</a:t>
            </a:r>
            <a:r>
              <a:rPr lang="ru-RU" dirty="0" smtClean="0">
                <a:solidFill>
                  <a:srgbClr val="000000"/>
                </a:solidFill>
                <a:latin typeface="Times New Roman" pitchFamily="18" charset="0"/>
                <a:cs typeface="Times New Roman" pitchFamily="18" charset="0"/>
              </a:rPr>
              <a:t>, </a:t>
            </a:r>
            <a:r>
              <a:rPr lang="ru-RU" dirty="0" err="1" smtClean="0">
                <a:solidFill>
                  <a:srgbClr val="000000"/>
                </a:solidFill>
                <a:latin typeface="Times New Roman" pitchFamily="18" charset="0"/>
                <a:cs typeface="Times New Roman" pitchFamily="18" charset="0"/>
              </a:rPr>
              <a:t>вх</a:t>
            </a:r>
            <a:r>
              <a:rPr lang="ru-RU" dirty="0" smtClean="0">
                <a:solidFill>
                  <a:srgbClr val="000000"/>
                </a:solidFill>
                <a:latin typeface="Times New Roman" pitchFamily="18" charset="0"/>
                <a:cs typeface="Times New Roman" pitchFamily="18" charset="0"/>
              </a:rPr>
              <a:t>, </a:t>
            </a:r>
            <a:r>
              <a:rPr lang="ru-RU" dirty="0" err="1" smtClean="0">
                <a:solidFill>
                  <a:srgbClr val="000000"/>
                </a:solidFill>
                <a:latin typeface="Times New Roman" pitchFamily="18" charset="0"/>
                <a:cs typeface="Times New Roman" pitchFamily="18" charset="0"/>
              </a:rPr>
              <a:t>min</a:t>
            </a:r>
            <a:r>
              <a:rPr lang="ru-RU" dirty="0" smtClean="0">
                <a:solidFill>
                  <a:srgbClr val="000000"/>
                </a:solidFill>
                <a:latin typeface="Times New Roman" pitchFamily="18" charset="0"/>
                <a:cs typeface="Times New Roman" pitchFamily="18" charset="0"/>
              </a:rPr>
              <a:t> и </a:t>
            </a:r>
            <a:r>
              <a:rPr lang="ru-RU" dirty="0" err="1" smtClean="0">
                <a:solidFill>
                  <a:srgbClr val="000000"/>
                </a:solidFill>
                <a:latin typeface="Times New Roman" pitchFamily="18" charset="0"/>
                <a:cs typeface="Times New Roman" pitchFamily="18" charset="0"/>
              </a:rPr>
              <a:t>Um</a:t>
            </a:r>
            <a:r>
              <a:rPr lang="ru-RU" dirty="0" smtClean="0">
                <a:solidFill>
                  <a:srgbClr val="000000"/>
                </a:solidFill>
                <a:latin typeface="Times New Roman" pitchFamily="18" charset="0"/>
                <a:cs typeface="Times New Roman" pitchFamily="18" charset="0"/>
              </a:rPr>
              <a:t>, </a:t>
            </a:r>
            <a:r>
              <a:rPr lang="ru-RU" dirty="0" err="1" smtClean="0">
                <a:solidFill>
                  <a:srgbClr val="000000"/>
                </a:solidFill>
                <a:latin typeface="Times New Roman" pitchFamily="18" charset="0"/>
                <a:cs typeface="Times New Roman" pitchFamily="18" charset="0"/>
              </a:rPr>
              <a:t>вх</a:t>
            </a:r>
            <a:r>
              <a:rPr lang="ru-RU" dirty="0" smtClean="0">
                <a:solidFill>
                  <a:srgbClr val="000000"/>
                </a:solidFill>
                <a:latin typeface="Times New Roman" pitchFamily="18" charset="0"/>
                <a:cs typeface="Times New Roman" pitchFamily="18" charset="0"/>
              </a:rPr>
              <a:t>, </a:t>
            </a:r>
            <a:r>
              <a:rPr lang="ru-RU" dirty="0" err="1" smtClean="0">
                <a:solidFill>
                  <a:srgbClr val="000000"/>
                </a:solidFill>
                <a:latin typeface="Times New Roman" pitchFamily="18" charset="0"/>
                <a:cs typeface="Times New Roman" pitchFamily="18" charset="0"/>
              </a:rPr>
              <a:t>max</a:t>
            </a:r>
            <a:r>
              <a:rPr lang="ru-RU" dirty="0" smtClean="0">
                <a:solidFill>
                  <a:srgbClr val="000000"/>
                </a:solidFill>
                <a:latin typeface="Times New Roman" pitchFamily="18" charset="0"/>
                <a:cs typeface="Times New Roman" pitchFamily="18" charset="0"/>
              </a:rPr>
              <a:t> определяют динамический диапазон усилителя.</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C:\Documents and Settings\Master\Рабочий стол\img258.gif"/>
          <p:cNvPicPr>
            <a:picLocks noChangeAspect="1" noChangeArrowheads="1"/>
          </p:cNvPicPr>
          <p:nvPr/>
        </p:nvPicPr>
        <p:blipFill>
          <a:blip r:embed="rId2"/>
          <a:srcRect/>
          <a:stretch>
            <a:fillRect/>
          </a:stretch>
        </p:blipFill>
        <p:spPr bwMode="auto">
          <a:xfrm>
            <a:off x="4881533" y="1571612"/>
            <a:ext cx="4262467" cy="2071702"/>
          </a:xfrm>
          <a:prstGeom prst="rect">
            <a:avLst/>
          </a:prstGeom>
          <a:noFill/>
        </p:spPr>
      </p:pic>
      <p:pic>
        <p:nvPicPr>
          <p:cNvPr id="5" name="Picture 8" descr="C:\Documents and Settings\Master\Рабочий стол\img176.gif"/>
          <p:cNvPicPr>
            <a:picLocks noChangeAspect="1" noChangeArrowheads="1"/>
          </p:cNvPicPr>
          <p:nvPr/>
        </p:nvPicPr>
        <p:blipFill>
          <a:blip r:embed="rId3"/>
          <a:srcRect/>
          <a:stretch>
            <a:fillRect/>
          </a:stretch>
        </p:blipFill>
        <p:spPr bwMode="auto">
          <a:xfrm>
            <a:off x="1176082" y="2357430"/>
            <a:ext cx="1609968" cy="785818"/>
          </a:xfrm>
          <a:prstGeom prst="rect">
            <a:avLst/>
          </a:prstGeom>
          <a:noFill/>
        </p:spPr>
      </p:pic>
      <p:pic>
        <p:nvPicPr>
          <p:cNvPr id="7" name="Picture 10" descr="C:\Documents and Settings\Master\Рабочий стол\img012 (1).gif"/>
          <p:cNvPicPr>
            <a:picLocks noChangeAspect="1" noChangeArrowheads="1"/>
          </p:cNvPicPr>
          <p:nvPr/>
        </p:nvPicPr>
        <p:blipFill>
          <a:blip r:embed="rId4"/>
          <a:srcRect/>
          <a:stretch>
            <a:fillRect/>
          </a:stretch>
        </p:blipFill>
        <p:spPr bwMode="auto">
          <a:xfrm>
            <a:off x="500034" y="4214818"/>
            <a:ext cx="2643206" cy="1582660"/>
          </a:xfrm>
          <a:prstGeom prst="rect">
            <a:avLst/>
          </a:prstGeom>
          <a:noFill/>
        </p:spPr>
      </p:pic>
      <p:sp>
        <p:nvSpPr>
          <p:cNvPr id="11" name="Прямоугольник 10"/>
          <p:cNvSpPr/>
          <p:nvPr/>
        </p:nvSpPr>
        <p:spPr>
          <a:xfrm>
            <a:off x="0" y="94284"/>
            <a:ext cx="9144000" cy="1477328"/>
          </a:xfrm>
          <a:prstGeom prst="rect">
            <a:avLst/>
          </a:prstGeom>
        </p:spPr>
        <p:txBody>
          <a:bodyPr wrap="square">
            <a:spAutoFit/>
          </a:bodyPr>
          <a:lstStyle/>
          <a:p>
            <a:pPr algn="just"/>
            <a:r>
              <a:rPr lang="ru-RU" dirty="0" smtClean="0">
                <a:latin typeface="Times New Roman" pitchFamily="18" charset="0"/>
                <a:cs typeface="Times New Roman" pitchFamily="18" charset="0"/>
              </a:rPr>
              <a:t>Для импульсных усилителей важной является переходная </a:t>
            </a:r>
            <a:r>
              <a:rPr lang="ru-RU" i="1" dirty="0" err="1" smtClean="0">
                <a:latin typeface="Times New Roman" pitchFamily="18" charset="0"/>
                <a:cs typeface="Times New Roman" pitchFamily="18" charset="0"/>
              </a:rPr>
              <a:t>g</a:t>
            </a:r>
            <a:r>
              <a:rPr lang="ru-RU" i="1" dirty="0" smtClean="0">
                <a:latin typeface="Times New Roman" pitchFamily="18" charset="0"/>
                <a:cs typeface="Times New Roman" pitchFamily="18" charset="0"/>
              </a:rPr>
              <a:t>(</a:t>
            </a:r>
            <a:r>
              <a:rPr lang="ru-RU" i="1" dirty="0" err="1" smtClean="0">
                <a:latin typeface="Times New Roman" pitchFamily="18" charset="0"/>
                <a:cs typeface="Times New Roman" pitchFamily="18" charset="0"/>
              </a:rPr>
              <a:t>t</a:t>
            </a:r>
            <a:r>
              <a:rPr lang="ru-RU" i="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(или импульсная</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h</a:t>
            </a:r>
            <a:r>
              <a:rPr lang="ru-RU" i="1" dirty="0" smtClean="0">
                <a:latin typeface="Times New Roman" pitchFamily="18" charset="0"/>
                <a:cs typeface="Times New Roman" pitchFamily="18" charset="0"/>
              </a:rPr>
              <a:t>(</a:t>
            </a:r>
            <a:r>
              <a:rPr lang="ru-RU" i="1" dirty="0" err="1" smtClean="0">
                <a:latin typeface="Times New Roman" pitchFamily="18" charset="0"/>
                <a:cs typeface="Times New Roman" pitchFamily="18" charset="0"/>
              </a:rPr>
              <a:t>t</a:t>
            </a:r>
            <a:r>
              <a:rPr lang="ru-RU" i="1"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характеристика усилителя. Это зависимость значения выходного напряжения от времени при скачкообразном изменении входного напряжения. При прохождении импульсного сигнала переходная характеристика позволяет оценить степень искажения сигнала на выходе. Типичный вид переходной характеристики УНЧ показан ниже.</a:t>
            </a:r>
            <a:endParaRPr lang="ru-RU" dirty="0">
              <a:latin typeface="Times New Roman" pitchFamily="18" charset="0"/>
              <a:cs typeface="Times New Roman" pitchFamily="18" charset="0"/>
            </a:endParaRPr>
          </a:p>
        </p:txBody>
      </p:sp>
      <p:sp>
        <p:nvSpPr>
          <p:cNvPr id="12" name="Прямоугольник 11"/>
          <p:cNvSpPr/>
          <p:nvPr/>
        </p:nvSpPr>
        <p:spPr>
          <a:xfrm>
            <a:off x="0" y="1639661"/>
            <a:ext cx="4857752" cy="646331"/>
          </a:xfrm>
          <a:prstGeom prst="rect">
            <a:avLst/>
          </a:prstGeom>
        </p:spPr>
        <p:txBody>
          <a:bodyPr wrap="square">
            <a:spAutoFit/>
          </a:bodyPr>
          <a:lstStyle/>
          <a:p>
            <a:r>
              <a:rPr lang="ru-RU" dirty="0" smtClean="0">
                <a:latin typeface="Times New Roman" pitchFamily="18" charset="0"/>
                <a:cs typeface="Times New Roman" pitchFamily="18" charset="0"/>
              </a:rPr>
              <a:t>Импульсная характеристика усилителя определяется как производная от переходной:</a:t>
            </a:r>
            <a:endParaRPr lang="ru-RU" dirty="0">
              <a:latin typeface="Times New Roman" pitchFamily="18" charset="0"/>
              <a:cs typeface="Times New Roman" pitchFamily="18" charset="0"/>
            </a:endParaRPr>
          </a:p>
        </p:txBody>
      </p:sp>
      <p:sp>
        <p:nvSpPr>
          <p:cNvPr id="13" name="Прямоугольник 12"/>
          <p:cNvSpPr/>
          <p:nvPr/>
        </p:nvSpPr>
        <p:spPr>
          <a:xfrm>
            <a:off x="0" y="3143248"/>
            <a:ext cx="3929058" cy="923330"/>
          </a:xfrm>
          <a:prstGeom prst="rect">
            <a:avLst/>
          </a:prstGeom>
        </p:spPr>
        <p:txBody>
          <a:bodyPr wrap="square">
            <a:spAutoFit/>
          </a:bodyPr>
          <a:lstStyle/>
          <a:p>
            <a:r>
              <a:rPr lang="ru-RU" dirty="0" smtClean="0">
                <a:latin typeface="Times New Roman" pitchFamily="18" charset="0"/>
                <a:cs typeface="Times New Roman" pitchFamily="18" charset="0"/>
              </a:rPr>
              <a:t>Она связана парой преобразований Фурье с частотной характеристикой усилителя:</a:t>
            </a:r>
            <a:endParaRPr lang="ru-RU" dirty="0">
              <a:latin typeface="Times New Roman" pitchFamily="18" charset="0"/>
              <a:cs typeface="Times New Roman" pitchFamily="18" charset="0"/>
            </a:endParaRPr>
          </a:p>
        </p:txBody>
      </p:sp>
      <p:sp>
        <p:nvSpPr>
          <p:cNvPr id="14" name="Прямоугольник 13"/>
          <p:cNvSpPr/>
          <p:nvPr/>
        </p:nvSpPr>
        <p:spPr>
          <a:xfrm>
            <a:off x="3786182" y="3857628"/>
            <a:ext cx="5214974" cy="2585323"/>
          </a:xfrm>
          <a:prstGeom prst="rect">
            <a:avLst/>
          </a:prstGeom>
        </p:spPr>
        <p:txBody>
          <a:bodyPr wrap="square">
            <a:spAutoFit/>
          </a:bodyPr>
          <a:lstStyle/>
          <a:p>
            <a:pPr algn="just"/>
            <a:r>
              <a:rPr lang="ru-RU" dirty="0" smtClean="0">
                <a:latin typeface="Times New Roman" pitchFamily="18" charset="0"/>
                <a:cs typeface="Times New Roman" pitchFamily="18" charset="0"/>
              </a:rPr>
              <a:t>Чем шире частотная характеристика, тем короче переходные процессы в усилителе; так нижняя граничная частота УНЧ отвечает за неискаженную передачу медленно меняющейся части усиливаемого сигнала (например, полочки в импульсе прямоугольной формы), а верхняя граничная частота – за неискаженную передачу быстроменяющейся части сигнала (например, фронтов прямоугольных импульсов).</a:t>
            </a:r>
            <a:endParaRPr lang="ru-RU"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0"/>
            <a:ext cx="8643998" cy="1015663"/>
          </a:xfrm>
          <a:prstGeom prst="rect">
            <a:avLst/>
          </a:prstGeom>
        </p:spPr>
        <p:txBody>
          <a:bodyPr wrap="square">
            <a:spAutoFit/>
          </a:bodyPr>
          <a:lstStyle/>
          <a:p>
            <a:pPr algn="ctr"/>
            <a:r>
              <a:rPr lang="ru-RU" sz="2400" b="1" dirty="0" smtClean="0">
                <a:latin typeface="Times New Roman" pitchFamily="18" charset="0"/>
                <a:cs typeface="Times New Roman" pitchFamily="18" charset="0"/>
              </a:rPr>
              <a:t>Основные схемы подключения.</a:t>
            </a:r>
          </a:p>
          <a:p>
            <a:pPr algn="ctr"/>
            <a:endParaRPr lang="en-US" b="1" dirty="0" smtClean="0">
              <a:latin typeface="Times New Roman" pitchFamily="18" charset="0"/>
              <a:cs typeface="Times New Roman" pitchFamily="18" charset="0"/>
            </a:endParaRPr>
          </a:p>
          <a:p>
            <a:pPr algn="ctr"/>
            <a:r>
              <a:rPr lang="ru-RU" b="1" dirty="0" smtClean="0">
                <a:latin typeface="Times New Roman" pitchFamily="18" charset="0"/>
                <a:cs typeface="Times New Roman" pitchFamily="18" charset="0"/>
              </a:rPr>
              <a:t>Схема усилителя на биполярном</a:t>
            </a:r>
            <a:r>
              <a:rPr lang="en-US" b="1"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транзисторе с общим эмиттером (ОЭ).</a:t>
            </a:r>
            <a:endParaRPr lang="en-US" b="1" dirty="0" smtClean="0">
              <a:latin typeface="Times New Roman" pitchFamily="18" charset="0"/>
              <a:cs typeface="Times New Roman" pitchFamily="18" charset="0"/>
            </a:endParaRPr>
          </a:p>
        </p:txBody>
      </p:sp>
      <p:pic>
        <p:nvPicPr>
          <p:cNvPr id="1026" name="Picture 2" descr="http://jstonline.narod.ru/rsw/rsw_h0/images/img222.gif"/>
          <p:cNvPicPr>
            <a:picLocks noChangeAspect="1" noChangeArrowheads="1"/>
          </p:cNvPicPr>
          <p:nvPr/>
        </p:nvPicPr>
        <p:blipFill>
          <a:blip r:embed="rId2"/>
          <a:srcRect/>
          <a:stretch>
            <a:fillRect/>
          </a:stretch>
        </p:blipFill>
        <p:spPr bwMode="auto">
          <a:xfrm>
            <a:off x="2714612" y="1000108"/>
            <a:ext cx="4500594" cy="2500330"/>
          </a:xfrm>
          <a:prstGeom prst="rect">
            <a:avLst/>
          </a:prstGeom>
          <a:noFill/>
        </p:spPr>
      </p:pic>
      <p:sp>
        <p:nvSpPr>
          <p:cNvPr id="5" name="Прямоугольник 4"/>
          <p:cNvSpPr/>
          <p:nvPr/>
        </p:nvSpPr>
        <p:spPr>
          <a:xfrm>
            <a:off x="142844" y="3164681"/>
            <a:ext cx="8786874" cy="3416320"/>
          </a:xfrm>
          <a:prstGeom prst="rect">
            <a:avLst/>
          </a:prstGeom>
        </p:spPr>
        <p:txBody>
          <a:bodyPr wrap="square">
            <a:spAutoFit/>
          </a:bodyPr>
          <a:lstStyle/>
          <a:p>
            <a:pPr algn="just"/>
            <a:r>
              <a:rPr lang="ru-RU" b="1" dirty="0" smtClean="0">
                <a:latin typeface="Times New Roman" pitchFamily="18" charset="0"/>
                <a:cs typeface="Times New Roman" pitchFamily="18" charset="0"/>
              </a:rPr>
              <a:t>Описание:</a:t>
            </a:r>
          </a:p>
          <a:p>
            <a:pPr algn="just"/>
            <a:r>
              <a:rPr lang="ru-RU" dirty="0" smtClean="0">
                <a:latin typeface="Times New Roman" pitchFamily="18" charset="0"/>
                <a:cs typeface="Times New Roman" pitchFamily="18" charset="0"/>
              </a:rPr>
              <a:t>Источники постоянного напряжения </a:t>
            </a:r>
            <a:r>
              <a:rPr lang="ru-RU" i="1" dirty="0" err="1" smtClean="0">
                <a:latin typeface="Times New Roman" pitchFamily="18" charset="0"/>
                <a:cs typeface="Times New Roman" pitchFamily="18" charset="0"/>
              </a:rPr>
              <a:t>Е</a:t>
            </a:r>
            <a:r>
              <a:rPr lang="ru-RU" i="1" baseline="-25000" dirty="0" err="1" smtClean="0">
                <a:latin typeface="Times New Roman" pitchFamily="18" charset="0"/>
                <a:cs typeface="Times New Roman" pitchFamily="18" charset="0"/>
              </a:rPr>
              <a:t>к</a:t>
            </a:r>
            <a:r>
              <a:rPr lang="ru-RU" dirty="0" smtClean="0">
                <a:latin typeface="Times New Roman" pitchFamily="18" charset="0"/>
                <a:cs typeface="Times New Roman" pitchFamily="18" charset="0"/>
              </a:rPr>
              <a:t> и </a:t>
            </a:r>
            <a:r>
              <a:rPr lang="ru-RU" i="1" dirty="0" err="1" smtClean="0">
                <a:latin typeface="Times New Roman" pitchFamily="18" charset="0"/>
                <a:cs typeface="Times New Roman" pitchFamily="18" charset="0"/>
              </a:rPr>
              <a:t>Е</a:t>
            </a:r>
            <a:r>
              <a:rPr lang="ru-RU" i="1" baseline="-25000" dirty="0" err="1" smtClean="0">
                <a:latin typeface="Times New Roman" pitchFamily="18" charset="0"/>
                <a:cs typeface="Times New Roman" pitchFamily="18" charset="0"/>
              </a:rPr>
              <a:t>б</a:t>
            </a:r>
            <a:r>
              <a:rPr lang="ru-RU" dirty="0" smtClean="0">
                <a:latin typeface="Times New Roman" pitchFamily="18" charset="0"/>
                <a:cs typeface="Times New Roman" pitchFamily="18" charset="0"/>
              </a:rPr>
              <a:t> вместе с резисторами </a:t>
            </a:r>
            <a:r>
              <a:rPr lang="ru-RU" i="1" dirty="0" err="1" smtClean="0">
                <a:latin typeface="Times New Roman" pitchFamily="18" charset="0"/>
                <a:cs typeface="Times New Roman" pitchFamily="18" charset="0"/>
              </a:rPr>
              <a:t>R</a:t>
            </a:r>
            <a:r>
              <a:rPr lang="ru-RU" i="1" baseline="-25000" dirty="0" err="1" smtClean="0">
                <a:latin typeface="Times New Roman" pitchFamily="18" charset="0"/>
                <a:cs typeface="Times New Roman" pitchFamily="18" charset="0"/>
              </a:rPr>
              <a:t>к</a:t>
            </a:r>
            <a:r>
              <a:rPr lang="ru-RU" dirty="0" smtClean="0">
                <a:latin typeface="Times New Roman" pitchFamily="18" charset="0"/>
                <a:cs typeface="Times New Roman" pitchFamily="18" charset="0"/>
              </a:rPr>
              <a:t> и </a:t>
            </a:r>
            <a:r>
              <a:rPr lang="ru-RU" i="1" dirty="0" err="1" smtClean="0">
                <a:latin typeface="Times New Roman" pitchFamily="18" charset="0"/>
                <a:cs typeface="Times New Roman" pitchFamily="18" charset="0"/>
              </a:rPr>
              <a:t>R</a:t>
            </a:r>
            <a:r>
              <a:rPr lang="ru-RU" i="1" baseline="-25000" dirty="0" err="1" smtClean="0">
                <a:latin typeface="Times New Roman" pitchFamily="18" charset="0"/>
                <a:cs typeface="Times New Roman" pitchFamily="18" charset="0"/>
              </a:rPr>
              <a:t>б</a:t>
            </a:r>
            <a:r>
              <a:rPr lang="ru-RU" dirty="0" smtClean="0">
                <a:latin typeface="Times New Roman" pitchFamily="18" charset="0"/>
                <a:cs typeface="Times New Roman" pitchFamily="18" charset="0"/>
              </a:rPr>
              <a:t> обеспечивают статический режим транзистора. Источник сигнала изображен вместе со своим внутренним сопротивлением </a:t>
            </a:r>
            <a:r>
              <a:rPr lang="ru-RU" i="1" dirty="0" err="1" smtClean="0">
                <a:latin typeface="Times New Roman" pitchFamily="18" charset="0"/>
                <a:cs typeface="Times New Roman" pitchFamily="18" charset="0"/>
              </a:rPr>
              <a:t>R</a:t>
            </a:r>
            <a:r>
              <a:rPr lang="ru-RU" i="1" baseline="-25000" dirty="0" err="1" smtClean="0">
                <a:latin typeface="Times New Roman" pitchFamily="18" charset="0"/>
                <a:cs typeface="Times New Roman" pitchFamily="18" charset="0"/>
              </a:rPr>
              <a:t>с</a:t>
            </a:r>
            <a:r>
              <a:rPr lang="ru-RU" dirty="0" smtClean="0">
                <a:latin typeface="Times New Roman" pitchFamily="18" charset="0"/>
                <a:cs typeface="Times New Roman" pitchFamily="18" charset="0"/>
              </a:rPr>
              <a:t>.</a:t>
            </a:r>
          </a:p>
          <a:p>
            <a:pPr algn="just"/>
            <a:r>
              <a:rPr lang="ru-RU" dirty="0" smtClean="0">
                <a:latin typeface="Times New Roman" pitchFamily="18" charset="0"/>
                <a:cs typeface="Times New Roman" pitchFamily="18" charset="0"/>
              </a:rPr>
              <a:t>Внутренние сопротивления источников постоянного напряжения </a:t>
            </a:r>
            <a:r>
              <a:rPr lang="ru-RU" i="1" dirty="0" err="1" smtClean="0">
                <a:latin typeface="Times New Roman" pitchFamily="18" charset="0"/>
                <a:cs typeface="Times New Roman" pitchFamily="18" charset="0"/>
              </a:rPr>
              <a:t>Е</a:t>
            </a:r>
            <a:r>
              <a:rPr lang="ru-RU" i="1" baseline="-25000" dirty="0" err="1" smtClean="0">
                <a:latin typeface="Times New Roman" pitchFamily="18" charset="0"/>
                <a:cs typeface="Times New Roman" pitchFamily="18" charset="0"/>
              </a:rPr>
              <a:t>к</a:t>
            </a:r>
            <a:r>
              <a:rPr lang="ru-RU" dirty="0" smtClean="0">
                <a:latin typeface="Times New Roman" pitchFamily="18" charset="0"/>
                <a:cs typeface="Times New Roman" pitchFamily="18" charset="0"/>
              </a:rPr>
              <a:t> и </a:t>
            </a:r>
            <a:r>
              <a:rPr lang="ru-RU" i="1" dirty="0" err="1" smtClean="0">
                <a:latin typeface="Times New Roman" pitchFamily="18" charset="0"/>
                <a:cs typeface="Times New Roman" pitchFamily="18" charset="0"/>
              </a:rPr>
              <a:t>Е</a:t>
            </a:r>
            <a:r>
              <a:rPr lang="ru-RU" i="1" baseline="-25000" dirty="0" err="1" smtClean="0">
                <a:latin typeface="Times New Roman" pitchFamily="18" charset="0"/>
                <a:cs typeface="Times New Roman" pitchFamily="18" charset="0"/>
              </a:rPr>
              <a:t>б</a:t>
            </a:r>
            <a:r>
              <a:rPr lang="ru-RU" dirty="0" smtClean="0">
                <a:latin typeface="Times New Roman" pitchFamily="18" charset="0"/>
                <a:cs typeface="Times New Roman" pitchFamily="18" charset="0"/>
              </a:rPr>
              <a:t> обычно малы и не изображены на схеме. Нагрузка представлена комплексным сопротивлением, обычно включающим в себя резистивную </a:t>
            </a:r>
            <a:r>
              <a:rPr lang="ru-RU" i="1" dirty="0" err="1" smtClean="0">
                <a:latin typeface="Times New Roman" pitchFamily="18" charset="0"/>
                <a:cs typeface="Times New Roman" pitchFamily="18" charset="0"/>
              </a:rPr>
              <a:t>R</a:t>
            </a:r>
            <a:r>
              <a:rPr lang="ru-RU" i="1" baseline="-25000" dirty="0" err="1" smtClean="0">
                <a:latin typeface="Times New Roman" pitchFamily="18" charset="0"/>
                <a:cs typeface="Times New Roman" pitchFamily="18" charset="0"/>
              </a:rPr>
              <a:t>н</a:t>
            </a:r>
            <a:r>
              <a:rPr lang="ru-RU" dirty="0" smtClean="0">
                <a:latin typeface="Times New Roman" pitchFamily="18" charset="0"/>
                <a:cs typeface="Times New Roman" pitchFamily="18" charset="0"/>
              </a:rPr>
              <a:t> и емкостную </a:t>
            </a:r>
            <a:r>
              <a:rPr lang="ru-RU" i="1" dirty="0" err="1" smtClean="0">
                <a:latin typeface="Times New Roman" pitchFamily="18" charset="0"/>
                <a:cs typeface="Times New Roman" pitchFamily="18" charset="0"/>
              </a:rPr>
              <a:t>С</a:t>
            </a:r>
            <a:r>
              <a:rPr lang="ru-RU" i="1" baseline="-25000" dirty="0" err="1" smtClean="0">
                <a:latin typeface="Times New Roman" pitchFamily="18" charset="0"/>
                <a:cs typeface="Times New Roman" pitchFamily="18" charset="0"/>
              </a:rPr>
              <a:t>н</a:t>
            </a:r>
            <a:r>
              <a:rPr lang="ru-RU" i="1" baseline="-25000"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составляющие.</a:t>
            </a:r>
          </a:p>
          <a:p>
            <a:pPr algn="just"/>
            <a:r>
              <a:rPr lang="ru-RU" dirty="0" smtClean="0">
                <a:latin typeface="Times New Roman" pitchFamily="18" charset="0"/>
                <a:cs typeface="Times New Roman" pitchFamily="18" charset="0"/>
              </a:rPr>
              <a:t>Резистор </a:t>
            </a:r>
            <a:r>
              <a:rPr lang="ru-RU" i="1" dirty="0" err="1" smtClean="0">
                <a:latin typeface="Times New Roman" pitchFamily="18" charset="0"/>
                <a:cs typeface="Times New Roman" pitchFamily="18" charset="0"/>
              </a:rPr>
              <a:t>R</a:t>
            </a:r>
            <a:r>
              <a:rPr lang="ru-RU" i="1" baseline="-25000" dirty="0" err="1" smtClean="0">
                <a:latin typeface="Times New Roman" pitchFamily="18" charset="0"/>
                <a:cs typeface="Times New Roman" pitchFamily="18" charset="0"/>
              </a:rPr>
              <a:t>к</a:t>
            </a:r>
            <a:r>
              <a:rPr lang="ru-RU" dirty="0" smtClean="0">
                <a:latin typeface="Times New Roman" pitchFamily="18" charset="0"/>
                <a:cs typeface="Times New Roman" pitchFamily="18" charset="0"/>
              </a:rPr>
              <a:t> предназначен для выделения на нем усиленного выходного напряжения, так как напряжение между коллектором и эмиттером может меняться лишь при наличии на пути изменяющегося коллекторного тока сопротивления. </a:t>
            </a:r>
          </a:p>
          <a:p>
            <a:pPr algn="just"/>
            <a:r>
              <a:rPr lang="ru-RU" dirty="0" smtClean="0">
                <a:latin typeface="Times New Roman" pitchFamily="18" charset="0"/>
                <a:cs typeface="Times New Roman" pitchFamily="18" charset="0"/>
              </a:rPr>
              <a:t>Конденсаторы </a:t>
            </a:r>
            <a:r>
              <a:rPr lang="ru-RU" i="1" dirty="0" err="1" smtClean="0">
                <a:latin typeface="Times New Roman" pitchFamily="18" charset="0"/>
                <a:cs typeface="Times New Roman" pitchFamily="18" charset="0"/>
              </a:rPr>
              <a:t>C</a:t>
            </a:r>
            <a:r>
              <a:rPr lang="ru-RU" i="1" baseline="-25000" dirty="0" err="1" smtClean="0">
                <a:latin typeface="Times New Roman" pitchFamily="18" charset="0"/>
                <a:cs typeface="Times New Roman" pitchFamily="18" charset="0"/>
              </a:rPr>
              <a:t>р</a:t>
            </a:r>
            <a:r>
              <a:rPr lang="ru-RU" i="1" baseline="-25000"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обеспечивают независимость каскада по постоянному току от источника сигнала и нагрузки, поэтому они называются разделительными.</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ster\Рабочий стол\transistor_schemotechnic.GIF"/>
          <p:cNvPicPr>
            <a:picLocks noChangeAspect="1" noChangeArrowheads="1"/>
          </p:cNvPicPr>
          <p:nvPr/>
        </p:nvPicPr>
        <p:blipFill>
          <a:blip r:embed="rId2"/>
          <a:srcRect t="10753" r="70442" b="13978"/>
          <a:stretch>
            <a:fillRect/>
          </a:stretch>
        </p:blipFill>
        <p:spPr bwMode="auto">
          <a:xfrm>
            <a:off x="3026955" y="2285992"/>
            <a:ext cx="2693489" cy="2643206"/>
          </a:xfrm>
          <a:prstGeom prst="rect">
            <a:avLst/>
          </a:prstGeom>
          <a:noFill/>
        </p:spPr>
      </p:pic>
      <p:sp>
        <p:nvSpPr>
          <p:cNvPr id="2" name="Прямоугольник 1"/>
          <p:cNvSpPr/>
          <p:nvPr/>
        </p:nvSpPr>
        <p:spPr>
          <a:xfrm>
            <a:off x="142844" y="142852"/>
            <a:ext cx="8786874" cy="6463308"/>
          </a:xfrm>
          <a:prstGeom prst="rect">
            <a:avLst/>
          </a:prstGeom>
        </p:spPr>
        <p:txBody>
          <a:bodyPr wrap="square">
            <a:spAutoFit/>
          </a:bodyPr>
          <a:lstStyle/>
          <a:p>
            <a:pPr algn="just"/>
            <a:r>
              <a:rPr lang="ru-RU" b="1" dirty="0" smtClean="0">
                <a:latin typeface="Times New Roman" pitchFamily="18" charset="0"/>
                <a:cs typeface="Times New Roman" pitchFamily="18" charset="0"/>
              </a:rPr>
              <a:t>Рассмотрим работу каскада подробнее: </a:t>
            </a:r>
            <a:r>
              <a:rPr lang="ru-RU" dirty="0" smtClean="0">
                <a:latin typeface="Times New Roman" pitchFamily="18" charset="0"/>
                <a:cs typeface="Times New Roman" pitchFamily="18" charset="0"/>
              </a:rPr>
              <a:t>при подаче на базу входного напряжения - входной ток протекает через переход "база-эмиттер" транзистора, что вызывает открывание транзистора и, в следствии этого, увеличение коллекторного тока. В цепи эмиттера транзистора протекает ток, равный сумме тока базы и тока коллектора. На резисторе в цепи коллектора, при прохождении через него тока, возникает некоторое напряжение, величиной значительно превышающей входное. Таким образом происходит усиление транзистора по напряжению. Так как ток и напряжение в цепи - величины взаимосвязанные, аналогично происходит и усиление входного тока. </a:t>
            </a: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Каскад с общим эмиттером</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обладает высоким усилением по напряжению и току. К недостаткам данной схемы включения можно отнести невысокое входное сопротивление каскада (порядка сотен Ом), высокое (порядка десятков КОм) выходное сопротивление.  Отличительная особенность - изменение фазы входного сигнала на 180 градусов (то есть - инвертирование). Благодаря высокому коэффициенту усиления схема с ОЭ имеет преимущественное применение по сравнению с ОБ и ОК.</a:t>
            </a:r>
            <a:endParaRPr lang="ru-RU"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lessonradio.narod.ru/Lesson-8/Tranz_7.jpg"/>
          <p:cNvPicPr>
            <a:picLocks noChangeAspect="1" noChangeArrowheads="1"/>
          </p:cNvPicPr>
          <p:nvPr/>
        </p:nvPicPr>
        <p:blipFill>
          <a:blip r:embed="rId2"/>
          <a:srcRect l="31676" r="33583" b="9433"/>
          <a:stretch>
            <a:fillRect/>
          </a:stretch>
        </p:blipFill>
        <p:spPr bwMode="auto">
          <a:xfrm>
            <a:off x="6143604" y="0"/>
            <a:ext cx="3000396" cy="2823902"/>
          </a:xfrm>
          <a:prstGeom prst="rect">
            <a:avLst/>
          </a:prstGeom>
          <a:noFill/>
        </p:spPr>
      </p:pic>
      <p:sp>
        <p:nvSpPr>
          <p:cNvPr id="4" name="Прямоугольник 3"/>
          <p:cNvSpPr/>
          <p:nvPr/>
        </p:nvSpPr>
        <p:spPr>
          <a:xfrm>
            <a:off x="142844" y="571480"/>
            <a:ext cx="6072230" cy="2585323"/>
          </a:xfrm>
          <a:prstGeom prst="rect">
            <a:avLst/>
          </a:prstGeom>
        </p:spPr>
        <p:txBody>
          <a:bodyPr wrap="square">
            <a:spAutoFit/>
          </a:bodyPr>
          <a:lstStyle/>
          <a:p>
            <a:pPr algn="just"/>
            <a:r>
              <a:rPr lang="ru-RU" b="1" dirty="0" smtClean="0">
                <a:latin typeface="Times New Roman" pitchFamily="18" charset="0"/>
                <a:cs typeface="Times New Roman" pitchFamily="18" charset="0"/>
              </a:rPr>
              <a:t>Описание:</a:t>
            </a:r>
            <a:r>
              <a:rPr lang="ru-RU" b="1" i="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Входной сигнал подается на базу и эмиттер через </a:t>
            </a:r>
            <a:r>
              <a:rPr lang="ru-RU" dirty="0" err="1" smtClean="0">
                <a:latin typeface="Times New Roman" pitchFamily="18" charset="0"/>
                <a:cs typeface="Times New Roman" pitchFamily="18" charset="0"/>
              </a:rPr>
              <a:t>эмиттерный</a:t>
            </a:r>
            <a:r>
              <a:rPr lang="ru-RU" dirty="0" smtClean="0">
                <a:latin typeface="Times New Roman" pitchFamily="18" charset="0"/>
                <a:cs typeface="Times New Roman" pitchFamily="18" charset="0"/>
              </a:rPr>
              <a:t> резистор </a:t>
            </a:r>
            <a:r>
              <a:rPr lang="ru-RU" dirty="0" err="1" smtClean="0">
                <a:latin typeface="Times New Roman" pitchFamily="18" charset="0"/>
                <a:cs typeface="Times New Roman" pitchFamily="18" charset="0"/>
              </a:rPr>
              <a:t>Rэ</a:t>
            </a:r>
            <a:r>
              <a:rPr lang="ru-RU" dirty="0" smtClean="0">
                <a:latin typeface="Times New Roman" pitchFamily="18" charset="0"/>
                <a:cs typeface="Times New Roman" pitchFamily="18" charset="0"/>
              </a:rPr>
              <a:t>, который является частью коллекторной цепи. С этого же резистора, выполняющего функцию нагрузки транзистора, снимается и выходной сигнал. Таким образом, этот участок коллекторной цепи является общим для входной и выходной цепей, поэтому и название способа включения транзистора - ОК. Каскад с транзистором, включенным по такой схеме, по напряжению дает усиление меньше единицы. Усиление же по току</a:t>
            </a:r>
          </a:p>
        </p:txBody>
      </p:sp>
      <p:sp>
        <p:nvSpPr>
          <p:cNvPr id="5" name="Прямоугольник 4"/>
          <p:cNvSpPr/>
          <p:nvPr/>
        </p:nvSpPr>
        <p:spPr>
          <a:xfrm>
            <a:off x="357158" y="0"/>
            <a:ext cx="6357982" cy="646331"/>
          </a:xfrm>
          <a:prstGeom prst="rect">
            <a:avLst/>
          </a:prstGeom>
        </p:spPr>
        <p:txBody>
          <a:bodyPr wrap="square">
            <a:spAutoFit/>
          </a:bodyPr>
          <a:lstStyle/>
          <a:p>
            <a:pPr algn="ctr"/>
            <a:r>
              <a:rPr lang="ru-RU" b="1" dirty="0" smtClean="0">
                <a:latin typeface="Times New Roman" pitchFamily="18" charset="0"/>
                <a:cs typeface="Times New Roman" pitchFamily="18" charset="0"/>
              </a:rPr>
              <a:t>Схема усилителя на биполярном</a:t>
            </a:r>
            <a:r>
              <a:rPr lang="en-US" b="1"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транзисторе с общим коллектором (ОК).</a:t>
            </a:r>
            <a:endParaRPr lang="en-US" b="1" dirty="0" smtClean="0">
              <a:latin typeface="Times New Roman" pitchFamily="18" charset="0"/>
              <a:cs typeface="Times New Roman" pitchFamily="18" charset="0"/>
            </a:endParaRPr>
          </a:p>
        </p:txBody>
      </p:sp>
      <p:sp>
        <p:nvSpPr>
          <p:cNvPr id="6" name="Прямоугольник 5"/>
          <p:cNvSpPr/>
          <p:nvPr/>
        </p:nvSpPr>
        <p:spPr>
          <a:xfrm>
            <a:off x="142844" y="3074348"/>
            <a:ext cx="8786874" cy="1754326"/>
          </a:xfrm>
          <a:prstGeom prst="rect">
            <a:avLst/>
          </a:prstGeom>
        </p:spPr>
        <p:txBody>
          <a:bodyPr wrap="square">
            <a:spAutoFit/>
          </a:bodyPr>
          <a:lstStyle/>
          <a:p>
            <a:pPr algn="just"/>
            <a:r>
              <a:rPr lang="ru-RU" dirty="0" smtClean="0">
                <a:latin typeface="Times New Roman" pitchFamily="18" charset="0"/>
                <a:cs typeface="Times New Roman" pitchFamily="18" charset="0"/>
              </a:rPr>
              <a:t>получается примерно такое же, как если бы транзистор был включен по схеме ОЭ. Но зато входное сопротивление такого каскада может составлять 10 - 500 кОм, что хорошо согласуется с большим выходным сопротивлением каскада на транзисторе, включенном по схеме ОЭ. По существу, каскад не дает усиления по напряжению, а лишь как бы повторяет подведенный к нему сигнал. Поэтому транзисторы, включаемые по такой схеме, называют также</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эмиттерными</a:t>
            </a:r>
            <a:r>
              <a:rPr lang="ru-RU" b="1" i="1" dirty="0" smtClean="0">
                <a:latin typeface="Times New Roman" pitchFamily="18" charset="0"/>
                <a:cs typeface="Times New Roman" pitchFamily="18" charset="0"/>
              </a:rPr>
              <a:t> повторителями</a:t>
            </a:r>
            <a:r>
              <a:rPr lang="ru-RU" dirty="0" smtClean="0">
                <a:latin typeface="Times New Roman" pitchFamily="18" charset="0"/>
                <a:cs typeface="Times New Roman" pitchFamily="18" charset="0"/>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5720" y="785794"/>
            <a:ext cx="5500726" cy="4801314"/>
          </a:xfrm>
          <a:prstGeom prst="rect">
            <a:avLst/>
          </a:prstGeom>
        </p:spPr>
        <p:txBody>
          <a:bodyPr wrap="square">
            <a:spAutoFit/>
          </a:bodyPr>
          <a:lstStyle/>
          <a:p>
            <a:r>
              <a:rPr lang="ru-RU" b="1" dirty="0" smtClean="0">
                <a:latin typeface="Times New Roman" pitchFamily="18" charset="0"/>
                <a:cs typeface="Times New Roman" pitchFamily="18" charset="0"/>
              </a:rPr>
              <a:t>Описание: </a:t>
            </a:r>
          </a:p>
          <a:p>
            <a:pPr algn="just"/>
            <a:r>
              <a:rPr lang="ru-RU" dirty="0" smtClean="0">
                <a:latin typeface="Times New Roman" pitchFamily="18" charset="0"/>
                <a:cs typeface="Times New Roman" pitchFamily="18" charset="0"/>
              </a:rPr>
              <a:t>База через конденсатор </a:t>
            </a:r>
            <a:r>
              <a:rPr lang="en-US" dirty="0" smtClean="0">
                <a:latin typeface="Times New Roman" pitchFamily="18" charset="0"/>
                <a:cs typeface="Times New Roman" pitchFamily="18" charset="0"/>
              </a:rPr>
              <a:t>R</a:t>
            </a:r>
            <a:r>
              <a:rPr lang="ru-RU" dirty="0" smtClean="0">
                <a:latin typeface="Times New Roman" pitchFamily="18" charset="0"/>
                <a:cs typeface="Times New Roman" pitchFamily="18" charset="0"/>
              </a:rPr>
              <a:t>б по переменному току заземлена, т. е. соединена с общим проводником питания. Входной сигнал через конденсатор </a:t>
            </a:r>
            <a:r>
              <a:rPr lang="ru-RU" dirty="0" err="1" smtClean="0">
                <a:latin typeface="Times New Roman" pitchFamily="18" charset="0"/>
                <a:cs typeface="Times New Roman" pitchFamily="18" charset="0"/>
              </a:rPr>
              <a:t>Ссв</a:t>
            </a:r>
            <a:r>
              <a:rPr lang="ru-RU" dirty="0" smtClean="0">
                <a:latin typeface="Times New Roman" pitchFamily="18" charset="0"/>
                <a:cs typeface="Times New Roman" pitchFamily="18" charset="0"/>
              </a:rPr>
              <a:t>. подают на эмиттер и базу, а усиленный сигнал снимают с коллектора и с заземленной базы. База, таким образом, является общим электродом входной и выходной цепей каскада. Такой каскад дает усиление по току меньше единицы, а по напряжению - такое же, как транзистор, включенный по схеме с ОЭ (10 - 200). Из - за очень малого входного сопротивления,  превышающего нескольких десятков</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(30-100) Ом, включение транзистора по схеме ОБ используют главным образом в генераторах электрических колебаний, в </a:t>
            </a:r>
            <a:r>
              <a:rPr lang="ru-RU" dirty="0" err="1" smtClean="0">
                <a:latin typeface="Times New Roman" pitchFamily="18" charset="0"/>
                <a:cs typeface="Times New Roman" pitchFamily="18" charset="0"/>
              </a:rPr>
              <a:t>сверхгенеративных</a:t>
            </a:r>
            <a:r>
              <a:rPr lang="ru-RU" dirty="0" smtClean="0">
                <a:latin typeface="Times New Roman" pitchFamily="18" charset="0"/>
                <a:cs typeface="Times New Roman" pitchFamily="18" charset="0"/>
              </a:rPr>
              <a:t> каскадах, применяемых, например, в аппаратуре радиоуправления моделями.</a:t>
            </a:r>
            <a:endParaRPr lang="ru-RU" dirty="0">
              <a:latin typeface="Times New Roman" pitchFamily="18" charset="0"/>
              <a:cs typeface="Times New Roman" pitchFamily="18" charset="0"/>
            </a:endParaRPr>
          </a:p>
        </p:txBody>
      </p:sp>
      <p:pic>
        <p:nvPicPr>
          <p:cNvPr id="4" name="Picture 2" descr="http://lessonradio.narod.ru/Lesson-8/Tranz_7.jpg"/>
          <p:cNvPicPr>
            <a:picLocks noChangeAspect="1" noChangeArrowheads="1"/>
          </p:cNvPicPr>
          <p:nvPr/>
        </p:nvPicPr>
        <p:blipFill>
          <a:blip r:embed="rId2"/>
          <a:srcRect l="67244" r="1323" b="9433"/>
          <a:stretch>
            <a:fillRect/>
          </a:stretch>
        </p:blipFill>
        <p:spPr bwMode="auto">
          <a:xfrm>
            <a:off x="5778995" y="0"/>
            <a:ext cx="3365005" cy="3500438"/>
          </a:xfrm>
          <a:prstGeom prst="rect">
            <a:avLst/>
          </a:prstGeom>
          <a:noFill/>
        </p:spPr>
      </p:pic>
      <p:sp>
        <p:nvSpPr>
          <p:cNvPr id="5" name="Прямоугольник 4"/>
          <p:cNvSpPr/>
          <p:nvPr/>
        </p:nvSpPr>
        <p:spPr>
          <a:xfrm>
            <a:off x="714348" y="0"/>
            <a:ext cx="6072230" cy="646331"/>
          </a:xfrm>
          <a:prstGeom prst="rect">
            <a:avLst/>
          </a:prstGeom>
        </p:spPr>
        <p:txBody>
          <a:bodyPr wrap="square">
            <a:spAutoFit/>
          </a:bodyPr>
          <a:lstStyle/>
          <a:p>
            <a:pPr algn="ctr"/>
            <a:r>
              <a:rPr lang="ru-RU" b="1" dirty="0" smtClean="0">
                <a:latin typeface="Times New Roman" pitchFamily="18" charset="0"/>
                <a:cs typeface="Times New Roman" pitchFamily="18" charset="0"/>
              </a:rPr>
              <a:t>Схема усилителя на биполярном</a:t>
            </a:r>
            <a:r>
              <a:rPr lang="en-US" b="1"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транзисторе с общей базой (ОБ).</a:t>
            </a:r>
            <a:endParaRPr lang="en-US" b="1" dirty="0" smtClean="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Master\Рабочий стол\Amp_1.jpg"/>
          <p:cNvPicPr>
            <a:picLocks noChangeAspect="1" noChangeArrowheads="1"/>
          </p:cNvPicPr>
          <p:nvPr/>
        </p:nvPicPr>
        <p:blipFill>
          <a:blip r:embed="rId2"/>
          <a:srcRect l="4135" t="7143" r="5639" b="7142"/>
          <a:stretch>
            <a:fillRect/>
          </a:stretch>
        </p:blipFill>
        <p:spPr bwMode="auto">
          <a:xfrm>
            <a:off x="5072066" y="500042"/>
            <a:ext cx="4000528" cy="2000264"/>
          </a:xfrm>
          <a:prstGeom prst="rect">
            <a:avLst/>
          </a:prstGeom>
          <a:noFill/>
        </p:spPr>
      </p:pic>
      <p:sp>
        <p:nvSpPr>
          <p:cNvPr id="3" name="Прямоугольник 2"/>
          <p:cNvSpPr/>
          <p:nvPr/>
        </p:nvSpPr>
        <p:spPr>
          <a:xfrm>
            <a:off x="142844" y="603104"/>
            <a:ext cx="4929222" cy="1754326"/>
          </a:xfrm>
          <a:prstGeom prst="rect">
            <a:avLst/>
          </a:prstGeom>
        </p:spPr>
        <p:txBody>
          <a:bodyPr wrap="square">
            <a:spAutoFit/>
          </a:bodyPr>
          <a:lstStyle/>
          <a:p>
            <a:pPr algn="just"/>
            <a:r>
              <a:rPr lang="ru-RU" dirty="0" smtClean="0">
                <a:latin typeface="Times New Roman" pitchFamily="18" charset="0"/>
                <a:cs typeface="Times New Roman" pitchFamily="18" charset="0"/>
              </a:rPr>
              <a:t>Описание:</a:t>
            </a:r>
            <a:endParaRPr lang="en-US" b="1" i="1"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Электрический сигнал, поданный через конденсатор С1 на вход первого каскада и </a:t>
            </a:r>
            <a:r>
              <a:rPr lang="ru-RU" spc="-60" dirty="0" smtClean="0">
                <a:latin typeface="Times New Roman" pitchFamily="18" charset="0"/>
                <a:cs typeface="Times New Roman" pitchFamily="18" charset="0"/>
              </a:rPr>
              <a:t>усиленный транзистором V1, с нагрузочного резистора R2 через разделительный конденсатор С2</a:t>
            </a:r>
            <a:r>
              <a:rPr lang="ru-RU" dirty="0" smtClean="0">
                <a:latin typeface="Times New Roman" pitchFamily="18" charset="0"/>
                <a:cs typeface="Times New Roman" pitchFamily="18" charset="0"/>
              </a:rPr>
              <a:t> поступает на вход второго каскада.</a:t>
            </a:r>
            <a:r>
              <a:rPr lang="ru-RU" spc="-60" dirty="0" smtClean="0">
                <a:latin typeface="Times New Roman" pitchFamily="18" charset="0"/>
                <a:cs typeface="Times New Roman" pitchFamily="18" charset="0"/>
              </a:rPr>
              <a:t> </a:t>
            </a:r>
            <a:endParaRPr lang="ru-RU" spc="-60" dirty="0">
              <a:latin typeface="Times New Roman" pitchFamily="18" charset="0"/>
              <a:cs typeface="Times New Roman" pitchFamily="18" charset="0"/>
            </a:endParaRPr>
          </a:p>
        </p:txBody>
      </p:sp>
      <p:sp>
        <p:nvSpPr>
          <p:cNvPr id="4" name="Прямоугольник 3"/>
          <p:cNvSpPr/>
          <p:nvPr/>
        </p:nvSpPr>
        <p:spPr>
          <a:xfrm>
            <a:off x="2143108" y="142852"/>
            <a:ext cx="4808047" cy="369332"/>
          </a:xfrm>
          <a:prstGeom prst="rect">
            <a:avLst/>
          </a:prstGeom>
        </p:spPr>
        <p:txBody>
          <a:bodyPr wrap="none">
            <a:spAutoFit/>
          </a:bodyPr>
          <a:lstStyle/>
          <a:p>
            <a:r>
              <a:rPr lang="ru-RU" b="1" dirty="0" smtClean="0">
                <a:latin typeface="Times New Roman" pitchFamily="18" charset="0"/>
                <a:cs typeface="Times New Roman" pitchFamily="18" charset="0"/>
              </a:rPr>
              <a:t>Двухкаскадный усилитель на транзисторах.</a:t>
            </a:r>
            <a:endParaRPr lang="ru-RU" dirty="0">
              <a:latin typeface="Times New Roman" pitchFamily="18" charset="0"/>
              <a:cs typeface="Times New Roman" pitchFamily="18" charset="0"/>
            </a:endParaRPr>
          </a:p>
        </p:txBody>
      </p:sp>
      <p:sp>
        <p:nvSpPr>
          <p:cNvPr id="5" name="Прямоугольник 4"/>
          <p:cNvSpPr/>
          <p:nvPr/>
        </p:nvSpPr>
        <p:spPr>
          <a:xfrm>
            <a:off x="142844" y="2273850"/>
            <a:ext cx="7572396" cy="369332"/>
          </a:xfrm>
          <a:prstGeom prst="rect">
            <a:avLst/>
          </a:prstGeom>
        </p:spPr>
        <p:txBody>
          <a:bodyPr wrap="square">
            <a:spAutoFit/>
          </a:bodyPr>
          <a:lstStyle/>
          <a:p>
            <a:pPr algn="just"/>
            <a:r>
              <a:rPr lang="ru-RU" dirty="0" smtClean="0">
                <a:latin typeface="Times New Roman" pitchFamily="18" charset="0"/>
                <a:cs typeface="Times New Roman" pitchFamily="18" charset="0"/>
              </a:rPr>
              <a:t>Здесь он усиливается транзистором V2 и телефонами В1,</a:t>
            </a:r>
            <a:endParaRPr lang="ru-RU" dirty="0">
              <a:latin typeface="Times New Roman" pitchFamily="18" charset="0"/>
              <a:cs typeface="Times New Roman" pitchFamily="18" charset="0"/>
            </a:endParaRPr>
          </a:p>
        </p:txBody>
      </p:sp>
      <p:sp>
        <p:nvSpPr>
          <p:cNvPr id="6" name="Прямоугольник 5"/>
          <p:cNvSpPr/>
          <p:nvPr/>
        </p:nvSpPr>
        <p:spPr>
          <a:xfrm>
            <a:off x="142844" y="2526277"/>
            <a:ext cx="8858312" cy="2862322"/>
          </a:xfrm>
          <a:prstGeom prst="rect">
            <a:avLst/>
          </a:prstGeom>
        </p:spPr>
        <p:txBody>
          <a:bodyPr wrap="square">
            <a:spAutoFit/>
          </a:bodyPr>
          <a:lstStyle/>
          <a:p>
            <a:pPr algn="just"/>
            <a:r>
              <a:rPr lang="ru-RU" dirty="0" smtClean="0">
                <a:latin typeface="Times New Roman" pitchFamily="18" charset="0"/>
                <a:cs typeface="Times New Roman" pitchFamily="18" charset="0"/>
              </a:rPr>
              <a:t>включенными в коллекторную цепь транзистора, преобразуется в звук. Конденсатор С1 выполняет две задачи: свободно пропускает к транзистору переменное напряжение сигнала и предупреждает замыкание базы на эмиттер через источник сигнала. Конденсатор С2 связывает каскады усилителя по переменному току. Он должен хорошо пропускать переменную составляющую усиливаемого сигнала и задерживать постоянную составляющую коллекторной цепи транзистора первого каскада. Если вместе с переменной составляющей конденсатор будет проводить и постоянный ток, режим работы транзистора выходного каскада нарушится и звук станет искаженным или совсем пропадет. Конденсаторы, выполняющие такие функции, называют </a:t>
            </a:r>
            <a:r>
              <a:rPr lang="ru-RU" b="1" i="1" dirty="0" smtClean="0">
                <a:latin typeface="Times New Roman" pitchFamily="18" charset="0"/>
                <a:cs typeface="Times New Roman" pitchFamily="18" charset="0"/>
              </a:rPr>
              <a:t>конденсаторами связи, переходными или разделительными</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428604"/>
            <a:ext cx="8786874" cy="5632311"/>
          </a:xfrm>
          <a:prstGeom prst="rect">
            <a:avLst/>
          </a:prstGeom>
        </p:spPr>
        <p:txBody>
          <a:bodyPr wrap="square">
            <a:spAutoFit/>
          </a:bodyPr>
          <a:lstStyle/>
          <a:p>
            <a:pPr algn="just"/>
            <a:r>
              <a:rPr lang="ru-RU" dirty="0" smtClean="0">
                <a:latin typeface="Times New Roman" pitchFamily="18" charset="0"/>
                <a:cs typeface="Times New Roman" pitchFamily="18" charset="0"/>
              </a:rPr>
              <a:t>Гидравлическим усилителем называется устройство, перемещающее золотник или иное управляющее устройство гидравлического исполнительного механизма и одновременно усиливающее мощность входного сигнала. </a:t>
            </a: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Гидравлический усилитель обеспечивает в системах регулирования однонаправленное прохождение сигнала от электромеханического преобразователя к выходному гидравлическому исполнительному механизму большой мощности.</a:t>
            </a: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Гидравлический усилитель имеет следующие преимущества перед другими усилительными устройствами:</a:t>
            </a:r>
          </a:p>
          <a:p>
            <a:pPr algn="just"/>
            <a:endParaRPr lang="ru-RU" dirty="0" smtClean="0">
              <a:latin typeface="Times New Roman" pitchFamily="18" charset="0"/>
              <a:cs typeface="Times New Roman" pitchFamily="18" charset="0"/>
            </a:endParaRPr>
          </a:p>
          <a:p>
            <a:pPr marL="180975" indent="-180975" algn="just">
              <a:buFont typeface="Arial" pitchFamily="34" charset="0"/>
              <a:buChar char="•"/>
            </a:pPr>
            <a:r>
              <a:rPr lang="ru-RU" dirty="0" smtClean="0">
                <a:latin typeface="Times New Roman" pitchFamily="18" charset="0"/>
                <a:cs typeface="Times New Roman" pitchFamily="18" charset="0"/>
              </a:rPr>
              <a:t>высокую чувствительность к перемещению входного звена управления;</a:t>
            </a:r>
          </a:p>
          <a:p>
            <a:pPr marL="180975" indent="-180975" algn="just">
              <a:buFont typeface="Arial" pitchFamily="34" charset="0"/>
              <a:buChar char="•"/>
            </a:pPr>
            <a:r>
              <a:rPr lang="ru-RU" dirty="0" smtClean="0">
                <a:latin typeface="Times New Roman" pitchFamily="18" charset="0"/>
                <a:cs typeface="Times New Roman" pitchFamily="18" charset="0"/>
              </a:rPr>
              <a:t>высокую скорость исполнения, практическое согласование динамики входного и выходного звеньев;</a:t>
            </a:r>
          </a:p>
          <a:p>
            <a:pPr marL="180975" indent="-180975" algn="just">
              <a:buFont typeface="Arial" pitchFamily="34" charset="0"/>
              <a:buChar char="•"/>
            </a:pPr>
            <a:r>
              <a:rPr lang="ru-RU" dirty="0" smtClean="0">
                <a:latin typeface="Times New Roman" pitchFamily="18" charset="0"/>
                <a:cs typeface="Times New Roman" pitchFamily="18" charset="0"/>
              </a:rPr>
              <a:t>большое развиваемое усилие, зависящее только от давления </a:t>
            </a:r>
            <a:r>
              <a:rPr lang="ru-RU" dirty="0" err="1" smtClean="0">
                <a:latin typeface="Times New Roman" pitchFamily="18" charset="0"/>
                <a:cs typeface="Times New Roman" pitchFamily="18" charset="0"/>
              </a:rPr>
              <a:t>гидрожидкости</a:t>
            </a:r>
            <a:r>
              <a:rPr lang="ru-RU" dirty="0" smtClean="0">
                <a:latin typeface="Times New Roman" pitchFamily="18" charset="0"/>
                <a:cs typeface="Times New Roman" pitchFamily="18" charset="0"/>
              </a:rPr>
              <a:t> и диаметра цилиндра исполнительного механизма.</a:t>
            </a: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Для осуществления слежения в </a:t>
            </a:r>
            <a:r>
              <a:rPr lang="ru-RU" dirty="0" err="1" smtClean="0">
                <a:latin typeface="Times New Roman" pitchFamily="18" charset="0"/>
                <a:cs typeface="Times New Roman" pitchFamily="18" charset="0"/>
              </a:rPr>
              <a:t>гидроусилителях</a:t>
            </a:r>
            <a:r>
              <a:rPr lang="ru-RU" dirty="0" smtClean="0">
                <a:latin typeface="Times New Roman" pitchFamily="18" charset="0"/>
                <a:cs typeface="Times New Roman" pitchFamily="18" charset="0"/>
              </a:rPr>
              <a:t> применяется жесткая обратная связь выхода со входом так, что любое рассогласование приводит к равновесию, но уже в новом согласованном состоянии ведущего и ведомого звеньев.</a:t>
            </a:r>
          </a:p>
        </p:txBody>
      </p:sp>
      <p:sp>
        <p:nvSpPr>
          <p:cNvPr id="3" name="Прямоугольник 2"/>
          <p:cNvSpPr/>
          <p:nvPr/>
        </p:nvSpPr>
        <p:spPr>
          <a:xfrm>
            <a:off x="2500298" y="-24"/>
            <a:ext cx="4111382" cy="461665"/>
          </a:xfrm>
          <a:prstGeom prst="rect">
            <a:avLst/>
          </a:prstGeom>
        </p:spPr>
        <p:txBody>
          <a:bodyPr wrap="none">
            <a:spAutoFit/>
          </a:bodyPr>
          <a:lstStyle/>
          <a:p>
            <a:r>
              <a:rPr lang="ru-RU" sz="2400" b="1" dirty="0" smtClean="0">
                <a:latin typeface="Times New Roman" pitchFamily="18" charset="0"/>
                <a:cs typeface="Times New Roman" pitchFamily="18" charset="0"/>
              </a:rPr>
              <a:t>Гидравлический усилитель </a:t>
            </a:r>
            <a:endParaRPr lang="ru-RU" sz="24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Master\Рабочий стол\automatic-319.png"/>
          <p:cNvPicPr>
            <a:picLocks noChangeAspect="1" noChangeArrowheads="1"/>
          </p:cNvPicPr>
          <p:nvPr/>
        </p:nvPicPr>
        <p:blipFill>
          <a:blip r:embed="rId2"/>
          <a:srcRect b="28070"/>
          <a:stretch>
            <a:fillRect/>
          </a:stretch>
        </p:blipFill>
        <p:spPr bwMode="auto">
          <a:xfrm>
            <a:off x="6306610" y="214290"/>
            <a:ext cx="2704057" cy="2928958"/>
          </a:xfrm>
          <a:prstGeom prst="rect">
            <a:avLst/>
          </a:prstGeom>
          <a:noFill/>
        </p:spPr>
      </p:pic>
      <p:sp>
        <p:nvSpPr>
          <p:cNvPr id="3" name="Прямоугольник 2"/>
          <p:cNvSpPr/>
          <p:nvPr/>
        </p:nvSpPr>
        <p:spPr>
          <a:xfrm>
            <a:off x="142844" y="500042"/>
            <a:ext cx="5857916" cy="2585323"/>
          </a:xfrm>
          <a:prstGeom prst="rect">
            <a:avLst/>
          </a:prstGeom>
        </p:spPr>
        <p:txBody>
          <a:bodyPr wrap="square">
            <a:spAutoFit/>
          </a:bodyPr>
          <a:lstStyle/>
          <a:p>
            <a:pPr algn="just"/>
            <a:r>
              <a:rPr lang="ru-RU" dirty="0" smtClean="0">
                <a:latin typeface="Times New Roman" pitchFamily="18" charset="0"/>
                <a:cs typeface="Times New Roman" pitchFamily="18" charset="0"/>
              </a:rPr>
              <a:t>Принцип действия </a:t>
            </a:r>
            <a:r>
              <a:rPr lang="ru-RU" dirty="0" err="1" smtClean="0">
                <a:latin typeface="Times New Roman" pitchFamily="18" charset="0"/>
                <a:cs typeface="Times New Roman" pitchFamily="18" charset="0"/>
              </a:rPr>
              <a:t>гидроусилителя</a:t>
            </a:r>
            <a:r>
              <a:rPr lang="ru-RU" dirty="0" smtClean="0">
                <a:latin typeface="Times New Roman" pitchFamily="18" charset="0"/>
                <a:cs typeface="Times New Roman" pitchFamily="18" charset="0"/>
              </a:rPr>
              <a:t> основан на автоматическом поддержании согласования между входом и выходом и слежении выходного звена за входом, разность между которыми дает рассогласование, приводящее в действие исполнительный механизм, восстанавливающий согласование. </a:t>
            </a:r>
          </a:p>
          <a:p>
            <a:pPr algn="just"/>
            <a:r>
              <a:rPr lang="ru-RU" dirty="0" smtClean="0">
                <a:latin typeface="Times New Roman" pitchFamily="18" charset="0"/>
                <a:cs typeface="Times New Roman" pitchFamily="18" charset="0"/>
              </a:rPr>
              <a:t>Например, при перемещении ручки управления </a:t>
            </a:r>
            <a:r>
              <a:rPr lang="ru-RU" i="1" dirty="0" smtClean="0">
                <a:latin typeface="Times New Roman" pitchFamily="18" charset="0"/>
                <a:cs typeface="Times New Roman" pitchFamily="18" charset="0"/>
              </a:rPr>
              <a:t>2</a:t>
            </a:r>
            <a:r>
              <a:rPr lang="ru-RU" dirty="0" smtClean="0">
                <a:latin typeface="Times New Roman" pitchFamily="18" charset="0"/>
                <a:cs typeface="Times New Roman" pitchFamily="18" charset="0"/>
              </a:rPr>
              <a:t> перемещается тяга 7. Так как золотник </a:t>
            </a:r>
            <a:r>
              <a:rPr lang="ru-RU" i="1" dirty="0" smtClean="0">
                <a:latin typeface="Times New Roman" pitchFamily="18" charset="0"/>
                <a:cs typeface="Times New Roman" pitchFamily="18" charset="0"/>
              </a:rPr>
              <a:t>3</a:t>
            </a:r>
            <a:r>
              <a:rPr lang="ru-RU" dirty="0" smtClean="0">
                <a:latin typeface="Times New Roman" pitchFamily="18" charset="0"/>
                <a:cs typeface="Times New Roman" pitchFamily="18" charset="0"/>
              </a:rPr>
              <a:t> легко перемещается, центр шарнира </a:t>
            </a:r>
            <a:r>
              <a:rPr lang="ru-RU" i="1" dirty="0" smtClean="0">
                <a:latin typeface="Times New Roman" pitchFamily="18" charset="0"/>
                <a:cs typeface="Times New Roman" pitchFamily="18" charset="0"/>
              </a:rPr>
              <a:t>6</a:t>
            </a:r>
            <a:r>
              <a:rPr lang="ru-RU" dirty="0" smtClean="0">
                <a:latin typeface="Times New Roman" pitchFamily="18" charset="0"/>
                <a:cs typeface="Times New Roman" pitchFamily="18" charset="0"/>
              </a:rPr>
              <a:t> в</a:t>
            </a:r>
            <a:endParaRPr lang="ru-RU" dirty="0">
              <a:latin typeface="Times New Roman" pitchFamily="18" charset="0"/>
              <a:cs typeface="Times New Roman" pitchFamily="18" charset="0"/>
            </a:endParaRPr>
          </a:p>
        </p:txBody>
      </p:sp>
      <p:sp>
        <p:nvSpPr>
          <p:cNvPr id="4" name="Прямоугольник 3"/>
          <p:cNvSpPr/>
          <p:nvPr/>
        </p:nvSpPr>
        <p:spPr>
          <a:xfrm>
            <a:off x="928662" y="0"/>
            <a:ext cx="7308667" cy="461665"/>
          </a:xfrm>
          <a:prstGeom prst="rect">
            <a:avLst/>
          </a:prstGeom>
        </p:spPr>
        <p:txBody>
          <a:bodyPr wrap="none">
            <a:spAutoFit/>
          </a:bodyPr>
          <a:lstStyle/>
          <a:p>
            <a:r>
              <a:rPr lang="ru-RU" sz="2400" b="1" dirty="0" smtClean="0">
                <a:latin typeface="Times New Roman" pitchFamily="18" charset="0"/>
                <a:cs typeface="Times New Roman" pitchFamily="18" charset="0"/>
              </a:rPr>
              <a:t>Принцип действия золотникового </a:t>
            </a:r>
            <a:r>
              <a:rPr lang="ru-RU" sz="2400" b="1" dirty="0" err="1" smtClean="0">
                <a:latin typeface="Times New Roman" pitchFamily="18" charset="0"/>
                <a:cs typeface="Times New Roman" pitchFamily="18" charset="0"/>
              </a:rPr>
              <a:t>гидроусилителя</a:t>
            </a:r>
            <a:r>
              <a:rPr lang="ru-RU" sz="2400" b="1" dirty="0" smtClean="0">
                <a:latin typeface="Times New Roman" pitchFamily="18" charset="0"/>
                <a:cs typeface="Times New Roman" pitchFamily="18" charset="0"/>
              </a:rPr>
              <a:t> </a:t>
            </a:r>
            <a:endParaRPr lang="ru-RU" sz="2400" b="1" dirty="0"/>
          </a:p>
        </p:txBody>
      </p:sp>
      <p:sp>
        <p:nvSpPr>
          <p:cNvPr id="5" name="Прямоугольник 4"/>
          <p:cNvSpPr/>
          <p:nvPr/>
        </p:nvSpPr>
        <p:spPr>
          <a:xfrm>
            <a:off x="142844" y="2951804"/>
            <a:ext cx="8786874" cy="3970318"/>
          </a:xfrm>
          <a:prstGeom prst="rect">
            <a:avLst/>
          </a:prstGeom>
        </p:spPr>
        <p:txBody>
          <a:bodyPr wrap="square">
            <a:spAutoFit/>
          </a:bodyPr>
          <a:lstStyle/>
          <a:p>
            <a:pPr algn="just"/>
            <a:r>
              <a:rPr lang="ru-RU" dirty="0" smtClean="0">
                <a:latin typeface="Times New Roman" pitchFamily="18" charset="0"/>
                <a:cs typeface="Times New Roman" pitchFamily="18" charset="0"/>
              </a:rPr>
              <a:t>первый момент движения тяги </a:t>
            </a:r>
            <a:r>
              <a:rPr lang="ru-RU" i="1" dirty="0" smtClean="0">
                <a:latin typeface="Times New Roman" pitchFamily="18" charset="0"/>
                <a:cs typeface="Times New Roman" pitchFamily="18" charset="0"/>
              </a:rPr>
              <a:t>1</a:t>
            </a:r>
            <a:r>
              <a:rPr lang="ru-RU" dirty="0" smtClean="0">
                <a:latin typeface="Times New Roman" pitchFamily="18" charset="0"/>
                <a:cs typeface="Times New Roman" pitchFamily="18" charset="0"/>
              </a:rPr>
              <a:t> будет неподвижен, ввиду чего движение ручки управления вызовет через рычаг 7 смещение плунжера золотника </a:t>
            </a:r>
            <a:r>
              <a:rPr lang="ru-RU" i="1" dirty="0" smtClean="0">
                <a:latin typeface="Times New Roman" pitchFamily="18" charset="0"/>
                <a:cs typeface="Times New Roman" pitchFamily="18" charset="0"/>
              </a:rPr>
              <a:t>3. </a:t>
            </a:r>
            <a:r>
              <a:rPr lang="ru-RU" dirty="0" smtClean="0">
                <a:latin typeface="Times New Roman" pitchFamily="18" charset="0"/>
                <a:cs typeface="Times New Roman" pitchFamily="18" charset="0"/>
              </a:rPr>
              <a:t>В результате этого жидкость под давлением поступит в соответствующую полость цилиндра 5. Другая полость цилиндра через золотник </a:t>
            </a:r>
            <a:r>
              <a:rPr lang="ru-RU" i="1" dirty="0" smtClean="0">
                <a:latin typeface="Times New Roman" pitchFamily="18" charset="0"/>
                <a:cs typeface="Times New Roman" pitchFamily="18" charset="0"/>
              </a:rPr>
              <a:t>3</a:t>
            </a:r>
            <a:r>
              <a:rPr lang="ru-RU" dirty="0" smtClean="0">
                <a:latin typeface="Times New Roman" pitchFamily="18" charset="0"/>
                <a:cs typeface="Times New Roman" pitchFamily="18" charset="0"/>
              </a:rPr>
              <a:t> соединяется со сливом. Под действием давления жидкости произойдет перемещение поршня </a:t>
            </a:r>
            <a:r>
              <a:rPr lang="ru-RU" i="1" dirty="0" smtClean="0">
                <a:latin typeface="Times New Roman" pitchFamily="18" charset="0"/>
                <a:cs typeface="Times New Roman" pitchFamily="18" charset="0"/>
              </a:rPr>
              <a:t>4,</a:t>
            </a:r>
            <a:r>
              <a:rPr lang="ru-RU" dirty="0" smtClean="0">
                <a:latin typeface="Times New Roman" pitchFamily="18" charset="0"/>
                <a:cs typeface="Times New Roman" pitchFamily="18" charset="0"/>
              </a:rPr>
              <a:t> а следовательно, и центра шарнира </a:t>
            </a:r>
            <a:r>
              <a:rPr lang="ru-RU" i="1" dirty="0" smtClean="0">
                <a:latin typeface="Times New Roman" pitchFamily="18" charset="0"/>
                <a:cs typeface="Times New Roman" pitchFamily="18" charset="0"/>
              </a:rPr>
              <a:t>6</a:t>
            </a:r>
            <a:r>
              <a:rPr lang="ru-RU" dirty="0" smtClean="0">
                <a:latin typeface="Times New Roman" pitchFamily="18" charset="0"/>
                <a:cs typeface="Times New Roman" pitchFamily="18" charset="0"/>
              </a:rPr>
              <a:t> выхода на некоторое расстояние, пропорциональное отклонению тяги ) системы ручного управления. Если движение ручки управления </a:t>
            </a:r>
            <a:r>
              <a:rPr lang="ru-RU" i="1" dirty="0" smtClean="0">
                <a:latin typeface="Times New Roman" pitchFamily="18" charset="0"/>
                <a:cs typeface="Times New Roman" pitchFamily="18" charset="0"/>
              </a:rPr>
              <a:t>2</a:t>
            </a:r>
            <a:r>
              <a:rPr lang="ru-RU" dirty="0" smtClean="0">
                <a:latin typeface="Times New Roman" pitchFamily="18" charset="0"/>
                <a:cs typeface="Times New Roman" pitchFamily="18" charset="0"/>
              </a:rPr>
              <a:t> будет прекращено, то тяга </a:t>
            </a:r>
            <a:r>
              <a:rPr lang="ru-RU" i="1" dirty="0" smtClean="0">
                <a:latin typeface="Times New Roman" pitchFamily="18" charset="0"/>
                <a:cs typeface="Times New Roman" pitchFamily="18" charset="0"/>
              </a:rPr>
              <a:t>1</a:t>
            </a:r>
            <a:r>
              <a:rPr lang="ru-RU" dirty="0" smtClean="0">
                <a:latin typeface="Times New Roman" pitchFamily="18" charset="0"/>
                <a:cs typeface="Times New Roman" pitchFamily="18" charset="0"/>
              </a:rPr>
              <a:t> также остановится и движущийся поршень </a:t>
            </a:r>
            <a:r>
              <a:rPr lang="ru-RU" i="1" dirty="0" smtClean="0">
                <a:latin typeface="Times New Roman" pitchFamily="18" charset="0"/>
                <a:cs typeface="Times New Roman" pitchFamily="18" charset="0"/>
              </a:rPr>
              <a:t>4</a:t>
            </a:r>
            <a:r>
              <a:rPr lang="ru-RU" dirty="0" smtClean="0">
                <a:latin typeface="Times New Roman" pitchFamily="18" charset="0"/>
                <a:cs typeface="Times New Roman" pitchFamily="18" charset="0"/>
              </a:rPr>
              <a:t> сообщит через рычаг 7 плунжеру золотника </a:t>
            </a:r>
            <a:r>
              <a:rPr lang="ru-RU" i="1" dirty="0" smtClean="0">
                <a:latin typeface="Times New Roman" pitchFamily="18" charset="0"/>
                <a:cs typeface="Times New Roman" pitchFamily="18" charset="0"/>
              </a:rPr>
              <a:t>3</a:t>
            </a:r>
            <a:r>
              <a:rPr lang="ru-RU" dirty="0" smtClean="0">
                <a:latin typeface="Times New Roman" pitchFamily="18" charset="0"/>
                <a:cs typeface="Times New Roman" pitchFamily="18" charset="0"/>
              </a:rPr>
              <a:t> перемещение, противоположное тому, которое он получил до этого при смещении ручки. Так как окно золотника, имеющего размер /, вследствие обратного движения плунжера будет перекрываться, количество жидкости, поступающей в цилиндр </a:t>
            </a:r>
            <a:r>
              <a:rPr lang="ru-RU" i="1" dirty="0" smtClean="0">
                <a:latin typeface="Times New Roman" pitchFamily="18" charset="0"/>
                <a:cs typeface="Times New Roman" pitchFamily="18" charset="0"/>
              </a:rPr>
              <a:t>5,</a:t>
            </a:r>
            <a:r>
              <a:rPr lang="ru-RU" dirty="0" smtClean="0">
                <a:latin typeface="Times New Roman" pitchFamily="18" charset="0"/>
                <a:cs typeface="Times New Roman" pitchFamily="18" charset="0"/>
              </a:rPr>
              <a:t> уменьшится и скорость поршня будет снижаться до тех пор, пока в среднем (нейтральном) положении золотника поступление жидкости не прекратится и поршень не остановится.</a:t>
            </a:r>
            <a:endParaRPr lang="ru-RU"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Master\Рабочий стол\333333333333\квадроцикл 011.jpg"/>
          <p:cNvPicPr>
            <a:picLocks noChangeAspect="1" noChangeArrowheads="1"/>
          </p:cNvPicPr>
          <p:nvPr/>
        </p:nvPicPr>
        <p:blipFill>
          <a:blip r:embed="rId2"/>
          <a:srcRect l="29703" t="33291" r="54770" b="46734"/>
          <a:stretch>
            <a:fillRect/>
          </a:stretch>
        </p:blipFill>
        <p:spPr bwMode="auto">
          <a:xfrm>
            <a:off x="2857488" y="785794"/>
            <a:ext cx="3286148" cy="3000396"/>
          </a:xfrm>
          <a:prstGeom prst="rect">
            <a:avLst/>
          </a:prstGeom>
          <a:noFill/>
        </p:spPr>
      </p:pic>
      <p:pic>
        <p:nvPicPr>
          <p:cNvPr id="5" name="Picture 2" descr="C:\Documents and Settings\Master\Рабочий стол\333333333333\квадроцикл 011.jpg"/>
          <p:cNvPicPr>
            <a:picLocks noChangeAspect="1" noChangeArrowheads="1"/>
          </p:cNvPicPr>
          <p:nvPr/>
        </p:nvPicPr>
        <p:blipFill>
          <a:blip r:embed="rId2"/>
          <a:srcRect l="6750" t="72289" r="51395" b="7736"/>
          <a:stretch>
            <a:fillRect/>
          </a:stretch>
        </p:blipFill>
        <p:spPr bwMode="auto">
          <a:xfrm>
            <a:off x="214282" y="3643314"/>
            <a:ext cx="8225576" cy="2786082"/>
          </a:xfrm>
          <a:prstGeom prst="rect">
            <a:avLst/>
          </a:prstGeom>
          <a:noFill/>
        </p:spPr>
      </p:pic>
      <p:sp>
        <p:nvSpPr>
          <p:cNvPr id="6" name="Прямоугольник 5"/>
          <p:cNvSpPr/>
          <p:nvPr/>
        </p:nvSpPr>
        <p:spPr>
          <a:xfrm>
            <a:off x="928662" y="0"/>
            <a:ext cx="6690934" cy="461665"/>
          </a:xfrm>
          <a:prstGeom prst="rect">
            <a:avLst/>
          </a:prstGeom>
        </p:spPr>
        <p:txBody>
          <a:bodyPr wrap="none">
            <a:spAutoFit/>
          </a:bodyPr>
          <a:lstStyle/>
          <a:p>
            <a:r>
              <a:rPr lang="ru-RU" sz="2400" b="1" dirty="0" smtClean="0">
                <a:latin typeface="Times New Roman" pitchFamily="18" charset="0"/>
                <a:cs typeface="Times New Roman" pitchFamily="18" charset="0"/>
              </a:rPr>
              <a:t>Принцип действия струйного </a:t>
            </a:r>
            <a:r>
              <a:rPr lang="ru-RU" sz="2400" b="1" dirty="0" err="1" smtClean="0">
                <a:latin typeface="Times New Roman" pitchFamily="18" charset="0"/>
                <a:cs typeface="Times New Roman" pitchFamily="18" charset="0"/>
              </a:rPr>
              <a:t>гидроусилителя</a:t>
            </a:r>
            <a:r>
              <a:rPr lang="ru-RU" sz="2400" b="1" dirty="0" smtClean="0">
                <a:latin typeface="Times New Roman" pitchFamily="18" charset="0"/>
                <a:cs typeface="Times New Roman" pitchFamily="18" charset="0"/>
              </a:rPr>
              <a:t> </a:t>
            </a:r>
            <a:endParaRPr lang="ru-RU" sz="24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Master\Рабочий стол\333333333333\квадроцикл 011.jpg"/>
          <p:cNvPicPr>
            <a:picLocks noChangeAspect="1" noChangeArrowheads="1"/>
          </p:cNvPicPr>
          <p:nvPr/>
        </p:nvPicPr>
        <p:blipFill>
          <a:blip r:embed="rId2"/>
          <a:srcRect l="54951" t="25111" r="5558" b="62904"/>
          <a:stretch>
            <a:fillRect/>
          </a:stretch>
        </p:blipFill>
        <p:spPr bwMode="auto">
          <a:xfrm>
            <a:off x="142844" y="714356"/>
            <a:ext cx="8643998" cy="1861784"/>
          </a:xfrm>
          <a:prstGeom prst="rect">
            <a:avLst/>
          </a:prstGeom>
          <a:noFill/>
        </p:spPr>
      </p:pic>
      <p:sp>
        <p:nvSpPr>
          <p:cNvPr id="3" name="Прямоугольник 2"/>
          <p:cNvSpPr/>
          <p:nvPr/>
        </p:nvSpPr>
        <p:spPr>
          <a:xfrm>
            <a:off x="500034" y="0"/>
            <a:ext cx="8164158" cy="461665"/>
          </a:xfrm>
          <a:prstGeom prst="rect">
            <a:avLst/>
          </a:prstGeom>
        </p:spPr>
        <p:txBody>
          <a:bodyPr wrap="none">
            <a:spAutoFit/>
          </a:bodyPr>
          <a:lstStyle/>
          <a:p>
            <a:r>
              <a:rPr lang="ru-RU" sz="2400" b="1" dirty="0" smtClean="0">
                <a:latin typeface="Times New Roman" pitchFamily="18" charset="0"/>
                <a:cs typeface="Times New Roman" pitchFamily="18" charset="0"/>
              </a:rPr>
              <a:t>Принцип действия </a:t>
            </a:r>
            <a:r>
              <a:rPr lang="ru-RU" sz="2400" b="1" dirty="0" err="1" smtClean="0">
                <a:latin typeface="Times New Roman" pitchFamily="18" charset="0"/>
                <a:cs typeface="Times New Roman" pitchFamily="18" charset="0"/>
              </a:rPr>
              <a:t>гидроусилителя</a:t>
            </a:r>
            <a:r>
              <a:rPr lang="ru-RU" sz="2400" b="1" dirty="0" smtClean="0">
                <a:latin typeface="Times New Roman" pitchFamily="18" charset="0"/>
                <a:cs typeface="Times New Roman" pitchFamily="18" charset="0"/>
              </a:rPr>
              <a:t> типа сопло-заслонка</a:t>
            </a:r>
            <a:endParaRPr lang="ru-RU" sz="2400" b="1" dirty="0"/>
          </a:p>
        </p:txBody>
      </p:sp>
      <p:pic>
        <p:nvPicPr>
          <p:cNvPr id="4" name="Picture 2" descr="C:\Documents and Settings\Master\Рабочий стол\333333333333\квадроцикл 011.jpg"/>
          <p:cNvPicPr>
            <a:picLocks noChangeAspect="1" noChangeArrowheads="1"/>
          </p:cNvPicPr>
          <p:nvPr/>
        </p:nvPicPr>
        <p:blipFill>
          <a:blip r:embed="rId2"/>
          <a:srcRect l="8437" t="56595" r="72660" b="30564"/>
          <a:stretch>
            <a:fillRect/>
          </a:stretch>
        </p:blipFill>
        <p:spPr bwMode="auto">
          <a:xfrm>
            <a:off x="2000232" y="3143248"/>
            <a:ext cx="4889534" cy="2357454"/>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428728" y="142852"/>
          <a:ext cx="6096000" cy="447954"/>
        </p:xfrm>
        <a:graphic>
          <a:graphicData uri="http://schemas.openxmlformats.org/drawingml/2006/table">
            <a:tbl>
              <a:tblPr/>
              <a:tblGrid>
                <a:gridCol w="6096000"/>
              </a:tblGrid>
              <a:tr h="328773">
                <a:tc>
                  <a:txBody>
                    <a:bodyPr/>
                    <a:lstStyle/>
                    <a:p>
                      <a:pPr algn="ctr"/>
                      <a:r>
                        <a:rPr lang="ru-RU" sz="2400" b="1" dirty="0">
                          <a:latin typeface="Times New Roman" pitchFamily="18" charset="0"/>
                          <a:cs typeface="Times New Roman" pitchFamily="18" charset="0"/>
                        </a:rPr>
                        <a:t>Пневматические усилители</a:t>
                      </a:r>
                    </a:p>
                  </a:txBody>
                  <a:tcPr marL="82193" marR="82193" marT="41097" marB="41097" anchor="ctr">
                    <a:lnL>
                      <a:noFill/>
                    </a:lnL>
                    <a:lnR>
                      <a:noFill/>
                    </a:lnR>
                    <a:lnT>
                      <a:noFill/>
                    </a:lnT>
                    <a:lnB>
                      <a:noFill/>
                    </a:lnB>
                    <a:solidFill>
                      <a:srgbClr val="FFFFFF"/>
                    </a:solidFill>
                  </a:tcPr>
                </a:tc>
              </a:tr>
            </a:tbl>
          </a:graphicData>
        </a:graphic>
      </p:graphicFrame>
      <p:graphicFrame>
        <p:nvGraphicFramePr>
          <p:cNvPr id="3" name="Таблица 2"/>
          <p:cNvGraphicFramePr>
            <a:graphicFrameLocks noGrp="1"/>
          </p:cNvGraphicFramePr>
          <p:nvPr/>
        </p:nvGraphicFramePr>
        <p:xfrm>
          <a:off x="285720" y="571480"/>
          <a:ext cx="8501122" cy="5814194"/>
        </p:xfrm>
        <a:graphic>
          <a:graphicData uri="http://schemas.openxmlformats.org/drawingml/2006/table">
            <a:tbl>
              <a:tblPr/>
              <a:tblGrid>
                <a:gridCol w="8501122"/>
              </a:tblGrid>
              <a:tr h="4064000">
                <a:tc>
                  <a:txBody>
                    <a:bodyPr/>
                    <a:lstStyle/>
                    <a:p>
                      <a:pPr algn="just"/>
                      <a:r>
                        <a:rPr lang="ru-RU" sz="1800" dirty="0">
                          <a:latin typeface="Times New Roman" pitchFamily="18" charset="0"/>
                          <a:cs typeface="Times New Roman" pitchFamily="18" charset="0"/>
                        </a:rPr>
                        <a:t>Пневматические усилители предназначены для усиления сигналов по мощности и давлению. </a:t>
                      </a:r>
                      <a:r>
                        <a:rPr lang="ru-RU" sz="1800" dirty="0" err="1">
                          <a:latin typeface="Times New Roman" pitchFamily="18" charset="0"/>
                          <a:cs typeface="Times New Roman" pitchFamily="18" charset="0"/>
                        </a:rPr>
                        <a:t>Пневмоусилители</a:t>
                      </a:r>
                      <a:r>
                        <a:rPr lang="ru-RU" sz="1800" dirty="0">
                          <a:latin typeface="Times New Roman" pitchFamily="18" charset="0"/>
                          <a:cs typeface="Times New Roman" pitchFamily="18" charset="0"/>
                        </a:rPr>
                        <a:t> делятся на два класса</a:t>
                      </a:r>
                      <a:r>
                        <a:rPr lang="ru-RU" sz="1800" dirty="0" smtClean="0">
                          <a:latin typeface="Times New Roman" pitchFamily="18" charset="0"/>
                          <a:cs typeface="Times New Roman" pitchFamily="18" charset="0"/>
                        </a:rPr>
                        <a:t>: </a:t>
                      </a:r>
                      <a:r>
                        <a:rPr lang="ru-RU" sz="1800" i="1" dirty="0" smtClean="0">
                          <a:latin typeface="Times New Roman" pitchFamily="18" charset="0"/>
                          <a:cs typeface="Times New Roman" pitchFamily="18" charset="0"/>
                        </a:rPr>
                        <a:t>дроссельные</a:t>
                      </a:r>
                      <a:r>
                        <a:rPr lang="ru-RU" sz="1800" dirty="0">
                          <a:latin typeface="Times New Roman" pitchFamily="18" charset="0"/>
                          <a:cs typeface="Times New Roman" pitchFamily="18" charset="0"/>
                        </a:rPr>
                        <a:t> и </a:t>
                      </a:r>
                      <a:r>
                        <a:rPr lang="ru-RU" sz="1800" i="1" dirty="0">
                          <a:latin typeface="Times New Roman" pitchFamily="18" charset="0"/>
                          <a:cs typeface="Times New Roman" pitchFamily="18" charset="0"/>
                        </a:rPr>
                        <a:t>струйные.</a:t>
                      </a:r>
                      <a:r>
                        <a:rPr lang="ru-RU" sz="1800" dirty="0">
                          <a:latin typeface="Times New Roman" pitchFamily="18" charset="0"/>
                          <a:cs typeface="Times New Roman" pitchFamily="18" charset="0"/>
                        </a:rPr>
                        <a:t> Наиболее распространены дроссельные пневматические усилители типа сопло - заслонка и золотники. Усилитель типа сопло - заслонка является частным случаем междроссельной камеры. К струйным усилителям относится струйная трубка.</a:t>
                      </a:r>
                    </a:p>
                    <a:p>
                      <a:pPr algn="just"/>
                      <a:r>
                        <a:rPr lang="ru-RU" sz="1800" dirty="0">
                          <a:latin typeface="Times New Roman" pitchFamily="18" charset="0"/>
                          <a:cs typeface="Times New Roman" pitchFamily="18" charset="0"/>
                        </a:rPr>
                        <a:t>Золотниковые пневматические усилители по своей конструкции и принципу действия практически не отличаются от аналогичных гидравлических золотниковых усилителей.</a:t>
                      </a:r>
                    </a:p>
                    <a:p>
                      <a:pPr algn="just"/>
                      <a:r>
                        <a:rPr lang="ru-RU" sz="1800" dirty="0">
                          <a:latin typeface="Times New Roman" pitchFamily="18" charset="0"/>
                          <a:cs typeface="Times New Roman" pitchFamily="18" charset="0"/>
                        </a:rPr>
                        <a:t>Ввиду малой вязкости воздуха утечки в пневматических золотниках велики, поэтому зазор между штоком и втулкой золотника необходимо делать как можно меньше (для золотников с диаметрами 10...25 мм не более 0,010 мм).</a:t>
                      </a:r>
                    </a:p>
                    <a:p>
                      <a:pPr algn="just"/>
                      <a:r>
                        <a:rPr lang="ru-RU" sz="1800" dirty="0">
                          <a:latin typeface="Times New Roman" pitchFamily="18" charset="0"/>
                          <a:cs typeface="Times New Roman" pitchFamily="18" charset="0"/>
                        </a:rPr>
                        <a:t>Так как воздух не обладает смазывающей способностью, следует избегать конструкций пневматических золотников с большим числом трущихся поверхностей и сочетать материалы с хорошими антифрикционными свойствами при отсутствии смазки.</a:t>
                      </a:r>
                    </a:p>
                    <a:p>
                      <a:pPr algn="just"/>
                      <a:r>
                        <a:rPr lang="ru-RU" sz="1800" dirty="0">
                          <a:latin typeface="Times New Roman" pitchFamily="18" charset="0"/>
                          <a:cs typeface="Times New Roman" pitchFamily="18" charset="0"/>
                        </a:rPr>
                        <a:t>Преимущество пневматических золотников состоит в том, что массовый расход воздуха, а следовательно, и гидродинамические силы, действующие на них, сравнительно невелики. Поэтому для привода пневматических золотников можно использовать маломощную систему. Кроме того, в пневматических золотниках нет необходимости введения компенсации гидродинамических сил.</a:t>
                      </a:r>
                    </a:p>
                  </a:txBody>
                  <a:tcPr marL="53474" marR="53474" marT="26737" marB="26737">
                    <a:lnL>
                      <a:noFill/>
                    </a:lnL>
                    <a:lnR>
                      <a:noFill/>
                    </a:lnR>
                    <a:lnT>
                      <a:noFill/>
                    </a:lnT>
                    <a:lnB>
                      <a:noFill/>
                    </a:lnB>
                    <a:noFill/>
                  </a:tcPr>
                </a:tc>
              </a:tr>
            </a:tbl>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1200</TotalTime>
  <Words>1398</Words>
  <Application>Microsoft Office PowerPoint</Application>
  <PresentationFormat>Экран (4:3)</PresentationFormat>
  <Paragraphs>137</Paragraphs>
  <Slides>23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23</vt:i4>
      </vt:variant>
    </vt:vector>
  </HeadingPairs>
  <TitlesOfParts>
    <vt:vector size="27"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KhSTU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Super User</dc:creator>
  <cp:lastModifiedBy>Алекс</cp:lastModifiedBy>
  <cp:revision>118</cp:revision>
  <dcterms:created xsi:type="dcterms:W3CDTF">2012-09-13T08:20:00Z</dcterms:created>
  <dcterms:modified xsi:type="dcterms:W3CDTF">2014-06-05T08:37:12Z</dcterms:modified>
</cp:coreProperties>
</file>