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2" r:id="rId3"/>
    <p:sldId id="257" r:id="rId4"/>
    <p:sldId id="274" r:id="rId5"/>
    <p:sldId id="275" r:id="rId6"/>
    <p:sldId id="260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043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976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698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49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336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955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833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313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9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565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318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9E196-D553-435C-A604-2372CD5D4CF6}" type="datetimeFigureOut">
              <a:rPr lang="ru-RU" smtClean="0"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5AB5-0923-41DC-8057-9D0ACC8E3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264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1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2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3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4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5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6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7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8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9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10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11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12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ru.yandex.net/i?id=cfd1d62f189869272defe86f01f80061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122" y="0"/>
            <a:ext cx="4830585" cy="362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im3-tub-ru.yandex.net/i?id=ccf09e1adf490c772b7584473f2af071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778" y="3503010"/>
            <a:ext cx="5353027" cy="401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m2-tub-ru.yandex.net/i?id=a275c38bd2f880474984a2b90fff65b9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343" y="3558869"/>
            <a:ext cx="4398842" cy="329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1-tub-ru.yandex.net/i?id=ad55a5faa52ee5010d9d625bbac45074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10" y="0"/>
            <a:ext cx="4651716" cy="348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9332058">
            <a:off x="1125416" y="3700578"/>
            <a:ext cx="111502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Психология  дошкольника</a:t>
            </a:r>
          </a:p>
          <a:p>
            <a:pPr algn="ctr"/>
            <a:endParaRPr lang="ru-RU" sz="6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4" descr="https://im1-tub-ru.yandex.net/i?id=ad55a5faa52ee5010d9d625bbac45074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4300" y="-4409729"/>
            <a:ext cx="1554905" cy="116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13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238259"/>
              </p:ext>
            </p:extLst>
          </p:nvPr>
        </p:nvGraphicFramePr>
        <p:xfrm>
          <a:off x="0" y="1"/>
          <a:ext cx="12337576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"/>
                        <a:ext cx="12337576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5702" y="1173708"/>
            <a:ext cx="12192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1. Психическое 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развитие ребенка младенческого 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возраста</a:t>
            </a:r>
          </a:p>
          <a:p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2. Особенности психики и поведения в раннем 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возрасте</a:t>
            </a:r>
          </a:p>
          <a:p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3. Психология дошкольника</a:t>
            </a:r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948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Возрастная периодизация </a:t>
            </a:r>
            <a:r>
              <a:rPr lang="ru-RU" sz="2400" dirty="0"/>
              <a:t>— </a:t>
            </a:r>
            <a:r>
              <a:rPr lang="ru-RU" sz="2800" b="1" dirty="0"/>
              <a:t>периодизация этапов в жизни человека и определения возрастных границ этих этапов, принятая в обществе система возрастной стратификации. </a:t>
            </a:r>
            <a:endParaRPr lang="ru-RU" sz="2800" b="1" dirty="0" smtClean="0"/>
          </a:p>
          <a:p>
            <a:pPr indent="457200" algn="just"/>
            <a:r>
              <a:rPr lang="ru-RU" sz="2800" b="1" dirty="0" smtClean="0"/>
              <a:t>Первыми</a:t>
            </a:r>
            <a:r>
              <a:rPr lang="ru-RU" sz="2800" b="1" dirty="0"/>
              <a:t>, кто предложил  возрастную периодизацию развития, были Пифагор, Гиппократ и Аристотель.  </a:t>
            </a:r>
            <a:endParaRPr lang="ru-RU" sz="2800" b="1" dirty="0" smtClean="0"/>
          </a:p>
          <a:p>
            <a:pPr indent="457200" algn="just"/>
            <a:r>
              <a:rPr lang="ru-RU" sz="2800" b="1" dirty="0" smtClean="0"/>
              <a:t>Пифагор </a:t>
            </a:r>
            <a:r>
              <a:rPr lang="ru-RU" sz="2800" b="1" dirty="0"/>
              <a:t>(VI в. до н. э.) выделял четыре периода в жизни человека: </a:t>
            </a:r>
            <a:endParaRPr lang="ru-RU" sz="2800" b="1" dirty="0" smtClean="0"/>
          </a:p>
          <a:p>
            <a:pPr indent="457200" algn="just"/>
            <a:r>
              <a:rPr lang="ru-RU" sz="2800" b="1" dirty="0" smtClean="0"/>
              <a:t>весну </a:t>
            </a:r>
            <a:r>
              <a:rPr lang="ru-RU" sz="2800" b="1" dirty="0"/>
              <a:t>(становление человека) – от рождения до 20 лет; </a:t>
            </a:r>
            <a:endParaRPr lang="ru-RU" sz="2800" b="1" dirty="0" smtClean="0"/>
          </a:p>
          <a:p>
            <a:pPr indent="457200" algn="just"/>
            <a:r>
              <a:rPr lang="ru-RU" sz="2800" b="1" dirty="0" smtClean="0"/>
              <a:t>лето </a:t>
            </a:r>
            <a:r>
              <a:rPr lang="ru-RU" sz="2800" b="1" dirty="0"/>
              <a:t>(молодость) – 20-40 лет; </a:t>
            </a:r>
            <a:endParaRPr lang="ru-RU" sz="2800" b="1" dirty="0" smtClean="0"/>
          </a:p>
          <a:p>
            <a:pPr indent="457200" algn="just"/>
            <a:r>
              <a:rPr lang="ru-RU" sz="2800" b="1" dirty="0" smtClean="0"/>
              <a:t>осень </a:t>
            </a:r>
            <a:r>
              <a:rPr lang="ru-RU" sz="2800" b="1" dirty="0"/>
              <a:t>(расцвет сил) – 40-60 лет; </a:t>
            </a:r>
            <a:endParaRPr lang="ru-RU" sz="2800" b="1" dirty="0" smtClean="0"/>
          </a:p>
          <a:p>
            <a:pPr indent="457200" algn="just"/>
            <a:r>
              <a:rPr lang="ru-RU" sz="2800" b="1" dirty="0" smtClean="0"/>
              <a:t>зиму </a:t>
            </a:r>
            <a:r>
              <a:rPr lang="ru-RU" sz="2800" b="1" dirty="0"/>
              <a:t>(угасание) – 60-80 лет.  </a:t>
            </a:r>
            <a:endParaRPr lang="ru-RU" sz="2800" b="1" dirty="0" smtClean="0"/>
          </a:p>
          <a:p>
            <a:pPr indent="457200" algn="just"/>
            <a:r>
              <a:rPr lang="ru-RU" sz="2800" b="1" dirty="0" smtClean="0"/>
              <a:t>Гиппократ </a:t>
            </a:r>
            <a:r>
              <a:rPr lang="ru-RU" sz="2800" b="1" dirty="0"/>
              <a:t>в ходе всей жизни человека выделял 10 семилетних </a:t>
            </a:r>
            <a:r>
              <a:rPr lang="ru-RU" sz="2800" b="1" dirty="0" smtClean="0"/>
              <a:t>периодов. </a:t>
            </a:r>
          </a:p>
          <a:p>
            <a:pPr indent="457200" algn="just"/>
            <a:r>
              <a:rPr lang="ru-RU" sz="2800" b="1" dirty="0" smtClean="0"/>
              <a:t>Аристотель </a:t>
            </a:r>
            <a:r>
              <a:rPr lang="ru-RU" sz="2800" b="1" dirty="0"/>
              <a:t>делил детство и отрочество на три стадии: </a:t>
            </a:r>
            <a:endParaRPr lang="ru-RU" sz="2800" b="1" dirty="0" smtClean="0"/>
          </a:p>
          <a:p>
            <a:pPr indent="457200" algn="just"/>
            <a:r>
              <a:rPr lang="ru-RU" sz="2800" b="1" dirty="0" smtClean="0"/>
              <a:t>первая </a:t>
            </a:r>
            <a:r>
              <a:rPr lang="ru-RU" sz="2800" b="1" dirty="0"/>
              <a:t>– от рождения до 7 лет; </a:t>
            </a:r>
            <a:endParaRPr lang="ru-RU" sz="2800" b="1" dirty="0" smtClean="0"/>
          </a:p>
          <a:p>
            <a:pPr indent="457200" algn="just"/>
            <a:r>
              <a:rPr lang="ru-RU" sz="2800" b="1" dirty="0" smtClean="0"/>
              <a:t>вторая </a:t>
            </a:r>
            <a:r>
              <a:rPr lang="ru-RU" sz="2800" b="1" dirty="0"/>
              <a:t>– от 7 до 14 </a:t>
            </a:r>
            <a:r>
              <a:rPr lang="ru-RU" sz="2800" b="1" dirty="0" smtClean="0"/>
              <a:t>лет; </a:t>
            </a:r>
          </a:p>
          <a:p>
            <a:pPr indent="457200" algn="just"/>
            <a:r>
              <a:rPr lang="ru-RU" sz="2800" b="1" dirty="0" smtClean="0"/>
              <a:t>третья </a:t>
            </a:r>
            <a:r>
              <a:rPr lang="ru-RU" sz="2800" b="1" dirty="0"/>
              <a:t>– от 14 до 21 года. </a:t>
            </a:r>
            <a:endParaRPr lang="ru-RU" sz="2800" b="1" dirty="0" smtClean="0"/>
          </a:p>
        </p:txBody>
      </p:sp>
      <p:pic>
        <p:nvPicPr>
          <p:cNvPr id="4" name="Picture 2" descr="http://im1-tub-ru.yandex.net/i?id=d6963469b83037c9f4d35f70b092e2f9&amp;n=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8127" y="2611256"/>
            <a:ext cx="1548400" cy="188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im0-tub-ru.yandex.net/i?id=2d0bf72d50c7313cf70f3fbe620fb1cd&amp;n=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0128" y="4908826"/>
            <a:ext cx="1397999" cy="191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im1-tub-ru.yandex.net/i?id=1d62f9a56356fb79f53c3b3665af60dd&amp;n=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610" y="5396408"/>
            <a:ext cx="1144710" cy="136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28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74" y="1"/>
          <a:ext cx="1224550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"/>
                        <a:ext cx="1224550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243513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точки зрения биологического развития, возрастная периодизация детей дошкольного возраста включает в себя комплекс признаков, расцениваемых как показатели биологического возраста (размеры тела и органов, масса тела, сроки окостенения скелета и прорезывания зубов, развитие желез внутренней секреции, степень полового созревания, мышечная сила).   </a:t>
            </a:r>
            <a:endPara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457200" algn="just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точки зрения педагогики, возрастная периодизация облегчает построение системы физического воспитания детей дошкольного возраста: определение конкретных задач, содержания, организационных форм, методов.   </a:t>
            </a:r>
            <a:endPara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457200" algn="just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1965 г. на VII Всесоюзной конференции по проблемам возрастной морфологии, физиологии и биохимии (АПН СССР, Москва) принята схема возрастной периодизации, получившая широкое распространение. Согласно этой схеме, в жизненном цикле человека до достижения зрелого возраста выделяют следующие периоды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indent="457200" algn="just"/>
            <a:endParaRPr lang="ru-RU" sz="2000" dirty="0"/>
          </a:p>
          <a:p>
            <a:pPr indent="457200" algn="just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I                   - новорожденный: 1-10 дней;   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457200" algn="just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II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                - грудной возраст: 10 дней - 1 год;   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457200" algn="just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III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              - раннее детство: 1-3 года;   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457200" algn="just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IV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               - первое детство: 4-7 лет;   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457200" algn="just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V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                - второе детство: 8-12 лет;   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457200" algn="just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VI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               - подростковый возраст: 13-16 лет мальчики, 12-15 лет девочки;   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457200" algn="just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VII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             - юношеский возраст: 17-21 год юноши, 16-20 лет девушки.  </a:t>
            </a:r>
          </a:p>
        </p:txBody>
      </p:sp>
    </p:spTree>
    <p:extLst>
      <p:ext uri="{BB962C8B-B14F-4D97-AF65-F5344CB8AC3E}">
        <p14:creationId xmlns:p14="http://schemas.microsoft.com/office/powerpoint/2010/main" val="98435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74" y="1"/>
          <a:ext cx="1224550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"/>
                        <a:ext cx="1224550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889000"/>
            <a:ext cx="119253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dirty="0"/>
              <a:t> Помимо принятой в 1965 г. схемы возрастной периодизации, существует   также деление на определённые возрастные периоды с учётом совокупности анатомо-физиологических особенностей организма и условий жизни, воспитания и обучения:  </a:t>
            </a:r>
            <a:endParaRPr lang="ru-RU" sz="2400" dirty="0" smtClean="0"/>
          </a:p>
          <a:p>
            <a:pPr indent="457200" algn="just"/>
            <a:endParaRPr lang="ru-RU" sz="2000" dirty="0" smtClean="0"/>
          </a:p>
          <a:p>
            <a:pPr indent="457200" algn="just"/>
            <a:r>
              <a:rPr lang="ru-RU" sz="2400" b="1" dirty="0" smtClean="0"/>
              <a:t> </a:t>
            </a:r>
            <a:r>
              <a:rPr lang="ru-RU" sz="2400" b="1" dirty="0"/>
              <a:t>I                   - </a:t>
            </a:r>
            <a:r>
              <a:rPr lang="ru-RU" sz="3200" b="1" dirty="0" err="1"/>
              <a:t>преддошкольный</a:t>
            </a:r>
            <a:r>
              <a:rPr lang="ru-RU" sz="3200" b="1" dirty="0"/>
              <a:t> возраст: от рождения до 3-х лет;   </a:t>
            </a:r>
            <a:endParaRPr lang="ru-RU" sz="3200" b="1" dirty="0" smtClean="0"/>
          </a:p>
          <a:p>
            <a:pPr indent="457200" algn="just"/>
            <a:r>
              <a:rPr lang="ru-RU" sz="3200" b="1" dirty="0" smtClean="0"/>
              <a:t>II </a:t>
            </a:r>
            <a:r>
              <a:rPr lang="ru-RU" sz="3200" b="1" dirty="0"/>
              <a:t>                - дошкольный возраст: 3-6(7) лет;   </a:t>
            </a:r>
            <a:endParaRPr lang="ru-RU" sz="3200" b="1" dirty="0" smtClean="0"/>
          </a:p>
          <a:p>
            <a:pPr indent="457200" algn="just"/>
            <a:r>
              <a:rPr lang="ru-RU" sz="3200" b="1" dirty="0" smtClean="0"/>
              <a:t>III </a:t>
            </a:r>
            <a:r>
              <a:rPr lang="ru-RU" sz="3200" b="1" dirty="0"/>
              <a:t>              - младший школьный возраст: 6(7)-10 лет;   </a:t>
            </a:r>
            <a:endParaRPr lang="ru-RU" sz="3200" b="1" dirty="0" smtClean="0"/>
          </a:p>
          <a:p>
            <a:pPr indent="457200" algn="just"/>
            <a:r>
              <a:rPr lang="ru-RU" sz="3200" b="1" dirty="0" smtClean="0"/>
              <a:t>IV </a:t>
            </a:r>
            <a:r>
              <a:rPr lang="ru-RU" sz="3200" b="1" dirty="0"/>
              <a:t>               - средний школьный возраст: 11-14 лет;   </a:t>
            </a:r>
            <a:endParaRPr lang="ru-RU" sz="3200" b="1" dirty="0" smtClean="0"/>
          </a:p>
          <a:p>
            <a:pPr indent="457200" algn="just"/>
            <a:r>
              <a:rPr lang="ru-RU" sz="3200" b="1" dirty="0" smtClean="0"/>
              <a:t>V </a:t>
            </a:r>
            <a:r>
              <a:rPr lang="ru-RU" sz="3200" b="1" dirty="0"/>
              <a:t>                - старший школьный возраст: 15-18 лет.   </a:t>
            </a:r>
            <a:endParaRPr lang="ru-RU" sz="3200" b="1" dirty="0" smtClean="0"/>
          </a:p>
          <a:p>
            <a:pPr indent="457200" algn="just"/>
            <a:endParaRPr lang="ru-RU" sz="2000" dirty="0"/>
          </a:p>
          <a:p>
            <a:pPr indent="457200" algn="just"/>
            <a:r>
              <a:rPr lang="ru-RU" sz="2400" dirty="0" smtClean="0"/>
              <a:t>Данная </a:t>
            </a:r>
            <a:r>
              <a:rPr lang="ru-RU" sz="2400" dirty="0"/>
              <a:t>периодизация отражает существующее в настоящее время разделение общеобразовательных учреждений на ясли, детский сад, школу</a:t>
            </a:r>
            <a:r>
              <a:rPr lang="ru-RU" sz="2400" dirty="0" smtClean="0"/>
              <a:t>.</a:t>
            </a:r>
          </a:p>
          <a:p>
            <a:pPr lvl="0"/>
            <a:endParaRPr lang="ru-RU" sz="2400" dirty="0" smtClean="0"/>
          </a:p>
          <a:p>
            <a:pPr indent="457200" algn="just"/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164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031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ДОШКОЛЬНЫЙ ВОЗРАСТ </a:t>
            </a:r>
            <a:r>
              <a:rPr lang="ru-RU" dirty="0"/>
              <a:t>-</a:t>
            </a:r>
            <a:r>
              <a:rPr lang="ru-RU" sz="2000" dirty="0"/>
              <a:t> важный период физического развития, формирования двигательной функции и становления личности человека. </a:t>
            </a:r>
            <a:endParaRPr lang="ru-RU" sz="2000" dirty="0" smtClean="0"/>
          </a:p>
          <a:p>
            <a:pPr indent="457200" algn="just"/>
            <a:r>
              <a:rPr lang="ru-RU" sz="2000" dirty="0" smtClean="0"/>
              <a:t>Он </a:t>
            </a:r>
            <a:r>
              <a:rPr lang="ru-RU" sz="2000" dirty="0"/>
              <a:t>отличается, С ОДНОЙ стороны, интенсивным ростом и развитием детского организма (пр.,  </a:t>
            </a:r>
            <a:r>
              <a:rPr lang="ru-RU" sz="2000" dirty="0" smtClean="0"/>
              <a:t>в первый </a:t>
            </a:r>
            <a:r>
              <a:rPr lang="ru-RU" sz="2000" dirty="0"/>
              <a:t>год жизни рост ребёнка увеличивается на 50%, а к 7 годам почт трое), с другой стороны - незрелостью, низкой сопротивляемостью неблагоприятным воздействиям окружающей среды).  </a:t>
            </a:r>
          </a:p>
          <a:p>
            <a:pPr indent="457200" algn="just"/>
            <a:r>
              <a:rPr lang="ru-RU" sz="2000" dirty="0"/>
              <a:t>На протяжении первых 7 лет жизни ребёнок проходит огромный путь физического и духовного развития. </a:t>
            </a:r>
            <a:endParaRPr lang="ru-RU" sz="2000" dirty="0" smtClean="0"/>
          </a:p>
          <a:p>
            <a:pPr indent="457200" algn="just"/>
            <a:r>
              <a:rPr lang="ru-RU" sz="2000" dirty="0" smtClean="0"/>
              <a:t>Рождаясь </a:t>
            </a:r>
            <a:r>
              <a:rPr lang="ru-RU" sz="2000" dirty="0"/>
              <a:t>совершенно беспомощным существом, которое не в состоянии ни целесообразно действовать, ни говорить, ни мыслить, он должен всему учиться, чтобы к концу дошкольного возраста превратиться в личность с довольно большим запасом знаний и умений, обладающую сложным внутренним миром.   </a:t>
            </a:r>
            <a:endParaRPr lang="ru-RU" sz="2000" dirty="0" smtClean="0"/>
          </a:p>
          <a:p>
            <a:pPr indent="457200" algn="just"/>
            <a:r>
              <a:rPr lang="ru-RU" sz="2000" dirty="0" smtClean="0"/>
              <a:t>Всестороннее </a:t>
            </a:r>
            <a:r>
              <a:rPr lang="ru-RU" sz="2000" dirty="0"/>
              <a:t>развитие ребёнка находится в большой зависимости от двигательной активности, которая служит источником не только познания окружающего мира, но также психического и физического развития маленького человека. </a:t>
            </a:r>
            <a:endParaRPr lang="ru-RU" sz="2000" dirty="0" smtClean="0"/>
          </a:p>
          <a:p>
            <a:pPr indent="457200" algn="just"/>
            <a:r>
              <a:rPr lang="ru-RU" sz="2000" dirty="0" smtClean="0"/>
              <a:t>Несвоевременность </a:t>
            </a:r>
            <a:r>
              <a:rPr lang="ru-RU" sz="2000" dirty="0"/>
              <a:t>и низкая эффективность использования разнообразных средств физической культуры в дошкольном возрасте приводят к нарушению развития детей, отрицательно влияют на их умственную сферу, снижают уровень подготовленности к школе.   </a:t>
            </a:r>
            <a:endParaRPr lang="ru-RU" sz="2000" dirty="0" smtClean="0"/>
          </a:p>
          <a:p>
            <a:pPr indent="457200" algn="just"/>
            <a:endParaRPr lang="ru-RU" sz="2000" dirty="0" smtClean="0"/>
          </a:p>
          <a:p>
            <a:pPr indent="457200" algn="just"/>
            <a:r>
              <a:rPr lang="ru-RU" sz="2000" dirty="0" smtClean="0"/>
              <a:t>По </a:t>
            </a:r>
            <a:r>
              <a:rPr lang="ru-RU" sz="2000" dirty="0"/>
              <a:t>биологическим признакам и некоторым педагогическим соображениям дошкольный возраст подразделяется на определённые возрастные периоды. 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4927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74" y="1"/>
          <a:ext cx="1224550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"/>
                        <a:ext cx="1224550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5534" y="0"/>
            <a:ext cx="12096466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/>
              <a:t>Дошкольный возраст характеризуется включением ребенка в группу ровесников в детском саду, управляемую воспитательницей, которая, как правило, становится для него наравне с родителями наиболее </a:t>
            </a:r>
            <a:r>
              <a:rPr lang="ru-RU" sz="2400" b="1" dirty="0" err="1"/>
              <a:t>референтным</a:t>
            </a:r>
            <a:r>
              <a:rPr lang="ru-RU" sz="2400" b="1" dirty="0"/>
              <a:t> лицом. </a:t>
            </a:r>
            <a:endParaRPr lang="ru-RU" sz="2400" b="1" dirty="0" smtClean="0"/>
          </a:p>
          <a:p>
            <a:pPr algn="just"/>
            <a:endParaRPr lang="ru-RU" sz="2400" b="1" dirty="0"/>
          </a:p>
          <a:p>
            <a:pPr algn="just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Три фазы развития личности внутри этого периода предполагают: </a:t>
            </a:r>
            <a:endParaRPr lang="ru-RU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адаптацию - усвоение норм и способов одобряемого родителями и воспитателями поведения в условиях взаимодействия с ними и друг с другом; </a:t>
            </a:r>
            <a:endParaRPr lang="ru-RU" sz="28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индивидуализацию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стремление ребенка найти в себе нечто, выделяющее его среди других детей; </a:t>
            </a:r>
            <a:endParaRPr lang="ru-RU" sz="28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интеграцию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гармонизацию неосознаваемого стремления дошкольника обозначить своими действиями собственную неповторимость и готовность взрослых принять только то в нем, что соответствует общественно обусловленной и важнейшей для них задаче обеспечения его перехода на новый этап общественного воспитания - в школу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508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74" y="1"/>
          <a:ext cx="1224550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"/>
                        <a:ext cx="1224550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2074" y="805218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Переход на новый этап развития не определяется внутренними психологическими закономерностями (они только обеспечивают готовность к этому переходу), а детерминирован извне социальными причинами, к которым относится развитость системы дошкольных учреждений, их престиж, занятость родителей и т.д. </a:t>
            </a:r>
            <a:endParaRPr lang="ru-RU" sz="2400" b="1" dirty="0" smtClean="0"/>
          </a:p>
          <a:p>
            <a:endParaRPr lang="ru-RU" sz="2400" dirty="0"/>
          </a:p>
          <a:p>
            <a:endParaRPr lang="ru-RU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b="1" dirty="0" smtClean="0"/>
              <a:t> Если переход к новому периоду не подготовлен внутри предыдущего возрастного периода успешным протеканием фазы интеграции, то здесь (как и на рубеже между любыми другими возрастными периодами) складываются условия для кризиса развития личности - адаптация в новой группе оказывается затрудненной.</a:t>
            </a:r>
          </a:p>
          <a:p>
            <a:endParaRPr lang="ru-RU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583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74" y="1"/>
          <a:ext cx="1224550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"/>
                        <a:ext cx="1224550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72954" y="0"/>
            <a:ext cx="12064621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1. Психическое развитие ребенка младенческого возраста</a:t>
            </a:r>
            <a:endParaRPr lang="ru-RU" sz="2800" dirty="0" smtClean="0"/>
          </a:p>
          <a:p>
            <a:r>
              <a:rPr lang="ru-RU" dirty="0" smtClean="0"/>
              <a:t>1. Врожденные формы психики и поведения.</a:t>
            </a:r>
          </a:p>
          <a:p>
            <a:r>
              <a:rPr lang="ru-RU" dirty="0" smtClean="0"/>
              <a:t>2. Развитие познавательной сферы.</a:t>
            </a:r>
          </a:p>
          <a:p>
            <a:r>
              <a:rPr lang="ru-RU" dirty="0" smtClean="0"/>
              <a:t>3. Личностные новообразования младенчества.</a:t>
            </a:r>
          </a:p>
          <a:p>
            <a:endParaRPr lang="ru-RU" dirty="0" smtClean="0"/>
          </a:p>
          <a:p>
            <a:pPr algn="ctr"/>
            <a:r>
              <a:rPr lang="ru-RU" dirty="0" smtClean="0"/>
              <a:t>К </a:t>
            </a:r>
            <a:r>
              <a:rPr lang="ru-RU" dirty="0"/>
              <a:t>моменту рождения ребенка его нервная система (в том, что касается количества нервных клеток  ее строения) в ос­новном сформирована и готова к активному установлению связей с внешним миром. Дальнейшее развитие нервной системы выражается в росте веса мозга (в результате ко 2-му году жизни вес мозга ребенка составляет около 70% веса мозга взрослого человека</a:t>
            </a:r>
            <a:r>
              <a:rPr lang="ru-RU" dirty="0" smtClean="0"/>
              <a:t>).</a:t>
            </a:r>
          </a:p>
          <a:p>
            <a:r>
              <a:rPr lang="ru-RU" dirty="0"/>
              <a:t>1. </a:t>
            </a:r>
            <a:r>
              <a:rPr lang="ru-RU" sz="2000" b="1" dirty="0"/>
              <a:t>Врожденные формы психики и поведения</a:t>
            </a:r>
            <a:r>
              <a:rPr lang="ru-RU" sz="2000" b="1" dirty="0" smtClean="0"/>
              <a:t>.</a:t>
            </a:r>
            <a:endParaRPr lang="ru-RU" dirty="0" smtClean="0"/>
          </a:p>
          <a:p>
            <a:r>
              <a:rPr lang="ru-RU" dirty="0" smtClean="0"/>
              <a:t>Ребенок </a:t>
            </a:r>
            <a:r>
              <a:rPr lang="ru-RU" dirty="0"/>
              <a:t>появляется на свет беспомощным, имеющим лишь очень ограниченный набор </a:t>
            </a:r>
            <a:r>
              <a:rPr lang="ru-RU" b="1" dirty="0"/>
              <a:t>безусловных рефлексов </a:t>
            </a:r>
            <a:r>
              <a:rPr lang="ru-RU" dirty="0"/>
              <a:t>(сосательный, ориентировочный, оборонительный) и некоторых двигательных – </a:t>
            </a:r>
            <a:r>
              <a:rPr lang="ru-RU" b="1" dirty="0"/>
              <a:t>атавистических рефлексов </a:t>
            </a:r>
            <a:r>
              <a:rPr lang="ru-RU" dirty="0"/>
              <a:t>(цеплятельный, плавательный, отталкивания</a:t>
            </a:r>
            <a:r>
              <a:rPr lang="ru-RU" dirty="0" smtClean="0"/>
              <a:t>).</a:t>
            </a:r>
            <a:r>
              <a:rPr lang="ru-RU" b="1" dirty="0"/>
              <a:t> </a:t>
            </a:r>
            <a:endParaRPr lang="ru-RU" b="1" dirty="0" smtClean="0"/>
          </a:p>
          <a:p>
            <a:endParaRPr lang="ru-RU" sz="2000" b="1" dirty="0"/>
          </a:p>
          <a:p>
            <a:r>
              <a:rPr lang="ru-RU" sz="2000" b="1" dirty="0" smtClean="0"/>
              <a:t>2</a:t>
            </a:r>
            <a:r>
              <a:rPr lang="ru-RU" sz="2000" b="1" dirty="0"/>
              <a:t>. Развитие познавательной сферы</a:t>
            </a:r>
            <a:r>
              <a:rPr lang="ru-RU" sz="2000" b="1" dirty="0" smtClean="0"/>
              <a:t>.</a:t>
            </a:r>
            <a:endParaRPr lang="ru-RU" sz="2000" dirty="0"/>
          </a:p>
          <a:p>
            <a:r>
              <a:rPr lang="ru-RU" dirty="0"/>
              <a:t> Процесс познания окружающего мира начинается с момента рождения.</a:t>
            </a:r>
          </a:p>
          <a:p>
            <a:r>
              <a:rPr lang="ru-RU" dirty="0"/>
              <a:t> </a:t>
            </a:r>
            <a:endParaRPr lang="ru-RU" dirty="0" smtClean="0"/>
          </a:p>
          <a:p>
            <a:r>
              <a:rPr lang="ru-RU" sz="2000" b="1" dirty="0" smtClean="0"/>
              <a:t>3</a:t>
            </a:r>
            <a:r>
              <a:rPr lang="ru-RU" sz="2000" b="1" dirty="0"/>
              <a:t>. Личностные новообразования младенчества.</a:t>
            </a:r>
            <a:endParaRPr lang="ru-RU" sz="2000" dirty="0"/>
          </a:p>
          <a:p>
            <a:r>
              <a:rPr lang="ru-RU" dirty="0"/>
              <a:t> </a:t>
            </a:r>
          </a:p>
          <a:p>
            <a:r>
              <a:rPr lang="ru-RU" dirty="0"/>
              <a:t>Утверждение, что личностное развитие ребенка начинается с 2–3 лет, не совсем верно. Это справедливо лишь в отношении проявления внешних признаков, однако процесс образования этих личностных свойств начинается гораздо раньше их внешнего проявления.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9603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74" y="1"/>
          <a:ext cx="1224550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"/>
                        <a:ext cx="1224550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8825" y="232011"/>
            <a:ext cx="121920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2. Особенности психики и поведения в раннем возрасте</a:t>
            </a:r>
            <a:endParaRPr lang="ru-RU" sz="2800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dirty="0" smtClean="0"/>
              <a:t>1. Общая характеристика развития ребенка от года до трех лет.</a:t>
            </a:r>
          </a:p>
          <a:p>
            <a:r>
              <a:rPr lang="ru-RU" dirty="0" smtClean="0"/>
              <a:t>2. Предметная и игровая деятельность в раннем возрасте.</a:t>
            </a:r>
          </a:p>
          <a:p>
            <a:r>
              <a:rPr lang="ru-RU" dirty="0" smtClean="0"/>
              <a:t>3. Познавательное развитие ребенка раннего возраста. Развитие речи.</a:t>
            </a:r>
          </a:p>
          <a:p>
            <a:r>
              <a:rPr lang="ru-RU" dirty="0" smtClean="0"/>
              <a:t>4. Развитие личности в возрасте от года до трех лет. Кризис «Я сам».</a:t>
            </a:r>
          </a:p>
          <a:p>
            <a:endParaRPr lang="ru-RU" dirty="0" smtClean="0"/>
          </a:p>
          <a:p>
            <a:r>
              <a:rPr lang="ru-RU" sz="2000" b="1" dirty="0"/>
              <a:t> Общая характеристика развития ребенка от года до трех лет.</a:t>
            </a:r>
            <a:endParaRPr lang="ru-RU" sz="2000" b="1" dirty="0" smtClean="0"/>
          </a:p>
          <a:p>
            <a:r>
              <a:rPr lang="ru-RU" dirty="0" smtClean="0"/>
              <a:t>На втором году жизни в развитии ребенка начинается новый этап.</a:t>
            </a:r>
          </a:p>
          <a:p>
            <a:r>
              <a:rPr lang="ru-RU" dirty="0"/>
              <a:t>Ранний возраст очень значим в становлении психики, поведения, личностного развития ребенка, так как велики те качественные преобразования, которые с ним происходят</a:t>
            </a:r>
            <a:r>
              <a:rPr lang="ru-RU" dirty="0" smtClean="0"/>
              <a:t>.</a:t>
            </a:r>
          </a:p>
          <a:p>
            <a:r>
              <a:rPr lang="ru-RU" dirty="0"/>
              <a:t>О</a:t>
            </a:r>
            <a:r>
              <a:rPr lang="ru-RU" dirty="0" smtClean="0"/>
              <a:t>сновные </a:t>
            </a:r>
            <a:r>
              <a:rPr lang="ru-RU" dirty="0"/>
              <a:t>достижения раннего возраста, влияющие на психическое развитие ребенка:</a:t>
            </a:r>
          </a:p>
          <a:p>
            <a:r>
              <a:rPr lang="ru-RU" dirty="0"/>
              <a:t>1) овладение прямой походкой;</a:t>
            </a:r>
          </a:p>
          <a:p>
            <a:r>
              <a:rPr lang="ru-RU" dirty="0"/>
              <a:t>2) овладение активной речью;</a:t>
            </a:r>
          </a:p>
          <a:p>
            <a:r>
              <a:rPr lang="ru-RU" dirty="0"/>
              <a:t>3) развитие предметной деятельности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sz="2000" b="1" dirty="0" smtClean="0"/>
              <a:t>Предметная и игровая деятельность в раннем возрасте.</a:t>
            </a:r>
            <a:endParaRPr lang="ru-RU" dirty="0"/>
          </a:p>
          <a:p>
            <a:r>
              <a:rPr lang="ru-RU" dirty="0"/>
              <a:t>В раннем возрасте ведущим видом деятельности является предметная деятельность, а в результате действий с предметами активно развивается психика ребенка.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87370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74" y="1"/>
          <a:ext cx="1224550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"/>
                        <a:ext cx="1224550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8825" y="243513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 Познавательное развитие ребенка раннего возраста. Развитие речи.</a:t>
            </a:r>
            <a:endParaRPr lang="ru-RU" sz="2800" dirty="0"/>
          </a:p>
          <a:p>
            <a:r>
              <a:rPr lang="ru-RU" sz="2800" dirty="0"/>
              <a:t>Начало раннего возраста характеризуется несовершенством в развитии познавательных процессов.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Ранний </a:t>
            </a:r>
            <a:r>
              <a:rPr lang="ru-RU" sz="2800" b="1" dirty="0"/>
              <a:t>возраст – это наиболее благоприятный (</a:t>
            </a:r>
            <a:r>
              <a:rPr lang="ru-RU" sz="2800" b="1" dirty="0" err="1"/>
              <a:t>сензитивный</a:t>
            </a:r>
            <a:r>
              <a:rPr lang="ru-RU" sz="2800" b="1" dirty="0"/>
              <a:t>) период для овладения речью</a:t>
            </a:r>
            <a:r>
              <a:rPr lang="ru-RU" sz="2800" b="1" dirty="0" smtClean="0"/>
              <a:t>.</a:t>
            </a:r>
          </a:p>
          <a:p>
            <a:endParaRPr lang="ru-RU" sz="2000" b="1" dirty="0"/>
          </a:p>
          <a:p>
            <a:r>
              <a:rPr lang="ru-RU" dirty="0"/>
              <a:t>Около года ребенок умеет произносить отдельные слова, его словарный запас составляет от 4 до 10 слов.</a:t>
            </a:r>
          </a:p>
          <a:p>
            <a:r>
              <a:rPr lang="ru-RU" dirty="0"/>
              <a:t>Примерно в два года малыш говорит простыми предложениями, а к четырем – почти так же, как и взрослые.</a:t>
            </a:r>
          </a:p>
          <a:p>
            <a:r>
              <a:rPr lang="ru-RU" sz="2000" b="1" dirty="0"/>
              <a:t>Развитие речи идет по следующим направлениям:</a:t>
            </a:r>
          </a:p>
          <a:p>
            <a:r>
              <a:rPr lang="ru-RU" dirty="0"/>
              <a:t>1) совершенствование понимания речи (пассивная речь);</a:t>
            </a:r>
          </a:p>
          <a:p>
            <a:r>
              <a:rPr lang="ru-RU" dirty="0"/>
              <a:t>2) формируется собственная активная речь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sz="2800" b="1" dirty="0" smtClean="0"/>
              <a:t>Словарный </a:t>
            </a:r>
            <a:r>
              <a:rPr lang="ru-RU" sz="2800" b="1" dirty="0"/>
              <a:t>запас ребенка 1,5 лет составляет от 30–40 до 100 слов</a:t>
            </a:r>
            <a:r>
              <a:rPr lang="ru-RU" sz="2800" b="1" dirty="0" smtClean="0"/>
              <a:t>,</a:t>
            </a:r>
          </a:p>
          <a:p>
            <a:r>
              <a:rPr lang="ru-RU" sz="2800" b="1" dirty="0" smtClean="0"/>
              <a:t> </a:t>
            </a:r>
            <a:r>
              <a:rPr lang="ru-RU" sz="2800" b="1" dirty="0"/>
              <a:t>к концу двух лет – примерно 300 слов, а к трем годам – уже 1200–1500 слов.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3178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74" y="1"/>
          <a:ext cx="1224550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"/>
                        <a:ext cx="1224550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0281" y="423081"/>
            <a:ext cx="11969087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4. Развитие личности в возрасте от года до трех лет. Кризис «Я сам».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На </a:t>
            </a:r>
            <a:r>
              <a:rPr lang="ru-RU" dirty="0"/>
              <a:t>протяжении раннего возраста происходит постепенное усвоение ребенком человеческих форм поведения. </a:t>
            </a:r>
          </a:p>
          <a:p>
            <a:r>
              <a:rPr lang="ru-RU" dirty="0"/>
              <a:t>К концу 3-го года жизни появляется осознание себя как отдельной личности, что свидетельствует о начале кризиса, который психологи называют «Я сам».</a:t>
            </a:r>
          </a:p>
          <a:p>
            <a:r>
              <a:rPr lang="ru-RU" b="1" dirty="0"/>
              <a:t>Этот кризис имеет очень яркие внешние проявления. С</a:t>
            </a:r>
            <a:r>
              <a:rPr lang="ru-RU" b="1" dirty="0" smtClean="0"/>
              <a:t>амые </a:t>
            </a:r>
            <a:r>
              <a:rPr lang="ru-RU" b="1" dirty="0"/>
              <a:t>яркие симптомы.</a:t>
            </a:r>
          </a:p>
          <a:p>
            <a:r>
              <a:rPr lang="ru-RU" dirty="0"/>
              <a:t>1. </a:t>
            </a:r>
            <a:r>
              <a:rPr lang="ru-RU" b="1" dirty="0"/>
              <a:t>Негативизм</a:t>
            </a:r>
            <a:r>
              <a:rPr lang="ru-RU" dirty="0"/>
              <a:t> – ребенок не хочет что-либо делать только потому, что это предложил взрослый.</a:t>
            </a:r>
          </a:p>
          <a:p>
            <a:r>
              <a:rPr lang="ru-RU" dirty="0"/>
              <a:t>2. </a:t>
            </a:r>
            <a:r>
              <a:rPr lang="ru-RU" b="1" dirty="0"/>
              <a:t>Упрямство</a:t>
            </a:r>
            <a:r>
              <a:rPr lang="ru-RU" dirty="0"/>
              <a:t> – ребенок настаивает на чем-то не потому, что этого сильно хочется, а потому, что не хочет уступить.</a:t>
            </a:r>
          </a:p>
          <a:p>
            <a:r>
              <a:rPr lang="ru-RU" dirty="0"/>
              <a:t>3. </a:t>
            </a:r>
            <a:r>
              <a:rPr lang="ru-RU" b="1" dirty="0"/>
              <a:t>Строптивость</a:t>
            </a:r>
            <a:r>
              <a:rPr lang="ru-RU" dirty="0"/>
              <a:t> – недовольство по всякому поводу.</a:t>
            </a:r>
          </a:p>
          <a:p>
            <a:r>
              <a:rPr lang="ru-RU" dirty="0"/>
              <a:t>4. </a:t>
            </a:r>
            <a:r>
              <a:rPr lang="ru-RU" b="1" dirty="0"/>
              <a:t>Своеволие</a:t>
            </a:r>
            <a:r>
              <a:rPr lang="ru-RU" dirty="0"/>
              <a:t>, </a:t>
            </a:r>
            <a:r>
              <a:rPr lang="ru-RU" b="1" dirty="0"/>
              <a:t>своенравие</a:t>
            </a:r>
            <a:r>
              <a:rPr lang="ru-RU" dirty="0"/>
              <a:t> – стремление ребенка к самостоятельности, желание все делать самому.</a:t>
            </a:r>
          </a:p>
          <a:p>
            <a:r>
              <a:rPr lang="ru-RU" dirty="0"/>
              <a:t>Перечисленные признаки являются основными, характерными для большинства детей, однако психологи выделяют и ряд второстепенных симптомов.</a:t>
            </a:r>
          </a:p>
          <a:p>
            <a:r>
              <a:rPr lang="ru-RU" dirty="0"/>
              <a:t>5. </a:t>
            </a:r>
            <a:r>
              <a:rPr lang="ru-RU" b="1" dirty="0"/>
              <a:t>Протест (бунт)</a:t>
            </a:r>
            <a:r>
              <a:rPr lang="ru-RU" dirty="0"/>
              <a:t> – поведение приобретает протестный характер, часто возникают ссоры с родителями, братьями, сестрами.</a:t>
            </a:r>
          </a:p>
          <a:p>
            <a:r>
              <a:rPr lang="ru-RU" dirty="0"/>
              <a:t>6. </a:t>
            </a:r>
            <a:r>
              <a:rPr lang="ru-RU" b="1" dirty="0"/>
              <a:t>Обесценивание</a:t>
            </a:r>
            <a:r>
              <a:rPr lang="ru-RU" dirty="0"/>
              <a:t> – ребенок начинает употреблять ругательные слова, ломает игрушки и т. п.</a:t>
            </a:r>
          </a:p>
          <a:p>
            <a:r>
              <a:rPr lang="ru-RU" dirty="0"/>
              <a:t>7. В семье с единственным ребенком возможно проявление </a:t>
            </a:r>
            <a:r>
              <a:rPr lang="ru-RU" b="1" dirty="0"/>
              <a:t>деспотизма</a:t>
            </a:r>
            <a:r>
              <a:rPr lang="ru-RU" dirty="0"/>
              <a:t>, с несколькими детьми – </a:t>
            </a:r>
            <a:r>
              <a:rPr lang="ru-RU" b="1" dirty="0"/>
              <a:t>ревности </a:t>
            </a:r>
            <a:r>
              <a:rPr lang="ru-RU" dirty="0"/>
              <a:t>по отношению к родителям.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663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74" y="1"/>
          <a:ext cx="1224550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"/>
                        <a:ext cx="1224550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7547" y="1"/>
            <a:ext cx="1219200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3. Психология дошкольника</a:t>
            </a:r>
            <a:endParaRPr lang="ru-RU" sz="2800" dirty="0"/>
          </a:p>
          <a:p>
            <a:r>
              <a:rPr lang="ru-RU" b="1" dirty="0" smtClean="0"/>
              <a:t>1.Предметная деятельность и игра в дошкольном возрасте.</a:t>
            </a:r>
            <a:endParaRPr lang="ru-RU" dirty="0" smtClean="0"/>
          </a:p>
          <a:p>
            <a:r>
              <a:rPr lang="ru-RU" b="1" dirty="0" smtClean="0"/>
              <a:t>2. Познавательные процессы дошкольника.</a:t>
            </a:r>
            <a:endParaRPr lang="ru-RU" dirty="0" smtClean="0"/>
          </a:p>
          <a:p>
            <a:r>
              <a:rPr lang="ru-RU" b="1" dirty="0" smtClean="0"/>
              <a:t>3. Развитие личности в дошкольном возрасте.</a:t>
            </a:r>
            <a:endParaRPr lang="ru-RU" dirty="0" smtClean="0"/>
          </a:p>
          <a:p>
            <a:r>
              <a:rPr lang="ru-RU" b="1" dirty="0" smtClean="0"/>
              <a:t>4. Готовность ребенка к обучению в школе.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1. Предметная деятельность и игра в дошкольном возрасте.</a:t>
            </a:r>
          </a:p>
          <a:p>
            <a:r>
              <a:rPr lang="ru-RU" dirty="0" smtClean="0"/>
              <a:t>Ведущим </a:t>
            </a:r>
            <a:r>
              <a:rPr lang="ru-RU" dirty="0"/>
              <a:t>видом деятельности в дошкольном возрасте становится игра. Однако на протяжении всего возрастного периода игровая деятельность претерпевает существенные изменения.</a:t>
            </a:r>
          </a:p>
          <a:p>
            <a:r>
              <a:rPr lang="ru-RU" dirty="0"/>
              <a:t>Младшие дошкольники (3–4 года) в основном играют в одиночку.</a:t>
            </a:r>
          </a:p>
          <a:p>
            <a:r>
              <a:rPr lang="ru-RU" dirty="0"/>
              <a:t>Продолжительность игр, как правило, ограничивается 15–20 минутами, а сюжетом является воспроизведение действия тех взрослых, за которыми они наблюдают в повседневной жизни.</a:t>
            </a:r>
          </a:p>
          <a:p>
            <a:r>
              <a:rPr lang="ru-RU" dirty="0"/>
              <a:t>Средние дошкольники (4–5 лет) предпочитают уже совместные игры, в которых главным является имитация отношений между людьми.</a:t>
            </a:r>
          </a:p>
          <a:p>
            <a:r>
              <a:rPr lang="ru-RU" dirty="0"/>
              <a:t>Старший дошкольник (5–7 лет) способен играть длительное время, даже в течение нескольких дней.</a:t>
            </a:r>
          </a:p>
          <a:p>
            <a:r>
              <a:rPr lang="ru-RU" dirty="0"/>
              <a:t>В играх большее внимание обращается на воспроизведение морально-этических норм.</a:t>
            </a:r>
          </a:p>
          <a:p>
            <a:endParaRPr lang="ru-RU" dirty="0" smtClean="0"/>
          </a:p>
          <a:p>
            <a:r>
              <a:rPr lang="ru-RU" b="1" dirty="0"/>
              <a:t>2. Познавательные процессы дошкольника</a:t>
            </a:r>
            <a:r>
              <a:rPr lang="ru-RU" b="1" dirty="0" smtClean="0"/>
              <a:t>.</a:t>
            </a:r>
            <a:endParaRPr lang="ru-RU" dirty="0"/>
          </a:p>
          <a:p>
            <a:r>
              <a:rPr lang="ru-RU" dirty="0"/>
              <a:t>В дошкольном возрасте активно развивается сенсорная сфера. </a:t>
            </a:r>
          </a:p>
          <a:p>
            <a:r>
              <a:rPr lang="ru-RU" dirty="0"/>
              <a:t>Ребенок совершенствуется в точности восприятия цвета, величины, формы, веса и т. д. Он способен заметить различие между разновысотными звуками, звуками, похожими по произношению, усвоить ритмический рисунок, определить положение предметов в пространстве, промежутки времени.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802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74" y="1"/>
          <a:ext cx="1224550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"/>
                        <a:ext cx="1224550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5576" y="259308"/>
            <a:ext cx="1219200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3.Развитие личности в дошкольном возрасте.</a:t>
            </a:r>
          </a:p>
          <a:p>
            <a:r>
              <a:rPr lang="ru-RU" dirty="0"/>
              <a:t>Личностное развитие дошкольника включает:</a:t>
            </a:r>
          </a:p>
          <a:p>
            <a:r>
              <a:rPr lang="ru-RU" dirty="0"/>
              <a:t>1) понимание окружающего мира и своего места в этом мире;</a:t>
            </a:r>
          </a:p>
          <a:p>
            <a:r>
              <a:rPr lang="ru-RU" dirty="0"/>
              <a:t>2) развитие эмоциональной и волевой сферы.</a:t>
            </a:r>
          </a:p>
          <a:p>
            <a:r>
              <a:rPr lang="ru-RU" dirty="0"/>
              <a:t>Отношение взрослого к ребенку во многом определяет становление его личности.</a:t>
            </a:r>
          </a:p>
          <a:p>
            <a:r>
              <a:rPr lang="ru-RU" dirty="0"/>
              <a:t>При этом важным становится соблюдение норм общественной морали. Дошкольник эти нормы может усваивать следующими способами:</a:t>
            </a:r>
          </a:p>
          <a:p>
            <a:r>
              <a:rPr lang="ru-RU" dirty="0"/>
              <a:t>1) подражая близким людям;</a:t>
            </a:r>
          </a:p>
          <a:p>
            <a:r>
              <a:rPr lang="ru-RU" dirty="0"/>
              <a:t>2) наблюдая за трудом взрослых;</a:t>
            </a:r>
          </a:p>
          <a:p>
            <a:r>
              <a:rPr lang="ru-RU" dirty="0"/>
              <a:t>3) слушая чтение рассказов, сказок, стихов;</a:t>
            </a:r>
          </a:p>
          <a:p>
            <a:r>
              <a:rPr lang="ru-RU" dirty="0"/>
              <a:t>4) подражая сверстникам, которые пользуются вниманием со стороны взрослых;</a:t>
            </a:r>
          </a:p>
          <a:p>
            <a:r>
              <a:rPr lang="ru-RU" dirty="0"/>
              <a:t>5) через средства массовой информации, прежде всего телевидение</a:t>
            </a:r>
            <a:endParaRPr lang="ru-RU" dirty="0" smtClean="0"/>
          </a:p>
          <a:p>
            <a:r>
              <a:rPr lang="ru-RU" b="1" dirty="0" smtClean="0"/>
              <a:t>4. Готовность ребенка к обучению в школе.</a:t>
            </a:r>
          </a:p>
          <a:p>
            <a:r>
              <a:rPr lang="ru-RU" dirty="0"/>
              <a:t>под которой понимается «необходимый и достаточный уровень психического развития ребенка для освоения школьной учебной программы в условиях обучения в коллективе сверстников</a:t>
            </a:r>
            <a:r>
              <a:rPr lang="ru-RU" dirty="0" smtClean="0"/>
              <a:t>».</a:t>
            </a:r>
          </a:p>
          <a:p>
            <a:r>
              <a:rPr lang="ru-RU" b="1" i="1" dirty="0"/>
              <a:t>Л. И. </a:t>
            </a:r>
            <a:r>
              <a:rPr lang="ru-RU" b="1" i="1" dirty="0" err="1"/>
              <a:t>Божович</a:t>
            </a:r>
            <a:r>
              <a:rPr lang="ru-RU" b="1" i="1" dirty="0"/>
              <a:t> </a:t>
            </a:r>
            <a:r>
              <a:rPr lang="ru-RU" dirty="0"/>
              <a:t>выделяла: уровень мотивационного развития, включающий познавательные и социальные (стремление занять определенную позицию в группе сверстников) мотивы учения; достаточный уровень развития произвольности и определенный уровень развития интеллектуальной сферы, при этом приоритет отдавался мотивационному развитию.</a:t>
            </a:r>
          </a:p>
          <a:p>
            <a:r>
              <a:rPr lang="ru-RU" dirty="0"/>
              <a:t>Готовность к школьному обучению предполагает </a:t>
            </a:r>
            <a:r>
              <a:rPr lang="ru-RU" dirty="0" err="1"/>
              <a:t>сформированность</a:t>
            </a:r>
            <a:r>
              <a:rPr lang="ru-RU" dirty="0"/>
              <a:t> «внутренней позиции школьника», что означает способность ребенка сознательно ставить и исполнять определенные намерения и цели</a:t>
            </a:r>
            <a:r>
              <a:rPr lang="ru-RU" dirty="0" smtClean="0"/>
              <a:t>.</a:t>
            </a:r>
          </a:p>
          <a:p>
            <a:r>
              <a:rPr lang="ru-RU" dirty="0"/>
              <a:t> </a:t>
            </a:r>
            <a:r>
              <a:rPr lang="ru-RU" b="1" i="1" dirty="0"/>
              <a:t>Д. Б. </a:t>
            </a:r>
            <a:r>
              <a:rPr lang="ru-RU" b="1" i="1" dirty="0" err="1"/>
              <a:t>Эльконин</a:t>
            </a:r>
            <a:r>
              <a:rPr lang="ru-RU" b="1" i="1" dirty="0"/>
              <a:t> </a:t>
            </a:r>
            <a:r>
              <a:rPr lang="ru-RU" dirty="0"/>
              <a:t>выделял в качестве основных такие умения, как сознательное подчинение своих действий правилу, ориентировка на заданную систему требований, внимательное слушание говорящего и точное выполнение задания, предлагаемого в устной форме.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908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74" y="1"/>
          <a:ext cx="1224550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Презентация" r:id="rId3" imgW="3101271" imgH="2325684" progId="PowerPoint.Show.12">
                  <p:embed/>
                </p:oleObj>
              </mc:Choice>
              <mc:Fallback>
                <p:oleObj name="Презентация" r:id="rId3" imgW="3101271" imgH="232568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"/>
                        <a:ext cx="1224550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8867" y="545910"/>
            <a:ext cx="1209191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3200" b="1" dirty="0"/>
              <a:t>Для успешного обучения в школе также важна </a:t>
            </a:r>
            <a:r>
              <a:rPr lang="ru-RU" sz="3200" b="1" dirty="0" err="1"/>
              <a:t>сформированность</a:t>
            </a:r>
            <a:r>
              <a:rPr lang="ru-RU" sz="3200" b="1" dirty="0"/>
              <a:t> умения общаться со взрослыми и сверстниками, готовность к принятию новой социальной позиции: «позиции школьника».</a:t>
            </a:r>
          </a:p>
          <a:p>
            <a:pPr indent="457200" algn="just"/>
            <a:r>
              <a:rPr lang="ru-RU" sz="3200" b="1" dirty="0"/>
              <a:t>Интеллектуальная готовность к школьному обучению прежде всего складывается не из суммы усвоенных знаний, а из уровня развития познавательных процессов, т. е. способности ребенка рассуждать, анализировать, сравнивать, делать выводы и т. д. </a:t>
            </a:r>
            <a:endParaRPr lang="ru-RU" sz="3200" b="1" dirty="0" smtClean="0"/>
          </a:p>
          <a:p>
            <a:pPr indent="457200" algn="just"/>
            <a:r>
              <a:rPr lang="ru-RU" sz="3200" b="1" dirty="0" smtClean="0"/>
              <a:t>При </a:t>
            </a:r>
            <a:r>
              <a:rPr lang="ru-RU" sz="3200" b="1" dirty="0"/>
              <a:t>этом крайне важен хороший уровень речевого развития.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25189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2153</TotalTime>
  <Words>521</Words>
  <Application>Microsoft Office PowerPoint</Application>
  <PresentationFormat>Широкоэкранный</PresentationFormat>
  <Paragraphs>157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Тема Office</vt:lpstr>
      <vt:lpstr>Презентация Microsoft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Lyudmila Koluntaeva</dc:creator>
  <cp:lastModifiedBy>Lyudmila Koluntaeva</cp:lastModifiedBy>
  <cp:revision>16</cp:revision>
  <dcterms:created xsi:type="dcterms:W3CDTF">2015-04-28T20:01:07Z</dcterms:created>
  <dcterms:modified xsi:type="dcterms:W3CDTF">2015-05-02T19:30:09Z</dcterms:modified>
</cp:coreProperties>
</file>