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sldIdLst>
    <p:sldId id="256" r:id="rId2"/>
    <p:sldId id="258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2316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aac425772c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5150" y="82862"/>
            <a:ext cx="1643074" cy="1322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218C46-3BAB-42AB-954C-36DE60FC3DF3}" type="datetimeFigureOut">
              <a:rPr lang="en-US" smtClean="0"/>
              <a:pPr>
                <a:defRPr/>
              </a:pPr>
              <a:t>3/28/2014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251800-5F6D-437F-8C28-30A36B80575C}" type="slidenum">
              <a:rPr lang="en-US" smtClean="0"/>
              <a:pPr>
                <a:defRPr/>
              </a:pPr>
              <a:t>‹#›</a:t>
            </a:fld>
            <a:endParaRPr lang="en-US" sz="1400" dirty="0"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 cap="none" spc="0">
          <a:ln w="31550" cmpd="sng">
            <a:gradFill>
              <a:gsLst>
                <a:gs pos="70000">
                  <a:schemeClr val="accent6">
                    <a:shade val="50000"/>
                    <a:satMod val="190000"/>
                  </a:schemeClr>
                </a:gs>
                <a:gs pos="0">
                  <a:schemeClr val="accent6">
                    <a:tint val="77000"/>
                    <a:satMod val="180000"/>
                  </a:schemeClr>
                </a:gs>
              </a:gsLst>
              <a:lin ang="5400000"/>
            </a:gradFill>
            <a:prstDash val="solid"/>
          </a:ln>
          <a:solidFill>
            <a:schemeClr val="accent6">
              <a:tint val="15000"/>
              <a:satMod val="200000"/>
            </a:schemeClr>
          </a:solidFill>
          <a:effectLst>
            <a:outerShdw blurRad="50800" dist="40000" dir="5400000" algn="tl" rotWithShape="0">
              <a:srgbClr val="000000">
                <a:shade val="5000"/>
                <a:satMod val="120000"/>
                <a:alpha val="33000"/>
              </a:srgbClr>
            </a:outerShdw>
          </a:effectLst>
          <a:latin typeface="Constant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accent6">
              <a:lumMod val="50000"/>
            </a:schemeClr>
          </a:solidFill>
          <a:latin typeface="Constant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accent6">
              <a:lumMod val="50000"/>
            </a:schemeClr>
          </a:solidFill>
          <a:latin typeface="Constant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accent6">
              <a:lumMod val="50000"/>
            </a:schemeClr>
          </a:solidFill>
          <a:latin typeface="Constant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accent6">
              <a:lumMod val="50000"/>
            </a:schemeClr>
          </a:solidFill>
          <a:latin typeface="Constant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accent6">
              <a:lumMod val="50000"/>
            </a:schemeClr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556792"/>
            <a:ext cx="5760640" cy="1798842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 smtClean="0"/>
              <a:t>Части речи </a:t>
            </a:r>
            <a:br>
              <a:rPr lang="ru-RU" sz="4400" dirty="0" smtClean="0"/>
            </a:br>
            <a:r>
              <a:rPr lang="ru-RU" sz="4400" dirty="0" smtClean="0"/>
              <a:t>(3 класс)</a:t>
            </a:r>
            <a:endParaRPr lang="uk-UA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6350" y="5528211"/>
            <a:ext cx="9144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5040560" cy="4032448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dirty="0" smtClean="0"/>
              <a:t>Части речи – это категория слов, которая определяется морфологическими и синтаксическими признаками. Части речи разделяются всего на 3 разряда: самостоятельные, служебные и междометия.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Рисунок 5" descr="Части_реч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052736"/>
            <a:ext cx="3081368" cy="4149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1"/>
          </p:nvPr>
        </p:nvSpPr>
        <p:spPr>
          <a:xfrm>
            <a:off x="395288" y="836612"/>
            <a:ext cx="8497887" cy="5040659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400" b="1" dirty="0" smtClean="0"/>
              <a:t>Самостоятельные:</a:t>
            </a:r>
            <a:endParaRPr lang="uk-UA" sz="2400" dirty="0" smtClean="0"/>
          </a:p>
          <a:p>
            <a:pPr lvl="0" algn="just"/>
            <a:r>
              <a:rPr lang="ru-RU" sz="2400" i="1" dirty="0" smtClean="0"/>
              <a:t>Глагол</a:t>
            </a:r>
            <a:endParaRPr lang="uk-UA" sz="2400" dirty="0" smtClean="0"/>
          </a:p>
          <a:p>
            <a:pPr lvl="0" algn="just"/>
            <a:r>
              <a:rPr lang="ru-RU" sz="2400" i="1" dirty="0" smtClean="0"/>
              <a:t>Существительное</a:t>
            </a:r>
            <a:endParaRPr lang="uk-UA" sz="2400" dirty="0" smtClean="0"/>
          </a:p>
          <a:p>
            <a:pPr lvl="0" algn="just"/>
            <a:r>
              <a:rPr lang="ru-RU" sz="2400" i="1" dirty="0" smtClean="0"/>
              <a:t>Наречие</a:t>
            </a:r>
            <a:endParaRPr lang="uk-UA" sz="2400" dirty="0" smtClean="0"/>
          </a:p>
          <a:p>
            <a:pPr lvl="0" algn="just"/>
            <a:r>
              <a:rPr lang="ru-RU" sz="2400" i="1" dirty="0" smtClean="0"/>
              <a:t>Прилагательное</a:t>
            </a:r>
            <a:endParaRPr lang="uk-UA" sz="2400" dirty="0" smtClean="0"/>
          </a:p>
          <a:p>
            <a:pPr lvl="0" algn="just"/>
            <a:r>
              <a:rPr lang="ru-RU" sz="2400" i="1" dirty="0" smtClean="0"/>
              <a:t>Числительное</a:t>
            </a:r>
            <a:endParaRPr lang="uk-UA" sz="2400" dirty="0" smtClean="0"/>
          </a:p>
          <a:p>
            <a:pPr lvl="0" algn="just"/>
            <a:r>
              <a:rPr lang="ru-RU" sz="2400" i="1" dirty="0" smtClean="0"/>
              <a:t>Местоимение</a:t>
            </a:r>
          </a:p>
          <a:p>
            <a:pPr lvl="0" algn="just"/>
            <a:endParaRPr lang="ru-RU" sz="2400" i="1" dirty="0" smtClean="0"/>
          </a:p>
          <a:p>
            <a:pPr marL="0" indent="542925" algn="just">
              <a:buNone/>
            </a:pPr>
            <a:r>
              <a:rPr lang="ru-RU" sz="2400" dirty="0" smtClean="0"/>
              <a:t>Называют признаки, действия, количества. Полноправные члены предложения. Могут использоваться вместе или без служебных частей речи.</a:t>
            </a:r>
            <a:endParaRPr lang="uk-UA" sz="2400" dirty="0" smtClean="0"/>
          </a:p>
          <a:p>
            <a:pPr lvl="0" algn="just"/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5364" name="Содержимое 2"/>
          <p:cNvSpPr>
            <a:spLocks/>
          </p:cNvSpPr>
          <p:nvPr/>
        </p:nvSpPr>
        <p:spPr bwMode="auto">
          <a:xfrm>
            <a:off x="395288" y="836613"/>
            <a:ext cx="8497887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539750" algn="just"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endParaRPr lang="uk-UA" sz="2800">
              <a:latin typeface="Georgia" pitchFamily="18" charset="0"/>
            </a:endParaRPr>
          </a:p>
        </p:txBody>
      </p:sp>
      <p:pic>
        <p:nvPicPr>
          <p:cNvPr id="5" name="Рисунок 4" descr="0_3a859_977f56eb_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1196752"/>
            <a:ext cx="2520280" cy="2444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>
          <a:xfrm>
            <a:off x="395288" y="836613"/>
            <a:ext cx="8497887" cy="3024435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/>
              <a:t>Служебные:</a:t>
            </a:r>
            <a:endParaRPr lang="uk-UA" sz="2400" dirty="0" smtClean="0"/>
          </a:p>
          <a:p>
            <a:pPr lvl="0" algn="just"/>
            <a:r>
              <a:rPr lang="ru-RU" sz="2400" i="1" dirty="0" smtClean="0"/>
              <a:t>Союз</a:t>
            </a:r>
            <a:endParaRPr lang="uk-UA" sz="2400" dirty="0" smtClean="0"/>
          </a:p>
          <a:p>
            <a:pPr lvl="0" algn="just"/>
            <a:r>
              <a:rPr lang="ru-RU" sz="2400" i="1" dirty="0" smtClean="0"/>
              <a:t>Предлог</a:t>
            </a:r>
            <a:endParaRPr lang="uk-UA" sz="2400" dirty="0" smtClean="0"/>
          </a:p>
          <a:p>
            <a:pPr lvl="0" algn="just"/>
            <a:r>
              <a:rPr lang="ru-RU" sz="2400" i="1" dirty="0" smtClean="0"/>
              <a:t>Частица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dirty="0" smtClean="0"/>
              <a:t>Не называют признаки, действия, количества. Также, не изменяются.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3f3bbfaa476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3068960"/>
            <a:ext cx="2802739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497887" cy="1584176"/>
          </a:xfrm>
        </p:spPr>
        <p:txBody>
          <a:bodyPr/>
          <a:lstStyle/>
          <a:p>
            <a:pPr marL="0" indent="542925" algn="ctr">
              <a:buNone/>
            </a:pPr>
            <a:r>
              <a:rPr lang="ru-RU" sz="2400" b="1" dirty="0" smtClean="0"/>
              <a:t>Междометие</a:t>
            </a:r>
            <a:r>
              <a:rPr lang="ru-RU" sz="2400" dirty="0" smtClean="0"/>
              <a:t> (связка)</a:t>
            </a:r>
            <a:endParaRPr lang="uk-UA" sz="2400" dirty="0" smtClean="0"/>
          </a:p>
          <a:p>
            <a:pPr marL="0" indent="536575" algn="just">
              <a:buNone/>
            </a:pPr>
            <a:r>
              <a:rPr lang="ru-RU" sz="2400" dirty="0" smtClean="0"/>
              <a:t>Не является ни служебной, ни самостоятельной частью речи. Не есть членом предложения.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0004-004-Russkij-jazyk-K-tajnaja-nashego-jazyka-4-klass-M.-S.-Solovejchi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2636912"/>
            <a:ext cx="3286584" cy="3429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497887" cy="1368152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b="1" dirty="0" smtClean="0"/>
              <a:t>Существительное</a:t>
            </a:r>
            <a:r>
              <a:rPr lang="ru-RU" sz="2400" dirty="0" smtClean="0"/>
              <a:t>: обозначает предметы (кто?, что?);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dirty="0" smtClean="0"/>
              <a:t>Кот, тетрадь…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5f8350820dd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924944"/>
            <a:ext cx="4719810" cy="3125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2"/>
          <p:cNvSpPr>
            <a:spLocks noGrp="1"/>
          </p:cNvSpPr>
          <p:nvPr>
            <p:ph idx="1"/>
          </p:nvPr>
        </p:nvSpPr>
        <p:spPr>
          <a:xfrm>
            <a:off x="467544" y="2132856"/>
            <a:ext cx="5688631" cy="2736304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b="1" dirty="0" smtClean="0"/>
              <a:t>Прилагательное</a:t>
            </a:r>
            <a:r>
              <a:rPr lang="ru-RU" sz="2400" dirty="0" smtClean="0"/>
              <a:t>: указывает на признаки предметов </a:t>
            </a:r>
          </a:p>
          <a:p>
            <a:pPr marL="0" indent="542925" algn="ctr">
              <a:buNone/>
            </a:pPr>
            <a:r>
              <a:rPr lang="ru-RU" sz="2400" dirty="0" smtClean="0"/>
              <a:t>(</a:t>
            </a:r>
            <a:r>
              <a:rPr lang="ru-RU" sz="2400" i="1" dirty="0" smtClean="0"/>
              <a:t>какой?, какая?, какие?, чей?, какое?);</a:t>
            </a:r>
            <a:endParaRPr lang="uk-UA" sz="2400" i="1" dirty="0" smtClean="0"/>
          </a:p>
          <a:p>
            <a:pPr marL="0" indent="542925" algn="just">
              <a:buNone/>
            </a:pPr>
            <a:r>
              <a:rPr lang="ru-RU" sz="2400" dirty="0" smtClean="0"/>
              <a:t>Белый, старый, железный, высокий…</a:t>
            </a:r>
            <a:endParaRPr lang="uk-UA" sz="2400" dirty="0" smtClean="0"/>
          </a:p>
          <a:p>
            <a:pPr marL="0" indent="542925" algn="just">
              <a:buNone/>
            </a:pP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611921c93fba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0"/>
            <a:ext cx="2645274" cy="3789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497888" cy="1944216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b="1" dirty="0" smtClean="0"/>
              <a:t>Глагол</a:t>
            </a:r>
            <a:r>
              <a:rPr lang="ru-RU" sz="2400" dirty="0" smtClean="0"/>
              <a:t>: определяет действие и состояние предмета (что делать?, что сделать?, что делает?, что будет делать?);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dirty="0" smtClean="0"/>
              <a:t>Читать, писать, бежать…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05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2492896"/>
            <a:ext cx="2557307" cy="3910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497887" cy="1872208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b="1" dirty="0" smtClean="0"/>
              <a:t>Наречие</a:t>
            </a:r>
            <a:r>
              <a:rPr lang="ru-RU" sz="2400" dirty="0" smtClean="0"/>
              <a:t>: обозначает признаки действия (откуда?, почему?, где?, когда?, куда?, зачем?, как?);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dirty="0" smtClean="0"/>
              <a:t>Неизменяемость – основной признак.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dirty="0" smtClean="0"/>
              <a:t>Вчера, везде, медленно…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405346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3212976"/>
            <a:ext cx="3190600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497887" cy="1872208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b="1" dirty="0" smtClean="0"/>
              <a:t>Числительное</a:t>
            </a:r>
            <a:r>
              <a:rPr lang="ru-RU" sz="2400" dirty="0" smtClean="0"/>
              <a:t>: обозначает порядок предметов при счете и их количество (сколько?, какой по счету?, который?);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dirty="0" smtClean="0"/>
              <a:t>Трое, два, пятый…</a:t>
            </a:r>
            <a:endParaRPr lang="uk-UA" sz="2400" dirty="0" smtClean="0"/>
          </a:p>
          <a:p>
            <a:pPr marL="0" indent="542925" algn="just">
              <a:buNone/>
            </a:pP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2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2492896"/>
            <a:ext cx="3631868" cy="3939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2"/>
          <p:cNvSpPr>
            <a:spLocks noGrp="1"/>
          </p:cNvSpPr>
          <p:nvPr>
            <p:ph idx="1"/>
          </p:nvPr>
        </p:nvSpPr>
        <p:spPr>
          <a:xfrm>
            <a:off x="323528" y="2564904"/>
            <a:ext cx="8497887" cy="2808312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b="1" dirty="0" smtClean="0"/>
              <a:t>Местоимение:</a:t>
            </a:r>
            <a:r>
              <a:rPr lang="ru-RU" sz="2400" dirty="0" smtClean="0"/>
              <a:t> указывает на предметы, но не называет их;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dirty="0" smtClean="0"/>
              <a:t>Ты, тот, я, себя, сам…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dirty="0" smtClean="0"/>
              <a:t>Зачастую самостоятельные части речи выступают в качестве членов предложения (могут быть главными или второстепенными членами предложения).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50" y="632959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" name="Рисунок 3" descr="Cartoon-Clipart-Free-04.gif"/>
          <p:cNvPicPr>
            <a:picLocks noChangeAspect="1"/>
          </p:cNvPicPr>
          <p:nvPr/>
        </p:nvPicPr>
        <p:blipFill>
          <a:blip r:embed="rId2" cstate="print"/>
          <a:srcRect b="5901"/>
          <a:stretch>
            <a:fillRect/>
          </a:stretch>
        </p:blipFill>
        <p:spPr>
          <a:xfrm>
            <a:off x="2051720" y="0"/>
            <a:ext cx="2664296" cy="25070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5040560"/>
          </a:xfrm>
        </p:spPr>
        <p:txBody>
          <a:bodyPr>
            <a:normAutofit lnSpcReduction="10000"/>
          </a:bodyPr>
          <a:lstStyle/>
          <a:p>
            <a:pPr marL="0" indent="542925" algn="just">
              <a:buNone/>
            </a:pPr>
            <a:r>
              <a:rPr lang="ru-RU" sz="2400" b="1" dirty="0" smtClean="0"/>
              <a:t>Главные: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u="sng" dirty="0" smtClean="0"/>
              <a:t>Подлежащее</a:t>
            </a:r>
            <a:r>
              <a:rPr lang="ru-RU" sz="2400" dirty="0" smtClean="0"/>
              <a:t> – обозначает то, о чем или ком идется в предложении. Называет предмет речи (вопросы именительного падежа). Может выражаться местоимением или существительным;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u="sng" dirty="0" smtClean="0"/>
              <a:t>Сказуемое</a:t>
            </a:r>
            <a:r>
              <a:rPr lang="ru-RU" sz="2400" dirty="0" smtClean="0"/>
              <a:t> – определяет то, что говорится о предмете речи. Разделяется на 2 вида: простое (одно слово) или составное (несколько слов).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dirty="0" smtClean="0"/>
              <a:t>Сказуемое называется составным глагольным, если оно состоит из инфинитива и глагола в личной форме. Сказуемое называется составным именным, если оно состоит из любой самостоятельной части речи и из глагола связки.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50" y="632959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globu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88640"/>
            <a:ext cx="1702435" cy="155354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3816424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b="1" dirty="0" smtClean="0"/>
              <a:t>Второстепенные: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u="sng" dirty="0" smtClean="0"/>
              <a:t>Определение</a:t>
            </a:r>
            <a:r>
              <a:rPr lang="ru-RU" sz="2400" dirty="0" smtClean="0"/>
              <a:t> – называет признак предмета (чей?, какой?);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u="sng" dirty="0" smtClean="0"/>
              <a:t>Приложение</a:t>
            </a:r>
            <a:r>
              <a:rPr lang="ru-RU" sz="2400" dirty="0" smtClean="0"/>
              <a:t> – определение, которое выраженное существительным, дает иное название, что характеризирует предмет;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u="sng" dirty="0" smtClean="0"/>
              <a:t>Дополнение</a:t>
            </a:r>
            <a:r>
              <a:rPr lang="ru-RU" sz="2400" dirty="0" smtClean="0"/>
              <a:t> – обозначает предмет (кто?, что?, кого?, чего?, кому?...).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50" y="632959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Копия 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0"/>
            <a:ext cx="2870388" cy="28103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424936" cy="4324350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u="sng" dirty="0" smtClean="0"/>
              <a:t>Предлог</a:t>
            </a:r>
            <a:r>
              <a:rPr lang="ru-RU" sz="2400" dirty="0" smtClean="0"/>
              <a:t>: служит для соединения слов (в, к, на, из, в связи с…);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u="sng" dirty="0" smtClean="0"/>
              <a:t>Союз</a:t>
            </a:r>
            <a:r>
              <a:rPr lang="ru-RU" sz="2400" dirty="0" smtClean="0"/>
              <a:t>: соединяет части предложения ( сложного ) или члены предложения (когда, что, но, или…);</a:t>
            </a:r>
            <a:endParaRPr lang="uk-UA" sz="2400" dirty="0" smtClean="0"/>
          </a:p>
          <a:p>
            <a:pPr marL="0" indent="542925" algn="just">
              <a:buNone/>
            </a:pPr>
            <a:r>
              <a:rPr lang="ru-RU" sz="2400" u="sng" dirty="0" smtClean="0"/>
              <a:t>Частица</a:t>
            </a:r>
            <a:r>
              <a:rPr lang="ru-RU" sz="2400" dirty="0" smtClean="0"/>
              <a:t>: придает дополнительные эмоциональные или смысловые окраски предложениям или отдельным словам (бы, словно, вроде, пожалуй…);</a:t>
            </a:r>
            <a:endParaRPr lang="uk-UA" sz="2400" dirty="0" smtClean="0"/>
          </a:p>
          <a:p>
            <a:pPr marL="0" indent="542925" algn="just">
              <a:buNone/>
            </a:pPr>
            <a:endParaRPr lang="uk-UA" sz="2400" dirty="0"/>
          </a:p>
        </p:txBody>
      </p:sp>
      <p:pic>
        <p:nvPicPr>
          <p:cNvPr id="5" name="Рисунок 4" descr="304274_201771783224787_866369247_n-271x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62725" y="4000500"/>
            <a:ext cx="2581275" cy="28575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350" y="632959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24350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dirty="0" smtClean="0"/>
              <a:t>Междометие (связка): имеет функцию, указывающую на синтаксические отношения между разными компонентами предложения. Связки часто заменяют тире (это, это есть, называется…).</a:t>
            </a:r>
            <a:endParaRPr lang="uk-UA" sz="2400" dirty="0" smtClean="0"/>
          </a:p>
          <a:p>
            <a:pPr marL="0" indent="542925" algn="just">
              <a:buNone/>
            </a:pPr>
            <a:endParaRPr lang="uk-UA" sz="2400" dirty="0"/>
          </a:p>
        </p:txBody>
      </p:sp>
      <p:pic>
        <p:nvPicPr>
          <p:cNvPr id="5" name="Рисунок 4" descr="851390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2708920"/>
            <a:ext cx="2517112" cy="37890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350" y="632959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2952328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dirty="0" smtClean="0"/>
              <a:t>Служебные части речи не могут быть самостоятельными членами предложения, но они упорядочивают взаимосвязь между этими членами.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50" y="632959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n_2007_22_pic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780928"/>
            <a:ext cx="2793414" cy="32403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choolll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0083</Template>
  <TotalTime>413</TotalTime>
  <Words>328</Words>
  <Application>Microsoft Office PowerPoint</Application>
  <PresentationFormat>Экран (4:3)</PresentationFormat>
  <Paragraphs>62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schoolll</vt:lpstr>
      <vt:lpstr>Части речи  (3 класс)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Растения красной книги</dc:title>
  <dc:creator>Юзер</dc:creator>
  <cp:lastModifiedBy>Dima</cp:lastModifiedBy>
  <cp:revision>31</cp:revision>
  <dcterms:created xsi:type="dcterms:W3CDTF">2014-01-29T08:23:51Z</dcterms:created>
  <dcterms:modified xsi:type="dcterms:W3CDTF">2014-03-27T22:03:03Z</dcterms:modified>
</cp:coreProperties>
</file>