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4944" autoAdjust="0"/>
    <p:restoredTop sz="94667" autoAdjust="0"/>
  </p:normalViewPr>
  <p:slideViewPr>
    <p:cSldViewPr>
      <p:cViewPr varScale="1">
        <p:scale>
          <a:sx n="97" d="100"/>
          <a:sy n="97" d="100"/>
        </p:scale>
        <p:origin x="-13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99A8697-BD61-4E71-A39C-04B6EEE36FA1}" type="datetimeFigureOut">
              <a:rPr lang="ru-RU"/>
              <a:pPr/>
              <a:t>10.02.2014</a:t>
            </a:fld>
            <a:endParaRPr lang="ru-RU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7B28D81-D0AB-4ED6-A691-30346FCFAF5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35A19-0988-4573-A94C-5DF7962DA4F8}" type="datetimeFigureOut">
              <a:rPr lang="ru-RU"/>
              <a:pPr>
                <a:defRPr/>
              </a:pPr>
              <a:t>10.02.2014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1F776-FAC8-41F7-B903-938FA08CCE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E2632F6-B49B-438B-BB3B-EF039B70969E}" type="datetimeFigureOut">
              <a:rPr lang="ru-RU"/>
              <a:pPr>
                <a:defRPr/>
              </a:pPr>
              <a:t>10.02.2014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6BE62C8-A7D4-4C7B-B860-16F8CA20D0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DCE81FE-F272-46B5-963B-B8BB09E1E7C0}" type="datetimeFigureOut">
              <a:rPr lang="ru-RU"/>
              <a:pPr>
                <a:defRPr/>
              </a:pPr>
              <a:t>10.02.2014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C92DF38-0390-4DFC-8F3B-BF7E862530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1688E8A-6C66-4DA0-8C68-CA49EC52DE18}" type="datetimeFigureOut">
              <a:rPr lang="ru-RU"/>
              <a:pPr>
                <a:defRPr/>
              </a:pPr>
              <a:t>10.02.2014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4EB20F3-A4A2-4F94-AA21-73DA2EEDD0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39F7BC3-8A7D-435A-868E-B5CDBA1ED57F}" type="datetimeFigureOut">
              <a:rPr lang="ru-RU"/>
              <a:pPr>
                <a:defRPr/>
              </a:pPr>
              <a:t>10.02.2014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E546BE-2176-48FE-BF2B-4DB4A84738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D9F14-E22D-48E8-93E9-4196ACB1829D}" type="datetimeFigureOut">
              <a:rPr lang="ru-RU"/>
              <a:pPr>
                <a:defRPr/>
              </a:pPr>
              <a:t>10.02.2014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0034B-7922-48A3-A392-41C49F5FD0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3B823D2-3889-42CE-9D13-84AB1225ECA4}" type="datetimeFigureOut">
              <a:rPr lang="ru-RU"/>
              <a:pPr>
                <a:defRPr/>
              </a:pPr>
              <a:t>10.02.2014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580EC0-921C-4C49-9870-D5F03753C2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2F6FDE9-B62E-44E0-B5DB-D68FCCD24083}" type="datetimeFigureOut">
              <a:rPr lang="ru-RU"/>
              <a:pPr>
                <a:defRPr/>
              </a:pPr>
              <a:t>10.02.2014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9FA9B55-844A-4702-9193-63187A5B12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09695-4130-4B79-AF39-008F4A8B6494}" type="datetimeFigureOut">
              <a:rPr lang="ru-RU"/>
              <a:pPr>
                <a:defRPr/>
              </a:pPr>
              <a:t>10.02.2014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EF5FC-D7E9-4119-9467-4ADDA4EC1B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42523-831F-4661-8B29-798A5B87E0DC}" type="datetimeFigureOut">
              <a:rPr lang="ru-RU"/>
              <a:pPr>
                <a:defRPr/>
              </a:pPr>
              <a:t>10.02.2014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7F93D-2170-4AB0-A142-0818470FB2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Образец подзаголовка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58E36-0F44-4B39-817D-E32FD100B0CF}" type="datetimeFigureOut">
              <a:rPr lang="ru-RU"/>
              <a:pPr>
                <a:defRPr/>
              </a:pPr>
              <a:t>10.02.2014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13689-CA8A-4698-B2C4-D698AA129E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385620-29D2-4C20-A2E2-B1BD9AE07553}" type="datetimeFigureOut">
              <a:rPr lang="ru-RU"/>
              <a:pPr>
                <a:defRPr/>
              </a:pPr>
              <a:t>10.02.2014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C9BEDCF-0F9D-4632-B460-AC60F70401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2" r:id="rId2"/>
    <p:sldLayoutId id="2147483673" r:id="rId3"/>
    <p:sldLayoutId id="2147483674" r:id="rId4"/>
    <p:sldLayoutId id="2147483675" r:id="rId5"/>
    <p:sldLayoutId id="2147483668" r:id="rId6"/>
    <p:sldLayoutId id="2147483676" r:id="rId7"/>
    <p:sldLayoutId id="2147483677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/>
          </p:cNvSpPr>
          <p:nvPr>
            <p:ph type="subTitle" idx="1"/>
          </p:nvPr>
        </p:nvSpPr>
        <p:spPr>
          <a:xfrm>
            <a:off x="1475656" y="1988840"/>
            <a:ext cx="6400800" cy="2088778"/>
          </a:xfrm>
        </p:spPr>
        <p:txBody>
          <a:bodyPr/>
          <a:lstStyle/>
          <a:p>
            <a:pPr marL="109538">
              <a:lnSpc>
                <a:spcPct val="80000"/>
              </a:lnSpc>
            </a:pPr>
            <a:r>
              <a:rPr lang="ru-RU" sz="1800" b="1" dirty="0" smtClean="0">
                <a:latin typeface="Times New Roman" pitchFamily="18" charset="0"/>
              </a:rPr>
              <a:t>КУРСОВАЯ РАБОТА</a:t>
            </a:r>
            <a:r>
              <a:rPr lang="ru-RU" sz="1800" dirty="0" smtClean="0">
                <a:latin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</a:rPr>
            </a:br>
            <a:endParaRPr lang="ru-RU" sz="1800" dirty="0" smtClean="0">
              <a:latin typeface="Times New Roman" pitchFamily="18" charset="0"/>
            </a:endParaRPr>
          </a:p>
          <a:p>
            <a:pPr marL="109538">
              <a:lnSpc>
                <a:spcPct val="80000"/>
              </a:lnSpc>
            </a:pPr>
            <a:r>
              <a:rPr lang="ru-RU" sz="1800" dirty="0" smtClean="0">
                <a:latin typeface="Times New Roman" pitchFamily="18" charset="0"/>
              </a:rPr>
              <a:t>«Восприятие музыки и её воздействие на человека»</a:t>
            </a:r>
            <a:endParaRPr lang="ru-RU" sz="1800" b="1" dirty="0" smtClean="0">
              <a:latin typeface="Times New Roman" pitchFamily="18" charset="0"/>
            </a:endParaRPr>
          </a:p>
          <a:p>
            <a:pPr marL="109538" algn="l">
              <a:lnSpc>
                <a:spcPct val="80000"/>
              </a:lnSpc>
            </a:pPr>
            <a:r>
              <a:rPr lang="ru-RU" sz="1800" dirty="0" smtClean="0">
                <a:latin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</a:rPr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88" y="357188"/>
            <a:ext cx="8229600" cy="5929312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395288" y="404813"/>
            <a:ext cx="8640762" cy="421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u="sng"/>
              <a:t>Объект исследования</a:t>
            </a:r>
            <a:endParaRPr lang="ru-RU" u="sng"/>
          </a:p>
          <a:p>
            <a:r>
              <a:rPr lang="ru-RU"/>
              <a:t>Взаимодействие музыки и человека.</a:t>
            </a:r>
          </a:p>
          <a:p>
            <a:endParaRPr lang="ru-RU" b="1"/>
          </a:p>
          <a:p>
            <a:r>
              <a:rPr lang="ru-RU" b="1" u="sng"/>
              <a:t>Предмет исследования</a:t>
            </a:r>
            <a:endParaRPr lang="ru-RU" u="sng"/>
          </a:p>
          <a:p>
            <a:r>
              <a:rPr lang="ru-RU"/>
              <a:t>Влияние музыки на человека</a:t>
            </a:r>
          </a:p>
          <a:p>
            <a:endParaRPr lang="ru-RU" b="1" u="sng"/>
          </a:p>
          <a:p>
            <a:r>
              <a:rPr lang="ru-RU" b="1" u="sng"/>
              <a:t>Задачи исследования: </a:t>
            </a:r>
            <a:endParaRPr lang="ru-RU"/>
          </a:p>
          <a:p>
            <a:r>
              <a:rPr lang="ru-RU"/>
              <a:t>•Рассмотреть общие закономерности влияния музыки на организм человека</a:t>
            </a:r>
          </a:p>
          <a:p>
            <a:endParaRPr lang="ru-RU"/>
          </a:p>
          <a:p>
            <a:r>
              <a:rPr lang="ru-RU"/>
              <a:t>•Рассмотреть индивидуально-психологические особенности личности, оказывающие влияние на всех этапах восприятия музыки.</a:t>
            </a:r>
          </a:p>
          <a:p>
            <a:r>
              <a:rPr lang="ru-RU"/>
              <a:t/>
            </a:r>
            <a:br>
              <a:rPr lang="ru-RU"/>
            </a:br>
            <a:r>
              <a:rPr lang="ru-RU"/>
              <a:t>•Изучить зависимость способов восприятия и переживания музыки от жанров (классика,поп,рок).</a:t>
            </a:r>
            <a:endParaRPr lang="ru-RU" b="1"/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71563"/>
            <a:ext cx="8229600" cy="4935537"/>
          </a:xfrm>
        </p:spPr>
        <p:txBody>
          <a:bodyPr/>
          <a:lstStyle/>
          <a:p>
            <a:pPr eaLnBrk="1" hangingPunct="1"/>
            <a:endParaRPr lang="ru-RU" sz="1800" smtClean="0"/>
          </a:p>
          <a:p>
            <a:pPr eaLnBrk="1" hangingPunct="1"/>
            <a:endParaRPr lang="ru-RU" smtClean="0"/>
          </a:p>
        </p:txBody>
      </p:sp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755650" y="333375"/>
            <a:ext cx="7688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1. Общие закономерности влияния музыки на организм человека</a:t>
            </a:r>
          </a:p>
        </p:txBody>
      </p:sp>
      <p:pic>
        <p:nvPicPr>
          <p:cNvPr id="15363" name="Picture 6" descr="mus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7763" y="4868863"/>
            <a:ext cx="2749550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592138" y="1144588"/>
            <a:ext cx="5995987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  </a:t>
            </a:r>
            <a:r>
              <a:rPr lang="ru-RU" u="sng"/>
              <a:t>Звук</a:t>
            </a:r>
          </a:p>
          <a:p>
            <a:pPr>
              <a:buFont typeface="Wingdings" pitchFamily="2" charset="2"/>
              <a:buChar char="Ø"/>
            </a:pPr>
            <a:r>
              <a:rPr lang="ru-RU"/>
              <a:t>Громкость</a:t>
            </a:r>
          </a:p>
          <a:p>
            <a:pPr>
              <a:buFont typeface="Wingdings" pitchFamily="2" charset="2"/>
              <a:buChar char="Ø"/>
            </a:pPr>
            <a:r>
              <a:rPr lang="ru-RU"/>
              <a:t>Шум </a:t>
            </a:r>
          </a:p>
          <a:p>
            <a:pPr>
              <a:buFont typeface="Wingdings" pitchFamily="2" charset="2"/>
              <a:buChar char="Ø"/>
            </a:pPr>
            <a:r>
              <a:rPr lang="ru-RU"/>
              <a:t>Воздействия звуковых колебаний </a:t>
            </a:r>
          </a:p>
          <a:p>
            <a:pPr>
              <a:buFont typeface="Wingdings" pitchFamily="2" charset="2"/>
              <a:buNone/>
            </a:pPr>
            <a:endParaRPr lang="ru-RU"/>
          </a:p>
          <a:p>
            <a:pPr>
              <a:buFont typeface="Wingdings" pitchFamily="2" charset="2"/>
              <a:buNone/>
            </a:pPr>
            <a:r>
              <a:rPr lang="ru-RU"/>
              <a:t>   </a:t>
            </a:r>
            <a:r>
              <a:rPr lang="ru-RU" u="sng"/>
              <a:t>Слуховой путь</a:t>
            </a:r>
            <a:r>
              <a:rPr lang="ru-RU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/>
              <a:t>Путь от начала звука до результата, который достигается раздражением одного или нескольких   нервных центров мозга.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4"/>
          <p:cNvSpPr txBox="1">
            <a:spLocks noChangeArrowheads="1"/>
          </p:cNvSpPr>
          <p:nvPr/>
        </p:nvSpPr>
        <p:spPr bwMode="auto">
          <a:xfrm>
            <a:off x="468313" y="1125538"/>
            <a:ext cx="6716712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u="sng">
                <a:latin typeface="Times New Roman" pitchFamily="18" charset="0"/>
              </a:rPr>
              <a:t>Психология восприятия музыки</a:t>
            </a:r>
          </a:p>
          <a:p>
            <a:pPr marL="342900" indent="-342900"/>
            <a:endParaRPr lang="ru-RU">
              <a:latin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>
                <a:latin typeface="Times New Roman" pitchFamily="18" charset="0"/>
              </a:rPr>
              <a:t>Музыкально-слуховая деятельность осуществляется на двух уровнях 1. Перцептивном, связанном с восприятием музыки и 2. Апперцептивном, связанном с её представлением.</a:t>
            </a:r>
          </a:p>
          <a:p>
            <a:pPr marL="342900" indent="-342900"/>
            <a:endParaRPr lang="ru-RU">
              <a:latin typeface="Times New Roman" pitchFamily="18" charset="0"/>
            </a:endParaRPr>
          </a:p>
          <a:p>
            <a:pPr marL="342900" indent="-342900">
              <a:buFontTx/>
              <a:buAutoNum type="arabicParenR"/>
            </a:pPr>
            <a:r>
              <a:rPr lang="ru-RU">
                <a:latin typeface="Times New Roman" pitchFamily="18" charset="0"/>
              </a:rPr>
              <a:t>Стадия возникновения интереса к произведению, которое предстоит услышать, и формирования установки на его восприятие. </a:t>
            </a:r>
          </a:p>
          <a:p>
            <a:pPr marL="342900" indent="-342900">
              <a:buFontTx/>
              <a:buAutoNum type="arabicParenR"/>
            </a:pPr>
            <a:r>
              <a:rPr lang="ru-RU">
                <a:latin typeface="Times New Roman" pitchFamily="18" charset="0"/>
              </a:rPr>
              <a:t>Стадия слушания. </a:t>
            </a:r>
          </a:p>
          <a:p>
            <a:pPr marL="342900" indent="-342900">
              <a:buFontTx/>
              <a:buAutoNum type="arabicParenR" startAt="3"/>
            </a:pPr>
            <a:r>
              <a:rPr lang="ru-RU">
                <a:latin typeface="Times New Roman" pitchFamily="18" charset="0"/>
              </a:rPr>
              <a:t>Стадия понимания и переживания. </a:t>
            </a:r>
          </a:p>
          <a:p>
            <a:pPr marL="342900" indent="-342900">
              <a:buFontTx/>
              <a:buAutoNum type="arabicParenR" startAt="3"/>
            </a:pPr>
            <a:r>
              <a:rPr lang="ru-RU">
                <a:latin typeface="Times New Roman" pitchFamily="18" charset="0"/>
              </a:rPr>
              <a:t>Стадия интерпретации и оценки.  </a:t>
            </a:r>
          </a:p>
        </p:txBody>
      </p:sp>
      <p:pic>
        <p:nvPicPr>
          <p:cNvPr id="16386" name="Picture 5" descr="gramophone_high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11863" y="3644900"/>
            <a:ext cx="3024187" cy="30686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Содержимое 1"/>
          <p:cNvSpPr>
            <a:spLocks noGrp="1"/>
          </p:cNvSpPr>
          <p:nvPr>
            <p:ph idx="1"/>
          </p:nvPr>
        </p:nvSpPr>
        <p:spPr>
          <a:xfrm>
            <a:off x="142875" y="214313"/>
            <a:ext cx="8786813" cy="61436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180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sz="180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ru-RU" sz="1800" u="sng" smtClean="0">
                <a:latin typeface="Arial" charset="0"/>
              </a:rPr>
              <a:t>Жизненный опыт в восприятии музыки</a:t>
            </a:r>
            <a:r>
              <a:rPr lang="ru-RU" smtClean="0"/>
              <a:t> 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ru-RU" smtClean="0"/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latin typeface="Arial" charset="0"/>
              </a:rPr>
              <a:t>Возраст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latin typeface="Arial" charset="0"/>
              </a:rPr>
              <a:t>Профессия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latin typeface="Arial" charset="0"/>
              </a:rPr>
              <a:t>Среда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latin typeface="Arial" charset="0"/>
              </a:rPr>
              <a:t>Национальность</a:t>
            </a:r>
          </a:p>
        </p:txBody>
      </p:sp>
      <p:pic>
        <p:nvPicPr>
          <p:cNvPr id="17410" name="Picture 3" descr="7869398_postman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2492375"/>
            <a:ext cx="291465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5" descr="live-music-vector_previ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3141663"/>
            <a:ext cx="3567113" cy="357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5"/>
          <p:cNvSpPr txBox="1">
            <a:spLocks noChangeArrowheads="1"/>
          </p:cNvSpPr>
          <p:nvPr/>
        </p:nvSpPr>
        <p:spPr bwMode="auto">
          <a:xfrm>
            <a:off x="107950" y="115888"/>
            <a:ext cx="8424863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u="sng"/>
              <a:t>Влияние музыки на эмоциональную сферу человека</a:t>
            </a:r>
            <a:r>
              <a:rPr lang="ru-RU"/>
              <a:t> </a:t>
            </a:r>
          </a:p>
          <a:p>
            <a:endParaRPr lang="ru-RU"/>
          </a:p>
          <a:p>
            <a:pPr>
              <a:buFontTx/>
              <a:buChar char="•"/>
            </a:pPr>
            <a:r>
              <a:rPr lang="ru-RU"/>
              <a:t>Эмоциональные процессы: аффекты, эмоции и чувства. </a:t>
            </a:r>
          </a:p>
          <a:p>
            <a:pPr>
              <a:buFontTx/>
              <a:buChar char="•"/>
            </a:pPr>
            <a:endParaRPr lang="ru-RU"/>
          </a:p>
          <a:p>
            <a:r>
              <a:rPr lang="ru-RU"/>
              <a:t>1.По тональности, мажорная она или минорная. Мажорная тональность -весёлье, бодрость, возвышенность, минор же для выражения ласки, грусти и нежности…</a:t>
            </a:r>
          </a:p>
          <a:p>
            <a:endParaRPr lang="ru-RU"/>
          </a:p>
          <a:p>
            <a:r>
              <a:rPr lang="ru-RU"/>
              <a:t>2.Связанные, близко лежащие интервалы выражают ласку, печаль, нежность. Напротив того, ноты кратко отрывистые, состоящие из отдельных скачков, выражают весёлое и грубое. Пунктирные и выдержанные ноты выражают серьёзное и патетическое, а смешение длинных нот, целых и половинных с быстрыми -- величественное и возвышенное. </a:t>
            </a:r>
          </a:p>
          <a:p>
            <a:endParaRPr lang="ru-RU"/>
          </a:p>
          <a:p>
            <a:r>
              <a:rPr lang="ru-RU"/>
              <a:t>3.Чувства можно понять по диссонансам… Они производят не одинаковое, но всегда отличные друг от друга воздействия.</a:t>
            </a:r>
          </a:p>
        </p:txBody>
      </p:sp>
      <p:pic>
        <p:nvPicPr>
          <p:cNvPr id="18434" name="Picture 6" descr="img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08625" y="4256088"/>
            <a:ext cx="3097213" cy="2601912"/>
          </a:xfr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5"/>
          <p:cNvSpPr txBox="1">
            <a:spLocks noChangeArrowheads="1"/>
          </p:cNvSpPr>
          <p:nvPr/>
        </p:nvSpPr>
        <p:spPr bwMode="auto">
          <a:xfrm>
            <a:off x="1547813" y="333375"/>
            <a:ext cx="61007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2. Особенности восприятия музыки разных жанров</a:t>
            </a:r>
          </a:p>
        </p:txBody>
      </p:sp>
      <p:sp>
        <p:nvSpPr>
          <p:cNvPr id="19458" name="Text Box 6"/>
          <p:cNvSpPr txBox="1">
            <a:spLocks noChangeArrowheads="1"/>
          </p:cNvSpPr>
          <p:nvPr/>
        </p:nvSpPr>
        <p:spPr bwMode="auto">
          <a:xfrm>
            <a:off x="323850" y="836613"/>
            <a:ext cx="2540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Классическая музыка </a:t>
            </a:r>
          </a:p>
        </p:txBody>
      </p:sp>
      <p:pic>
        <p:nvPicPr>
          <p:cNvPr id="19459" name="Picture 7" descr="theme_03_0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196975"/>
            <a:ext cx="2857500" cy="2857500"/>
          </a:xfrm>
        </p:spPr>
      </p:pic>
      <p:sp>
        <p:nvSpPr>
          <p:cNvPr id="19460" name="Text Box 8"/>
          <p:cNvSpPr txBox="1">
            <a:spLocks noChangeArrowheads="1"/>
          </p:cNvSpPr>
          <p:nvPr/>
        </p:nvSpPr>
        <p:spPr bwMode="auto">
          <a:xfrm>
            <a:off x="5148263" y="836613"/>
            <a:ext cx="13954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/>
              <a:t>Рок музыка</a:t>
            </a:r>
          </a:p>
        </p:txBody>
      </p:sp>
      <p:pic>
        <p:nvPicPr>
          <p:cNvPr id="19461" name="Picture 9" descr="64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1196975"/>
            <a:ext cx="3457575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Text Box 10"/>
          <p:cNvSpPr txBox="1">
            <a:spLocks noChangeArrowheads="1"/>
          </p:cNvSpPr>
          <p:nvPr/>
        </p:nvSpPr>
        <p:spPr bwMode="auto">
          <a:xfrm>
            <a:off x="3635375" y="4076700"/>
            <a:ext cx="4700588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/>
              <a:t>Побуждение к дейтствию</a:t>
            </a:r>
          </a:p>
          <a:p>
            <a:pPr>
              <a:buFontTx/>
              <a:buChar char="•"/>
            </a:pPr>
            <a:r>
              <a:rPr lang="ru-RU"/>
              <a:t>Повышение эмоциональной активности человека. (Выплеск недовольства и злобы)</a:t>
            </a:r>
          </a:p>
          <a:p>
            <a:pPr>
              <a:buFontTx/>
              <a:buChar char="•"/>
            </a:pPr>
            <a:r>
              <a:rPr lang="ru-RU"/>
              <a:t>Свобода, раскованность, выражение своего мнения. </a:t>
            </a:r>
          </a:p>
          <a:p>
            <a:pPr>
              <a:buFontTx/>
              <a:buChar char="•"/>
            </a:pPr>
            <a:endParaRPr lang="ru-RU"/>
          </a:p>
        </p:txBody>
      </p:sp>
      <p:sp>
        <p:nvSpPr>
          <p:cNvPr id="19463" name="Text Box 11"/>
          <p:cNvSpPr txBox="1">
            <a:spLocks noChangeArrowheads="1"/>
          </p:cNvSpPr>
          <p:nvPr/>
        </p:nvSpPr>
        <p:spPr bwMode="auto">
          <a:xfrm>
            <a:off x="0" y="4076700"/>
            <a:ext cx="44481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/>
              <a:t>Повышение эмоциональной активности человека. </a:t>
            </a:r>
          </a:p>
          <a:p>
            <a:pPr>
              <a:buFontTx/>
              <a:buChar char="•"/>
            </a:pPr>
            <a:r>
              <a:rPr lang="ru-RU"/>
              <a:t>Повышение умственных способностей. </a:t>
            </a:r>
          </a:p>
          <a:p>
            <a:pPr>
              <a:buFontTx/>
              <a:buChar char="•"/>
            </a:pPr>
            <a:r>
              <a:rPr lang="ru-RU"/>
              <a:t>Воспитание</a:t>
            </a:r>
          </a:p>
          <a:p>
            <a:pPr>
              <a:buFontTx/>
              <a:buChar char="•"/>
            </a:pPr>
            <a:r>
              <a:rPr lang="ru-RU"/>
              <a:t>Лечение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4"/>
          <p:cNvSpPr txBox="1">
            <a:spLocks noChangeArrowheads="1"/>
          </p:cNvSpPr>
          <p:nvPr/>
        </p:nvSpPr>
        <p:spPr bwMode="auto">
          <a:xfrm>
            <a:off x="395288" y="260350"/>
            <a:ext cx="1431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Поп музыка</a:t>
            </a:r>
          </a:p>
        </p:txBody>
      </p:sp>
      <p:pic>
        <p:nvPicPr>
          <p:cNvPr id="20482" name="Picture 6" descr="1219641528_pops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7125" y="4117975"/>
            <a:ext cx="4206875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7"/>
          <p:cNvSpPr txBox="1">
            <a:spLocks noChangeArrowheads="1"/>
          </p:cNvSpPr>
          <p:nvPr/>
        </p:nvSpPr>
        <p:spPr bwMode="auto">
          <a:xfrm>
            <a:off x="3687763" y="639763"/>
            <a:ext cx="527685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/>
              <a:t> Снижение умственных способностей</a:t>
            </a:r>
          </a:p>
          <a:p>
            <a:endParaRPr lang="ru-RU"/>
          </a:p>
          <a:p>
            <a:pPr>
              <a:buFontTx/>
              <a:buChar char="•"/>
            </a:pPr>
            <a:r>
              <a:rPr lang="ru-RU"/>
              <a:t> Негативное энергетическое воздействие - влияние на подсознание, можно сказать, зомбирование. </a:t>
            </a:r>
          </a:p>
          <a:p>
            <a:endParaRPr lang="ru-RU"/>
          </a:p>
          <a:p>
            <a:pPr>
              <a:buFontTx/>
              <a:buChar char="•"/>
            </a:pPr>
            <a:r>
              <a:rPr lang="ru-RU"/>
              <a:t> Деградация </a:t>
            </a:r>
          </a:p>
          <a:p>
            <a:endParaRPr lang="ru-RU"/>
          </a:p>
        </p:txBody>
      </p:sp>
      <p:pic>
        <p:nvPicPr>
          <p:cNvPr id="20484" name="Picture 8" descr="44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713"/>
            <a:ext cx="3438525" cy="429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195</TotalTime>
  <Words>323</Words>
  <Application>Microsoft Office PowerPoint</Application>
  <PresentationFormat>Экран (4:3)</PresentationFormat>
  <Paragraphs>63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Население США</dc:title>
  <dc:creator>XTreme</dc:creator>
  <cp:lastModifiedBy>Dima</cp:lastModifiedBy>
  <cp:revision>18</cp:revision>
  <dcterms:created xsi:type="dcterms:W3CDTF">2009-05-14T16:06:51Z</dcterms:created>
  <dcterms:modified xsi:type="dcterms:W3CDTF">2014-02-10T04:30:22Z</dcterms:modified>
</cp:coreProperties>
</file>