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  <p:sldMasterId id="2147483659" r:id="rId2"/>
    <p:sldMasterId id="2147483665" r:id="rId3"/>
  </p:sldMasterIdLst>
  <p:notesMasterIdLst>
    <p:notesMasterId r:id="rId17"/>
  </p:notesMasterIdLst>
  <p:sldIdLst>
    <p:sldId id="256" r:id="rId4"/>
    <p:sldId id="260" r:id="rId5"/>
    <p:sldId id="264" r:id="rId6"/>
    <p:sldId id="262" r:id="rId7"/>
    <p:sldId id="278" r:id="rId8"/>
    <p:sldId id="279" r:id="rId9"/>
    <p:sldId id="266" r:id="rId10"/>
    <p:sldId id="267" r:id="rId11"/>
    <p:sldId id="283" r:id="rId12"/>
    <p:sldId id="284" r:id="rId13"/>
    <p:sldId id="280" r:id="rId14"/>
    <p:sldId id="281" r:id="rId15"/>
    <p:sldId id="282" r:id="rId16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6633"/>
    <a:srgbClr val="111111"/>
    <a:srgbClr val="003300"/>
    <a:srgbClr val="FFCC99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FDAE33-A998-4163-99BB-884D81A8F0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4444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Нажмите кнопку, чтобы изменить стиль основного подзаголовка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0072946-B0EC-4AFD-A141-A37D71F488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7BA9FA-A798-4A1C-B7F1-20F5DBB9C1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0FDE6-EB7A-4332-9291-E005AC6085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0BA56-CA9B-449F-83B8-E15F0E272D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9C375-3DA1-48B1-A519-7F55DF5849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74A25-89FD-47EB-BD41-FD4BE4C09A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954FC-9C73-4891-9EDB-10861E455B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00F41-8CC3-43A0-A5EB-C6FA5620E8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843CE-AAD9-4090-B797-39C166422E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3587D-1571-4440-A8C7-F50A74F49A1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00AA0-FC90-45BB-A2CD-F328CBE280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9668923-6D4A-4CCE-AF78-FF9A61A0476D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44039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44040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041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042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FF59E-ED4A-4B22-B2ED-C393417089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6E694-B490-4149-8FAB-5B91834719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E6A00-F326-4691-B0B9-6EEAF77991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BF2D65-3BAE-48FD-BB0C-7A08A650BD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BC2FA5-CE21-4106-96DD-2CA681C7B5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8D296-2C6F-474A-8D67-3D928E8BD3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D195B-C83C-47F7-BD93-08CC8C5994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4B0749-6764-411E-8AAE-9878A7473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E19212-5149-446A-B3A0-6E4E90C0CF1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635312-1AE3-4A9B-B90F-B2ACC78677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136A569-711F-4F1E-9170-DD4FFF9C41A4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59400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59401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02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03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04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05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06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07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08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09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0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1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2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3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4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5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6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7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8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9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20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21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22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23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24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25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26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27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28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29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30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31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9432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89605-16E0-447A-A49E-5697BE1F1BF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6CC3E-48E8-45F2-89C0-E8B4ACCB5929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EA02EE-B23E-4FF8-8450-E7865749D76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AE5CA8-3276-47B5-BFA4-ACD19D932719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CA1090-4B04-46A0-9123-D8427958A91C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94C5E-708E-4ACC-892E-409839E90682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664B3-4E10-46DE-949A-A627B6A0101C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69213-ECB7-4B8A-B6F6-115212B0B4B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CF95E-0DDC-421A-AB7E-F537E2ECA6A6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B1707-D7B0-4C1B-BE09-41CD81C6A13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F63E0FC7-65C8-44F7-835E-E18A033ED38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13831CFD-DDBF-4DFA-933C-4213191D665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 alt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BDBF8EDE-0239-4260-BE48-BCD8C7F80584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58376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58377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78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79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0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1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2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3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4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5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6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7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8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9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0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1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2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3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4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5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6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7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8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99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400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401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402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403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404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405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406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407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806450"/>
            <a:ext cx="7340600" cy="3024188"/>
          </a:xfrm>
        </p:spPr>
        <p:txBody>
          <a:bodyPr/>
          <a:lstStyle/>
          <a:p>
            <a:r>
              <a:rPr lang="ru-RU" sz="6200" b="1">
                <a:effectLst>
                  <a:outerShdw blurRad="38100" dist="38100" dir="2700000" algn="tl">
                    <a:srgbClr val="C0C0C0"/>
                  </a:outerShdw>
                </a:effectLst>
              </a:rPr>
              <a:t>Файловый ввод-вывод данных</a:t>
            </a:r>
            <a:r>
              <a:rPr lang="ru-RU" sz="5600" b="1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56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56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  </a:t>
            </a:r>
            <a:r>
              <a:rPr lang="en-US" sz="5600" b="1">
                <a:effectLst>
                  <a:outerShdw blurRad="38100" dist="38100" dir="2700000" algn="tl">
                    <a:srgbClr val="C0C0C0"/>
                  </a:outerShdw>
                </a:effectLst>
              </a:rPr>
              <a:t>Pascal</a:t>
            </a:r>
            <a:r>
              <a:rPr lang="ru-RU" sz="5600" b="1">
                <a:effectLst>
                  <a:outerShdw blurRad="38100" dist="38100" dir="2700000" algn="tl">
                    <a:srgbClr val="C0C0C0"/>
                  </a:outerShdw>
                </a:effectLst>
              </a:rPr>
              <a:t>е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00113" y="3962400"/>
            <a:ext cx="7920037" cy="1752600"/>
          </a:xfrm>
        </p:spPr>
        <p:txBody>
          <a:bodyPr/>
          <a:lstStyle/>
          <a:p>
            <a:r>
              <a:rPr lang="ru-RU" sz="3900" dirty="0"/>
              <a:t>Средства обработки файлов</a:t>
            </a:r>
          </a:p>
          <a:p>
            <a:r>
              <a:rPr lang="ru-RU" dirty="0"/>
              <a:t>11 класс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1640" y="5589240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Дугина Ирина </a:t>
            </a:r>
            <a:r>
              <a:rPr lang="ru-RU" dirty="0" err="1" smtClean="0"/>
              <a:t>Радиковна</a:t>
            </a:r>
            <a:r>
              <a:rPr lang="ru-RU" dirty="0" smtClean="0"/>
              <a:t>, учитель информатики и ИКТ,</a:t>
            </a:r>
          </a:p>
          <a:p>
            <a:pPr algn="ctr"/>
            <a:r>
              <a:rPr lang="ru-RU" dirty="0" smtClean="0"/>
              <a:t>МБОУ СОШ </a:t>
            </a:r>
            <a:r>
              <a:rPr lang="ru-RU" dirty="0" err="1" smtClean="0"/>
              <a:t>с.Камышки</a:t>
            </a:r>
            <a:r>
              <a:rPr lang="ru-RU" dirty="0" smtClean="0"/>
              <a:t> </a:t>
            </a:r>
            <a:r>
              <a:rPr lang="ru-RU" dirty="0" err="1" smtClean="0"/>
              <a:t>Александрово-Гайского</a:t>
            </a:r>
            <a:r>
              <a:rPr lang="ru-RU" dirty="0" smtClean="0"/>
              <a:t> района</a:t>
            </a:r>
          </a:p>
          <a:p>
            <a:pPr algn="ctr"/>
            <a:r>
              <a:rPr lang="ru-RU" dirty="0" smtClean="0"/>
              <a:t>Саратовской области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3686-F0D3-408C-9230-5D3ACEA31818}" type="slidenum">
              <a:rPr lang="ru-RU"/>
              <a:pPr/>
              <a:t>2</a:t>
            </a:fld>
            <a:endParaRPr lang="ru-RU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39825"/>
          </a:xfrm>
        </p:spPr>
        <p:txBody>
          <a:bodyPr/>
          <a:lstStyle/>
          <a:p>
            <a:r>
              <a:rPr lang="ru-RU" b="1"/>
              <a:t>Описание</a:t>
            </a:r>
          </a:p>
        </p:txBody>
      </p:sp>
      <p:sp>
        <p:nvSpPr>
          <p:cNvPr id="9220" name="Rectangle 4" descr="Почтовая бумага"/>
          <p:cNvSpPr>
            <a:spLocks noChangeArrowheads="1"/>
          </p:cNvSpPr>
          <p:nvPr/>
        </p:nvSpPr>
        <p:spPr bwMode="auto">
          <a:xfrm>
            <a:off x="468313" y="1636713"/>
            <a:ext cx="8351837" cy="2016125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CC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8064500" cy="20161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000" b="1" i="1" dirty="0">
                <a:solidFill>
                  <a:srgbClr val="800000"/>
                </a:solidFill>
              </a:rPr>
              <a:t>Файл</a:t>
            </a:r>
            <a:r>
              <a:rPr lang="ru-RU" sz="3000" b="1" dirty="0">
                <a:solidFill>
                  <a:srgbClr val="800000"/>
                </a:solidFill>
              </a:rPr>
              <a:t> – это область памяти на внешнем носителе, в которой хранится некоторая информация.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3000" b="1" dirty="0">
              <a:solidFill>
                <a:srgbClr val="800000"/>
              </a:solidFill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68313" y="3716338"/>
            <a:ext cx="8353425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dirty="0"/>
              <a:t>   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Особенности:</a:t>
            </a:r>
          </a:p>
          <a:p>
            <a:r>
              <a:rPr lang="ru-RU" sz="2400" i="1" dirty="0"/>
              <a:t>а) файл имеет имя;</a:t>
            </a:r>
          </a:p>
          <a:p>
            <a:r>
              <a:rPr lang="ru-RU" sz="2400" i="1" dirty="0"/>
              <a:t>б) файл содержит компоненты  одного типа (файл строк, файл записей)</a:t>
            </a:r>
          </a:p>
          <a:p>
            <a:r>
              <a:rPr lang="ru-RU" sz="2400" i="1" dirty="0"/>
              <a:t>в)объем файла не оговаривается в программе ;</a:t>
            </a:r>
            <a:endParaRPr lang="ru-RU" sz="2400" dirty="0"/>
          </a:p>
          <a:p>
            <a:r>
              <a:rPr lang="ru-RU" sz="28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E592-F800-46D8-ABED-8E3BF1722B95}" type="slidenum">
              <a:rPr lang="ru-RU"/>
              <a:pPr/>
              <a:t>3</a:t>
            </a:fld>
            <a:endParaRPr lang="ru-RU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8229600" cy="1139825"/>
          </a:xfrm>
        </p:spPr>
        <p:txBody>
          <a:bodyPr/>
          <a:lstStyle/>
          <a:p>
            <a:r>
              <a:rPr lang="ru-RU" b="1"/>
              <a:t>Типы файлов Турбо Паскаль</a:t>
            </a:r>
            <a:r>
              <a:rPr lang="ru-RU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387475"/>
            <a:ext cx="8229600" cy="5149850"/>
          </a:xfrm>
        </p:spPr>
        <p:txBody>
          <a:bodyPr/>
          <a:lstStyle/>
          <a:p>
            <a:pPr marL="0" indent="12700"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/>
              <a:t>Турбо Паскаль поддерживает три типа файлов: </a:t>
            </a:r>
          </a:p>
          <a:p>
            <a:pPr marL="0" indent="12700">
              <a:lnSpc>
                <a:spcPct val="90000"/>
              </a:lnSpc>
            </a:pPr>
            <a:r>
              <a:rPr lang="ru-RU" sz="2000" i="1" dirty="0">
                <a:solidFill>
                  <a:srgbClr val="800000"/>
                </a:solidFill>
              </a:rPr>
              <a:t>текстовые файлы; </a:t>
            </a:r>
          </a:p>
          <a:p>
            <a:pPr marL="0" indent="12700">
              <a:lnSpc>
                <a:spcPct val="90000"/>
              </a:lnSpc>
            </a:pPr>
            <a:r>
              <a:rPr lang="ru-RU" sz="2000" i="1" dirty="0">
                <a:solidFill>
                  <a:srgbClr val="800000"/>
                </a:solidFill>
              </a:rPr>
              <a:t>типизированные файлы; </a:t>
            </a:r>
          </a:p>
          <a:p>
            <a:pPr marL="0" indent="12700">
              <a:lnSpc>
                <a:spcPct val="90000"/>
              </a:lnSpc>
            </a:pPr>
            <a:r>
              <a:rPr lang="ru-RU" sz="2000" i="1" dirty="0" err="1">
                <a:solidFill>
                  <a:srgbClr val="800000"/>
                </a:solidFill>
              </a:rPr>
              <a:t>нетипизированные</a:t>
            </a:r>
            <a:r>
              <a:rPr lang="ru-RU" sz="2000" i="1" dirty="0">
                <a:solidFill>
                  <a:srgbClr val="800000"/>
                </a:solidFill>
              </a:rPr>
              <a:t> файлы.</a:t>
            </a:r>
          </a:p>
          <a:p>
            <a:pPr marL="0" indent="12700">
              <a:lnSpc>
                <a:spcPct val="90000"/>
              </a:lnSpc>
              <a:buFont typeface="Wingdings" pitchFamily="2" charset="2"/>
              <a:buNone/>
            </a:pPr>
            <a:endParaRPr lang="ru-RU" sz="2000" i="1" dirty="0">
              <a:solidFill>
                <a:srgbClr val="800000"/>
              </a:solidFill>
            </a:endParaRPr>
          </a:p>
          <a:p>
            <a:pPr marL="0" indent="12700"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/>
              <a:t>Файл, в описании которого указывается тип элементов, называется </a:t>
            </a:r>
            <a:r>
              <a:rPr lang="ru-RU" sz="2000" i="1" dirty="0">
                <a:solidFill>
                  <a:srgbClr val="800000"/>
                </a:solidFill>
              </a:rPr>
              <a:t>типизированным</a:t>
            </a:r>
            <a:r>
              <a:rPr lang="ru-RU" sz="2000" i="1" dirty="0"/>
              <a:t>. </a:t>
            </a:r>
            <a:r>
              <a:rPr lang="ru-RU" sz="2000" dirty="0"/>
              <a:t>Все элементы файла пронумерованы начиная с нуля.(базы данных)</a:t>
            </a:r>
            <a:br>
              <a:rPr lang="ru-RU" sz="2000" dirty="0"/>
            </a:br>
            <a:endParaRPr lang="ru-RU" sz="2000" dirty="0"/>
          </a:p>
          <a:p>
            <a:pPr marL="0" indent="12700">
              <a:lnSpc>
                <a:spcPct val="90000"/>
              </a:lnSpc>
              <a:buFont typeface="Wingdings" pitchFamily="2" charset="2"/>
              <a:buNone/>
            </a:pPr>
            <a:r>
              <a:rPr lang="ru-RU" sz="2000" i="1" dirty="0">
                <a:solidFill>
                  <a:srgbClr val="800000"/>
                </a:solidFill>
              </a:rPr>
              <a:t>Текстовый </a:t>
            </a:r>
            <a:r>
              <a:rPr lang="ru-RU" sz="2000" i="1" dirty="0"/>
              <a:t>файл представляет собой последовательность символов разбитую на строки. Каждая строка заканчивается маркером конца строки.</a:t>
            </a:r>
            <a:br>
              <a:rPr lang="ru-RU" sz="2000" i="1" dirty="0"/>
            </a:b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i="1" dirty="0" err="1">
                <a:solidFill>
                  <a:srgbClr val="800000"/>
                </a:solidFill>
              </a:rPr>
              <a:t>Нетипизированные</a:t>
            </a:r>
            <a:r>
              <a:rPr lang="ru-RU" sz="2000" i="1" dirty="0">
                <a:solidFill>
                  <a:srgbClr val="800000"/>
                </a:solidFill>
              </a:rPr>
              <a:t> файлы</a:t>
            </a:r>
            <a:r>
              <a:rPr lang="ru-RU" sz="2000" i="1" dirty="0"/>
              <a:t> рассматриваются как совокупность символов и байтов, не имеют определенного типа.</a:t>
            </a:r>
            <a:endParaRPr lang="ru-RU" sz="20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D6-F55C-42F7-9E1D-251626395EEC}" type="slidenum">
              <a:rPr lang="ru-RU"/>
              <a:pPr/>
              <a:t>4</a:t>
            </a:fld>
            <a:endParaRPr lang="ru-RU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04813"/>
            <a:ext cx="7920037" cy="735012"/>
          </a:xfrm>
        </p:spPr>
        <p:txBody>
          <a:bodyPr/>
          <a:lstStyle/>
          <a:p>
            <a:pPr algn="ctr"/>
            <a:r>
              <a:rPr lang="ru-RU" b="1"/>
              <a:t>Средства обработки файлов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646612"/>
          </a:xfrm>
        </p:spPr>
        <p:txBody>
          <a:bodyPr/>
          <a:lstStyle/>
          <a:p>
            <a:r>
              <a:rPr lang="ru-RU" sz="3600" dirty="0"/>
              <a:t>установить связь программы с файлом; </a:t>
            </a:r>
          </a:p>
          <a:p>
            <a:r>
              <a:rPr lang="ru-RU" sz="3600" dirty="0"/>
              <a:t>"открыть" файл для чтения или записи; </a:t>
            </a:r>
          </a:p>
          <a:p>
            <a:r>
              <a:rPr lang="ru-RU" sz="3600" dirty="0"/>
              <a:t>считать из файла или записать в файл; </a:t>
            </a:r>
          </a:p>
          <a:p>
            <a:r>
              <a:rPr lang="ru-RU" sz="3600" dirty="0"/>
              <a:t>закрыть файл.</a:t>
            </a:r>
          </a:p>
          <a:p>
            <a:pPr>
              <a:buFont typeface="Wingdings" pitchFamily="2" charset="2"/>
              <a:buNone/>
            </a:pPr>
            <a:endParaRPr lang="ru-RU" sz="3600" dirty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-1647871038" y="-96008825"/>
            <a:ext cx="10491788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6960" tIns="47610" rIns="126960" bIns="47610" anchor="ctr">
            <a:spAutoFit/>
          </a:bodyPr>
          <a:lstStyle/>
          <a:p>
            <a:r>
              <a:rPr lang="ru-RU"/>
              <a:t>В программе на Паскале текстовый файл представлен файловой переменной типа TEXT.</a:t>
            </a:r>
          </a:p>
          <a:p>
            <a:pPr eaLnBrk="0" hangingPunct="0"/>
            <a:r>
              <a:rPr lang="ru-RU"/>
              <a:t>Var &lt;имя файловой переменной&gt;: text;</a:t>
            </a:r>
          </a:p>
          <a:p>
            <a:pPr eaLnBrk="0" hangingPunct="0"/>
            <a:r>
              <a:rPr lang="ru-RU" i="1"/>
              <a:t>Связь файловой переменной с именем файла на диске</a:t>
            </a:r>
            <a:r>
              <a:rPr lang="ru-RU"/>
              <a:t> осуществляется с помощью оператора </a:t>
            </a:r>
            <a:endParaRPr lang="ru-RU" sz="76500"/>
          </a:p>
          <a:p>
            <a:pPr eaLnBrk="0" hangingPunct="0"/>
            <a:endParaRPr 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-1647871038" y="-95699263"/>
            <a:ext cx="17622838" cy="19856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6960" tIns="47610" rIns="126960" bIns="47610" anchor="ctr">
            <a:spAutoFit/>
          </a:bodyPr>
          <a:lstStyle/>
          <a:p>
            <a:r>
              <a:rPr lang="ru-RU" sz="76500"/>
              <a:t>Assign (имя файловой переменной, имя файла на диске);</a:t>
            </a:r>
            <a:endParaRPr lang="ru-RU"/>
          </a:p>
          <a:p>
            <a:pPr eaLnBrk="0" hangingPunct="0"/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-1647871038" y="-95699263"/>
            <a:ext cx="214748364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6960" tIns="47610" rIns="126960" bIns="47610" anchor="ctr">
            <a:spAutoFit/>
          </a:bodyPr>
          <a:lstStyle/>
          <a:p>
            <a:r>
              <a:rPr lang="ru-RU"/>
              <a:t>Имя файла на диске больше нигде в программе не появляется. &lt;Имя файла на диске&gt; должно содержать полный путь для поиска данного файла. Если полный путь к файлу не указан, то файл будет искаться в каталоге, где находится исходный текст программы.</a:t>
            </a:r>
            <a:br>
              <a:rPr lang="ru-RU"/>
            </a:br>
            <a:endParaRPr lang="ru-RU"/>
          </a:p>
          <a:p>
            <a:pPr eaLnBrk="0" hangingPunct="0"/>
            <a:r>
              <a:rPr lang="ru-RU" i="1"/>
              <a:t>Открытие файла для чтения</a:t>
            </a:r>
            <a:r>
              <a:rPr lang="ru-RU"/>
              <a:t> выполняется оператором</a:t>
            </a:r>
          </a:p>
          <a:p>
            <a:pPr eaLnBrk="0" hangingPunct="0"/>
            <a:endParaRPr lang="ru-RU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-1647871038" y="-95699263"/>
            <a:ext cx="214748364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6960" tIns="47610" rIns="126960" bIns="47610" anchor="ctr">
            <a:spAutoFit/>
          </a:bodyPr>
          <a:lstStyle/>
          <a:p>
            <a:r>
              <a:rPr lang="ru-RU"/>
              <a:t>Reset (имя файловой переменной);</a:t>
            </a:r>
          </a:p>
          <a:p>
            <a:pPr eaLnBrk="0" hangingPunct="0"/>
            <a:endParaRPr 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-1647871038" y="-95699263"/>
            <a:ext cx="214748364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6960" tIns="47610" rIns="126960" bIns="47610" anchor="ctr">
            <a:spAutoFit/>
          </a:bodyPr>
          <a:lstStyle/>
          <a:p>
            <a:r>
              <a:rPr lang="ru-RU"/>
              <a:t>Если на диске нет файла с данным именем, то выполнение программы прервется.</a:t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i="1"/>
              <a:t>Открытие файла для записи</a:t>
            </a:r>
            <a:r>
              <a:rPr lang="ru-RU"/>
              <a:t> осуществляется оператором </a:t>
            </a:r>
          </a:p>
          <a:p>
            <a:pPr eaLnBrk="0" hangingPunct="0"/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-1647871038" y="-95699263"/>
            <a:ext cx="214748364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6960" tIns="47610" rIns="126960" bIns="47610" anchor="ctr">
            <a:spAutoFit/>
          </a:bodyPr>
          <a:lstStyle/>
          <a:p>
            <a:r>
              <a:rPr lang="ru-RU"/>
              <a:t>Rewrite (имя файловой переменной);</a:t>
            </a:r>
          </a:p>
          <a:p>
            <a:pPr eaLnBrk="0" hangingPunct="0"/>
            <a:endParaRPr lang="ru-RU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-1643391113" y="-95699263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/>
              <a:t>Если на диске нет файла с данным именем, то файл будет создан.</a:t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E707-7B69-4379-A9F6-EEE1D5D82A2D}" type="slidenum">
              <a:rPr lang="ru-RU"/>
              <a:pPr/>
              <a:t>5</a:t>
            </a:fld>
            <a:endParaRPr lang="ru-RU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Установка связи </a:t>
            </a:r>
            <a:b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программы с файлом</a:t>
            </a: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395288" y="3789363"/>
            <a:ext cx="856932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600" b="1" dirty="0">
                <a:solidFill>
                  <a:srgbClr val="800000"/>
                </a:solidFill>
              </a:rPr>
              <a:t>Для установления связи переменной и файла</a:t>
            </a:r>
          </a:p>
          <a:p>
            <a:pPr algn="ctr"/>
            <a:r>
              <a:rPr lang="ru-RU" sz="2600" b="1" dirty="0">
                <a:solidFill>
                  <a:srgbClr val="800000"/>
                </a:solidFill>
              </a:rPr>
              <a:t>служит процедура</a:t>
            </a:r>
            <a:endParaRPr lang="en-US" sz="2600" b="1" dirty="0">
              <a:solidFill>
                <a:srgbClr val="800000"/>
              </a:solidFill>
            </a:endParaRPr>
          </a:p>
          <a:p>
            <a:pPr algn="r"/>
            <a:r>
              <a:rPr lang="en-US" sz="2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Assign</a:t>
            </a:r>
            <a:r>
              <a:rPr lang="ru-RU" sz="2600" dirty="0"/>
              <a:t>(</a:t>
            </a:r>
            <a:r>
              <a:rPr lang="en-US" sz="2600" dirty="0"/>
              <a:t>&lt;</a:t>
            </a:r>
            <a:r>
              <a:rPr lang="ru-RU" sz="2600" dirty="0"/>
              <a:t>имя файловой переменной</a:t>
            </a:r>
            <a:r>
              <a:rPr lang="en-US" sz="2600" dirty="0"/>
              <a:t>&gt;</a:t>
            </a:r>
            <a:r>
              <a:rPr lang="ru-RU" sz="2600" dirty="0"/>
              <a:t>,</a:t>
            </a:r>
            <a:r>
              <a:rPr lang="en-US" sz="2600" dirty="0"/>
              <a:t>’&lt;</a:t>
            </a:r>
            <a:r>
              <a:rPr lang="ru-RU" sz="2600" dirty="0"/>
              <a:t>имя файла на диске</a:t>
            </a:r>
            <a:r>
              <a:rPr lang="en-US" sz="2600" dirty="0"/>
              <a:t>&gt;’);</a:t>
            </a:r>
          </a:p>
          <a:p>
            <a:r>
              <a:rPr lang="ru-RU" sz="2600" b="1" dirty="0"/>
              <a:t>Например: </a:t>
            </a:r>
            <a:r>
              <a:rPr lang="en-US" sz="2600" b="1" dirty="0"/>
              <a:t>Assign (</a:t>
            </a:r>
            <a:r>
              <a:rPr lang="en-US" sz="2600" b="1" dirty="0" err="1"/>
              <a:t>f,‘input.txt</a:t>
            </a:r>
            <a:r>
              <a:rPr lang="en-US" sz="2600" b="1" dirty="0"/>
              <a:t>’);</a:t>
            </a:r>
          </a:p>
          <a:p>
            <a:r>
              <a:rPr lang="en-US" sz="2600" b="1" dirty="0"/>
              <a:t>                    Assign (</a:t>
            </a:r>
            <a:r>
              <a:rPr lang="en-US" sz="2600" b="1" dirty="0" err="1"/>
              <a:t>g,’output.txt</a:t>
            </a:r>
            <a:r>
              <a:rPr lang="en-US" sz="2600" b="1" dirty="0"/>
              <a:t>’);             </a:t>
            </a:r>
            <a:endParaRPr lang="ru-RU" sz="2600" b="1" dirty="0"/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539750" y="1484313"/>
            <a:ext cx="7561263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500" b="1" dirty="0">
                <a:solidFill>
                  <a:srgbClr val="800000"/>
                </a:solidFill>
              </a:rPr>
              <a:t>Описание файловой переменной</a:t>
            </a:r>
            <a:endParaRPr lang="en-US" sz="2500" b="1" dirty="0">
              <a:solidFill>
                <a:srgbClr val="800000"/>
              </a:solidFill>
            </a:endParaRPr>
          </a:p>
          <a:p>
            <a:r>
              <a:rPr lang="en-US" sz="2500" b="1" dirty="0" err="1">
                <a:solidFill>
                  <a:srgbClr val="800000"/>
                </a:solidFill>
              </a:rPr>
              <a:t>Var</a:t>
            </a:r>
            <a:r>
              <a:rPr lang="en-US" sz="2500" b="1" dirty="0">
                <a:solidFill>
                  <a:srgbClr val="800000"/>
                </a:solidFill>
              </a:rPr>
              <a:t> </a:t>
            </a:r>
          </a:p>
          <a:p>
            <a:r>
              <a:rPr lang="en-US" sz="2500" b="1" dirty="0">
                <a:solidFill>
                  <a:srgbClr val="800000"/>
                </a:solidFill>
              </a:rPr>
              <a:t>&lt;</a:t>
            </a:r>
            <a:r>
              <a:rPr lang="ru-RU" sz="2500" b="1" dirty="0">
                <a:solidFill>
                  <a:srgbClr val="800000"/>
                </a:solidFill>
              </a:rPr>
              <a:t>имя файловой переменной</a:t>
            </a:r>
            <a:r>
              <a:rPr lang="en-US" sz="2500" b="1" dirty="0">
                <a:solidFill>
                  <a:srgbClr val="800000"/>
                </a:solidFill>
              </a:rPr>
              <a:t>&gt;: text ;</a:t>
            </a:r>
          </a:p>
          <a:p>
            <a:r>
              <a:rPr lang="ru-RU" sz="2500" b="1" dirty="0"/>
              <a:t>Например:</a:t>
            </a:r>
          </a:p>
          <a:p>
            <a:r>
              <a:rPr lang="en-US" sz="2500" b="1" dirty="0" err="1"/>
              <a:t>Var</a:t>
            </a:r>
            <a:endParaRPr lang="en-US" sz="2500" b="1" dirty="0"/>
          </a:p>
          <a:p>
            <a:r>
              <a:rPr lang="en-US" sz="2500" b="1" dirty="0"/>
              <a:t>      </a:t>
            </a:r>
            <a:r>
              <a:rPr lang="en-US" sz="2500" b="1" dirty="0" err="1"/>
              <a:t>f,g:text</a:t>
            </a:r>
            <a:r>
              <a:rPr lang="en-US" sz="2500" b="1" dirty="0"/>
              <a:t>;</a:t>
            </a:r>
            <a:endParaRPr lang="ru-RU" sz="2500" b="1" dirty="0"/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468313" y="5013325"/>
            <a:ext cx="12239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“</a:t>
            </a:r>
            <a:r>
              <a:rPr lang="ru-RU"/>
              <a:t>Эсайгн</a:t>
            </a:r>
            <a:r>
              <a:rPr lang="en-US"/>
              <a:t>”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6" grpId="0"/>
      <p:bldP spid="481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4BADA-1705-46B2-B611-914D58970BDF}" type="slidenum">
              <a:rPr lang="ru-RU"/>
              <a:pPr/>
              <a:t>6</a:t>
            </a:fld>
            <a:endParaRPr lang="ru-RU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/>
              <a:t>Открытие файла для чтения или записи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500" dirty="0"/>
              <a:t>Для чтения из файла необходимо открыть файл для чтения с помощью процедуры </a:t>
            </a:r>
            <a:r>
              <a:rPr lang="en-US" sz="25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RESET</a:t>
            </a:r>
            <a:r>
              <a:rPr lang="en-US" sz="2500" dirty="0"/>
              <a:t>(&lt;</a:t>
            </a:r>
            <a:r>
              <a:rPr lang="ru-RU" sz="2500" dirty="0"/>
              <a:t>имя файловой переменной</a:t>
            </a:r>
            <a:r>
              <a:rPr lang="en-US" sz="2500" dirty="0"/>
              <a:t>&gt;);</a:t>
            </a:r>
            <a:endParaRPr lang="ru-RU" sz="2500" dirty="0"/>
          </a:p>
          <a:p>
            <a:pPr>
              <a:buFont typeface="Wingdings" pitchFamily="2" charset="2"/>
              <a:buNone/>
            </a:pPr>
            <a:r>
              <a:rPr lang="ru-RU" sz="2500" b="1" dirty="0"/>
              <a:t>Например: </a:t>
            </a:r>
            <a:r>
              <a:rPr lang="en-US" sz="2500" b="1" dirty="0"/>
              <a:t>Reset (f);</a:t>
            </a:r>
          </a:p>
          <a:p>
            <a:endParaRPr lang="en-US" sz="2500" dirty="0"/>
          </a:p>
          <a:p>
            <a:r>
              <a:rPr lang="ru-RU" sz="2500" dirty="0"/>
              <a:t>Для записи  в файл открываем файл для записи с помощью процедуры </a:t>
            </a:r>
          </a:p>
          <a:p>
            <a:pPr>
              <a:buFont typeface="Wingdings" pitchFamily="2" charset="2"/>
              <a:buNone/>
            </a:pPr>
            <a:r>
              <a:rPr lang="ru-RU" sz="25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en-US" sz="25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REWRITE</a:t>
            </a:r>
            <a:r>
              <a:rPr lang="en-US" sz="2500" dirty="0"/>
              <a:t>(&lt;</a:t>
            </a:r>
            <a:r>
              <a:rPr lang="ru-RU" sz="2500" dirty="0"/>
              <a:t>имя файловой переменной</a:t>
            </a:r>
            <a:r>
              <a:rPr lang="en-US" sz="2500" dirty="0"/>
              <a:t>&gt;);</a:t>
            </a:r>
            <a:endParaRPr lang="ru-RU" sz="2500" dirty="0"/>
          </a:p>
          <a:p>
            <a:pPr>
              <a:buFont typeface="Wingdings" pitchFamily="2" charset="2"/>
              <a:buNone/>
            </a:pPr>
            <a:r>
              <a:rPr lang="ru-RU" sz="2500" b="1" dirty="0"/>
              <a:t>Например: </a:t>
            </a:r>
            <a:r>
              <a:rPr lang="en-US" sz="2500" b="1" dirty="0"/>
              <a:t>Rewrite (g);</a:t>
            </a:r>
            <a:r>
              <a:rPr lang="en-US" sz="2500" dirty="0"/>
              <a:t> </a:t>
            </a:r>
          </a:p>
          <a:p>
            <a:pPr>
              <a:buFont typeface="Wingdings" pitchFamily="2" charset="2"/>
              <a:buNone/>
            </a:pPr>
            <a:endParaRPr lang="ru-RU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6386-6D99-436F-9220-6C26E2A0C094}" type="slidenum">
              <a:rPr lang="ru-RU"/>
              <a:pPr/>
              <a:t>7</a:t>
            </a:fld>
            <a:endParaRPr lang="ru-RU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/>
              <a:t>Чтение из файла</a:t>
            </a:r>
            <a:r>
              <a:rPr lang="en-US" sz="4000" b="1"/>
              <a:t>.</a:t>
            </a:r>
            <a:r>
              <a:rPr lang="ru-RU" sz="4000" b="1"/>
              <a:t/>
            </a:r>
            <a:br>
              <a:rPr lang="ru-RU" sz="4000" b="1"/>
            </a:br>
            <a:r>
              <a:rPr lang="ru-RU" sz="4000" b="1"/>
              <a:t>Запись в файл.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569325" cy="4319587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600" dirty="0"/>
              <a:t>Чтение данных из файла выполняется процедурой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600" dirty="0"/>
              <a:t> </a:t>
            </a:r>
            <a:r>
              <a:rPr lang="en-US" sz="2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READ</a:t>
            </a:r>
            <a:r>
              <a:rPr lang="en-US" sz="2600" dirty="0"/>
              <a:t> </a:t>
            </a:r>
            <a:r>
              <a:rPr lang="ru-RU" sz="2600" dirty="0"/>
              <a:t>(</a:t>
            </a:r>
            <a:r>
              <a:rPr lang="en-US" sz="2600" dirty="0"/>
              <a:t>&lt;</a:t>
            </a:r>
            <a:r>
              <a:rPr lang="ru-RU" sz="2600" dirty="0"/>
              <a:t>имя файловой переменной</a:t>
            </a:r>
            <a:r>
              <a:rPr lang="en-US" sz="2600" dirty="0"/>
              <a:t>&gt;</a:t>
            </a:r>
            <a:r>
              <a:rPr lang="ru-RU" sz="2600" dirty="0"/>
              <a:t>,</a:t>
            </a:r>
            <a:r>
              <a:rPr lang="en-US" sz="2600" dirty="0"/>
              <a:t>’&lt;</a:t>
            </a:r>
            <a:r>
              <a:rPr lang="ru-RU" sz="2600" dirty="0"/>
              <a:t>имя переменной</a:t>
            </a:r>
            <a:r>
              <a:rPr lang="en-US" sz="2600" dirty="0"/>
              <a:t>&gt;);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dirty="0"/>
              <a:t>Например: </a:t>
            </a:r>
            <a:r>
              <a:rPr lang="en-US" sz="2400" b="1" dirty="0"/>
              <a:t>Read (</a:t>
            </a:r>
            <a:r>
              <a:rPr lang="en-US" sz="2400" b="1" dirty="0" err="1"/>
              <a:t>f,a,b</a:t>
            </a:r>
            <a:r>
              <a:rPr lang="en-US" sz="2400" b="1" dirty="0"/>
              <a:t>);</a:t>
            </a:r>
            <a:endParaRPr lang="ru-RU" sz="2400" b="1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b="1" dirty="0"/>
          </a:p>
          <a:p>
            <a:pPr>
              <a:lnSpc>
                <a:spcPct val="90000"/>
              </a:lnSpc>
            </a:pPr>
            <a:r>
              <a:rPr lang="ru-RU" sz="2400" dirty="0"/>
              <a:t>Запись данных в файл выполняется процедурой</a:t>
            </a:r>
            <a:r>
              <a:rPr lang="ru-RU" sz="2600" dirty="0"/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WRITE</a:t>
            </a:r>
            <a:r>
              <a:rPr lang="en-US" sz="2600" dirty="0"/>
              <a:t>(&lt;</a:t>
            </a:r>
            <a:r>
              <a:rPr lang="ru-RU" sz="2600" dirty="0"/>
              <a:t>имя файловой переменной</a:t>
            </a:r>
            <a:r>
              <a:rPr lang="en-US" sz="2600" dirty="0"/>
              <a:t>&gt;, &lt;</a:t>
            </a:r>
            <a:r>
              <a:rPr lang="ru-RU" sz="2600" dirty="0"/>
              <a:t>значение</a:t>
            </a:r>
            <a:r>
              <a:rPr lang="en-US" sz="2600" dirty="0"/>
              <a:t>&gt;</a:t>
            </a:r>
            <a:r>
              <a:rPr lang="ru-RU" sz="2600" dirty="0"/>
              <a:t>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Например: </a:t>
            </a:r>
            <a:r>
              <a:rPr lang="en-US" sz="26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Writeln</a:t>
            </a:r>
            <a:r>
              <a:rPr lang="en-US" sz="2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26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g,c</a:t>
            </a:r>
            <a:r>
              <a:rPr lang="en-US" sz="2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);</a:t>
            </a:r>
            <a:endParaRPr lang="ru-RU" sz="2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учитель информатики и ИКТ Дугина И.Р. 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49F4-11B6-4529-AE95-3202A681E9A2}" type="slidenum">
              <a:rPr lang="ru-RU"/>
              <a:pPr/>
              <a:t>8</a:t>
            </a:fld>
            <a:endParaRPr lang="ru-RU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/>
              <a:t>Закрытие файлов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1800225"/>
          </a:xfrm>
          <a:solidFill>
            <a:srgbClr val="FFCC99"/>
          </a:solidFill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После того как данные из файла прочитаны, его необходимо закрыть посредством процедуры </a:t>
            </a:r>
            <a:endParaRPr lang="en-US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6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CLOSE</a:t>
            </a:r>
            <a:r>
              <a:rPr lang="en-US" sz="2600" dirty="0"/>
              <a:t> (&lt;</a:t>
            </a:r>
            <a:r>
              <a:rPr lang="ru-RU" sz="2600" dirty="0"/>
              <a:t>имя файловой переменной</a:t>
            </a:r>
            <a:r>
              <a:rPr lang="en-US" sz="2600" dirty="0"/>
              <a:t>&gt;);</a:t>
            </a:r>
            <a:endParaRPr lang="ru-RU" sz="26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 b="1" dirty="0"/>
              <a:t>Например: </a:t>
            </a:r>
            <a:r>
              <a:rPr lang="en-US" sz="2600" b="1" dirty="0"/>
              <a:t>Close (f);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68313" y="4005263"/>
            <a:ext cx="8229600" cy="2160587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 dirty="0">
                <a:latin typeface="Verdana" pitchFamily="34" charset="0"/>
              </a:rPr>
              <a:t>После того как данные в файл записаны его необходимо закрыть посредством процедуры </a:t>
            </a:r>
            <a:endParaRPr lang="en-US" sz="2400" dirty="0">
              <a:latin typeface="Verdana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6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CLOSE</a:t>
            </a:r>
            <a:r>
              <a:rPr lang="en-US" sz="2600" dirty="0">
                <a:latin typeface="Verdana" pitchFamily="34" charset="0"/>
              </a:rPr>
              <a:t> (&lt;</a:t>
            </a:r>
            <a:r>
              <a:rPr lang="ru-RU" sz="2600" dirty="0">
                <a:latin typeface="Verdana" pitchFamily="34" charset="0"/>
              </a:rPr>
              <a:t>имя файловой переменной</a:t>
            </a:r>
            <a:r>
              <a:rPr lang="en-US" sz="2600" dirty="0">
                <a:latin typeface="Verdana" pitchFamily="34" charset="0"/>
              </a:rPr>
              <a:t>&gt;);</a:t>
            </a:r>
            <a:endParaRPr lang="ru-RU" sz="2600" dirty="0">
              <a:latin typeface="Verdana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600" b="1" dirty="0">
                <a:latin typeface="Verdana" pitchFamily="34" charset="0"/>
              </a:rPr>
              <a:t>Например: </a:t>
            </a:r>
            <a:r>
              <a:rPr lang="en-US" sz="2600" b="1" dirty="0">
                <a:latin typeface="Verdana" pitchFamily="34" charset="0"/>
              </a:rPr>
              <a:t>Close (g);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программ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5904656" cy="5069160"/>
          </a:xfrm>
        </p:spPr>
        <p:txBody>
          <a:bodyPr/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</a:rPr>
              <a:t>Program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geron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var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a,b,c:integer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s,p:real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f,g:text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;</a:t>
            </a:r>
            <a:endParaRPr lang="ru-RU" sz="1600" dirty="0" smtClean="0">
              <a:solidFill>
                <a:srgbClr val="000000"/>
              </a:solidFill>
              <a:latin typeface="Arial"/>
            </a:endParaRPr>
          </a:p>
          <a:p>
            <a:pPr marL="0" indent="14288">
              <a:buNone/>
            </a:pP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begin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assign(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f,'input.txt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');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reset(f);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readln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(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f,a,b,c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);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close(f);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assign(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g,'output.txt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');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rewrite(g);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if(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a+b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&gt;c)and (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a+c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&gt;b)and(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b+c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&gt;a) and</a:t>
            </a:r>
            <a:r>
              <a:rPr lang="ru-RU" sz="1600" dirty="0" smtClean="0">
                <a:solidFill>
                  <a:srgbClr val="000000"/>
                </a:solidFill>
                <a:latin typeface="Arial"/>
              </a:rPr>
              <a:t> (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a&gt;0)and(b&gt;0)and(c&gt;0) then begin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p:=(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a+b+c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)/2;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s:=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sqrt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(p*(p-a)* (p-b)* (p-c));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writeln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 (g,s:12:6);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end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else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writeln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(g,-1);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         close(g);</a:t>
            </a:r>
            <a:br>
              <a:rPr lang="en-US" sz="1600" dirty="0" smtClean="0">
                <a:solidFill>
                  <a:srgbClr val="000000"/>
                </a:solidFill>
                <a:latin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end.</a:t>
            </a:r>
          </a:p>
          <a:p>
            <a:pPr>
              <a:buNone/>
            </a:pPr>
            <a:endParaRPr lang="ru-RU" sz="1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и ИКТ Дугина И.Р. 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59E-ED4A-4B22-B2ED-C39341708996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23928" y="1484784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Нахождение площади треугольника по формуле Герона.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программ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5904656" cy="5184576"/>
          </a:xfrm>
        </p:spPr>
        <p:txBody>
          <a:bodyPr/>
          <a:lstStyle/>
          <a:p>
            <a:pPr>
              <a:buNone/>
            </a:pPr>
            <a:r>
              <a:rPr lang="en-US" sz="1400" b="1" dirty="0" smtClean="0"/>
              <a:t>Program F;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 </a:t>
            </a:r>
            <a:r>
              <a:rPr lang="en-US" sz="1400" b="1" dirty="0" err="1" smtClean="0"/>
              <a:t>var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rArg</a:t>
            </a:r>
            <a:r>
              <a:rPr lang="en-US" sz="1400" b="1" dirty="0" smtClean="0"/>
              <a:t>, </a:t>
            </a:r>
            <a:r>
              <a:rPr lang="en-US" sz="1400" b="1" dirty="0" err="1" smtClean="0"/>
              <a:t>rF</a:t>
            </a:r>
            <a:r>
              <a:rPr lang="en-US" sz="1400" b="1" dirty="0" smtClean="0"/>
              <a:t>: Array[1..200] of Real;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 </a:t>
            </a:r>
            <a:r>
              <a:rPr lang="en-US" sz="1400" b="1" dirty="0" err="1" smtClean="0"/>
              <a:t>inf</a:t>
            </a:r>
            <a:r>
              <a:rPr lang="en-US" sz="1400" b="1" dirty="0" smtClean="0"/>
              <a:t>: Text; 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err="1" smtClean="0"/>
              <a:t>outf</a:t>
            </a:r>
            <a:r>
              <a:rPr lang="en-US" sz="1400" b="1" dirty="0" smtClean="0"/>
              <a:t>: Text;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 n, l: Integer;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 begin 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Assign(</a:t>
            </a:r>
            <a:r>
              <a:rPr lang="en-US" sz="1400" b="1" dirty="0" err="1" smtClean="0"/>
              <a:t>inf,'ID.txt</a:t>
            </a:r>
            <a:r>
              <a:rPr lang="en-US" sz="1400" b="1" dirty="0" smtClean="0"/>
              <a:t>');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 Assign(</a:t>
            </a:r>
            <a:r>
              <a:rPr lang="en-US" sz="1400" b="1" dirty="0" err="1" smtClean="0"/>
              <a:t>outf,'RD.txt</a:t>
            </a:r>
            <a:r>
              <a:rPr lang="en-US" sz="1400" b="1" dirty="0" smtClean="0"/>
              <a:t>’);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 Reset(</a:t>
            </a:r>
            <a:r>
              <a:rPr lang="en-US" sz="1400" b="1" dirty="0" err="1" smtClean="0"/>
              <a:t>inf</a:t>
            </a:r>
            <a:r>
              <a:rPr lang="en-US" sz="1400" b="1" dirty="0" smtClean="0"/>
              <a:t>); 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Rewrite(</a:t>
            </a:r>
            <a:r>
              <a:rPr lang="en-US" sz="1400" b="1" dirty="0" err="1" smtClean="0"/>
              <a:t>outf</a:t>
            </a:r>
            <a:r>
              <a:rPr lang="en-US" sz="1400" b="1" dirty="0" smtClean="0"/>
              <a:t>); 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n:=0; 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while not EOF(</a:t>
            </a:r>
            <a:r>
              <a:rPr lang="en-US" sz="1400" b="1" dirty="0" err="1" smtClean="0"/>
              <a:t>inf</a:t>
            </a:r>
            <a:r>
              <a:rPr lang="en-US" sz="1400" b="1" dirty="0" smtClean="0"/>
              <a:t>) do begin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 n:=n+1; </a:t>
            </a:r>
            <a:r>
              <a:rPr lang="en-US" sz="1400" b="1" dirty="0" err="1" smtClean="0"/>
              <a:t>ReadLn</a:t>
            </a:r>
            <a:r>
              <a:rPr lang="en-US" sz="1400" b="1" dirty="0" smtClean="0"/>
              <a:t>(</a:t>
            </a:r>
            <a:r>
              <a:rPr lang="en-US" sz="1400" b="1" dirty="0" err="1" smtClean="0"/>
              <a:t>inf,rArg</a:t>
            </a:r>
            <a:r>
              <a:rPr lang="en-US" sz="1400" b="1" dirty="0" smtClean="0"/>
              <a:t>[n],</a:t>
            </a:r>
            <a:r>
              <a:rPr lang="en-US" sz="1400" b="1" dirty="0" err="1" smtClean="0"/>
              <a:t>rF</a:t>
            </a:r>
            <a:r>
              <a:rPr lang="en-US" sz="1400" b="1" dirty="0" smtClean="0"/>
              <a:t>[n]) 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end; 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for l:=1 to n do begin 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err="1" smtClean="0"/>
              <a:t>WriteLn</a:t>
            </a:r>
            <a:r>
              <a:rPr lang="en-US" sz="1400" b="1" dirty="0" smtClean="0"/>
              <a:t>(l:2,rArg[l]:8:2,rF[l]:8:2);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 Write(</a:t>
            </a:r>
            <a:r>
              <a:rPr lang="en-US" sz="1400" b="1" dirty="0" err="1" smtClean="0"/>
              <a:t>outf,rArg</a:t>
            </a:r>
            <a:r>
              <a:rPr lang="en-US" sz="1400" b="1" dirty="0" smtClean="0"/>
              <a:t>[l], </a:t>
            </a:r>
            <a:r>
              <a:rPr lang="en-US" sz="1400" b="1" dirty="0" err="1" smtClean="0"/>
              <a:t>rF</a:t>
            </a:r>
            <a:r>
              <a:rPr lang="en-US" sz="1400" b="1" dirty="0" smtClean="0"/>
              <a:t>[l]);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 end;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/>
              <a:t> close(</a:t>
            </a:r>
            <a:r>
              <a:rPr lang="en-US" sz="1400" b="1" dirty="0" err="1" smtClean="0"/>
              <a:t>outf</a:t>
            </a:r>
            <a:r>
              <a:rPr lang="en-US" sz="1400" b="1" dirty="0" smtClean="0"/>
              <a:t>);</a:t>
            </a:r>
          </a:p>
          <a:p>
            <a:pPr>
              <a:buNone/>
            </a:pPr>
            <a:r>
              <a:rPr lang="en-US" sz="1400" b="1" dirty="0" smtClean="0"/>
              <a:t> end.</a:t>
            </a:r>
            <a:endParaRPr lang="ru-RU" sz="14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627784" y="6381328"/>
            <a:ext cx="4320480" cy="313184"/>
          </a:xfrm>
        </p:spPr>
        <p:txBody>
          <a:bodyPr/>
          <a:lstStyle/>
          <a:p>
            <a:r>
              <a:rPr lang="ru-RU" dirty="0" smtClean="0"/>
              <a:t>Учитель</a:t>
            </a:r>
            <a:r>
              <a:rPr lang="en-US" dirty="0" smtClean="0"/>
              <a:t> </a:t>
            </a:r>
            <a:r>
              <a:rPr lang="ru-RU" dirty="0" smtClean="0"/>
              <a:t> информатики и ИКТ Дугина И.Р.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59E-ED4A-4B22-B2ED-C39341708996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283968" y="1484784"/>
            <a:ext cx="4536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Составить программу, которая читает файл, значения аргумента и функции записывает в одномерные массивы, подсчитывает их количество, выводит на экран дисплея и записывает в файл 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4F9FF-F913-4033-B2B9-814851E2121F}" type="slidenum">
              <a:rPr lang="ru-RU" altLang="en-US"/>
              <a:pPr/>
              <a:t>11</a:t>
            </a:fld>
            <a:endParaRPr lang="ru-RU" altLang="en-US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179388" y="371475"/>
            <a:ext cx="4248150" cy="583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r>
              <a:rPr lang="en-US" sz="2000" dirty="0">
                <a:latin typeface="Arial Black" pitchFamily="34" charset="0"/>
              </a:rPr>
              <a:t>1.</a:t>
            </a:r>
            <a:r>
              <a:rPr lang="ru-RU" sz="2000" dirty="0">
                <a:latin typeface="Arial Black" pitchFamily="34" charset="0"/>
              </a:rPr>
              <a:t>Даны три целых числа.</a:t>
            </a:r>
            <a:endParaRPr lang="en-US" sz="2000" dirty="0">
              <a:latin typeface="Arial Black" pitchFamily="34" charset="0"/>
            </a:endParaRPr>
          </a:p>
          <a:p>
            <a:r>
              <a:rPr lang="ru-RU" sz="2000" dirty="0">
                <a:latin typeface="Arial Black" pitchFamily="34" charset="0"/>
              </a:rPr>
              <a:t> Определить, имеется ли среди них хотя бы </a:t>
            </a:r>
            <a:endParaRPr lang="en-US" sz="2000" dirty="0">
              <a:latin typeface="Arial Black" pitchFamily="34" charset="0"/>
            </a:endParaRPr>
          </a:p>
          <a:p>
            <a:r>
              <a:rPr lang="ru-RU" sz="2000" dirty="0">
                <a:latin typeface="Arial Black" pitchFamily="34" charset="0"/>
              </a:rPr>
              <a:t>одна пара равных между собой чисел.</a:t>
            </a:r>
          </a:p>
          <a:p>
            <a:r>
              <a:rPr lang="ru-RU" sz="2000" dirty="0">
                <a:solidFill>
                  <a:srgbClr val="0033CC"/>
                </a:solidFill>
                <a:latin typeface="Arial Black" pitchFamily="34" charset="0"/>
              </a:rPr>
              <a:t>Формат входных данных</a:t>
            </a:r>
          </a:p>
          <a:p>
            <a:r>
              <a:rPr lang="ru-RU" sz="2000" dirty="0">
                <a:latin typeface="Arial Black" pitchFamily="34" charset="0"/>
              </a:rPr>
              <a:t>Входной файл содержит три целых числа через пробел.</a:t>
            </a:r>
          </a:p>
          <a:p>
            <a:r>
              <a:rPr lang="ru-RU" sz="2000" dirty="0">
                <a:solidFill>
                  <a:srgbClr val="0033CC"/>
                </a:solidFill>
                <a:latin typeface="Arial Black" pitchFamily="34" charset="0"/>
              </a:rPr>
              <a:t>Формат выходных данных</a:t>
            </a:r>
          </a:p>
          <a:p>
            <a:r>
              <a:rPr lang="ru-RU" sz="2000" dirty="0">
                <a:latin typeface="Arial Black" pitchFamily="34" charset="0"/>
              </a:rPr>
              <a:t>Выведите 'YES' если это так, и 'NO' в противном случае.</a:t>
            </a:r>
            <a:r>
              <a:rPr lang="en-US" sz="2000" dirty="0">
                <a:latin typeface="Arial Black" pitchFamily="34" charset="0"/>
              </a:rPr>
              <a:t/>
            </a:r>
            <a:br>
              <a:rPr lang="en-US" sz="2000" dirty="0">
                <a:latin typeface="Arial Black" pitchFamily="34" charset="0"/>
              </a:rPr>
            </a:br>
            <a:endParaRPr lang="ru-RU" sz="2000" dirty="0">
              <a:latin typeface="Arial Black" pitchFamily="34" charset="0"/>
            </a:endParaRPr>
          </a:p>
          <a:p>
            <a:r>
              <a:rPr lang="ru-RU" sz="2000" dirty="0">
                <a:solidFill>
                  <a:srgbClr val="0033CC"/>
                </a:solidFill>
                <a:latin typeface="Arial Black" pitchFamily="34" charset="0"/>
              </a:rPr>
              <a:t>Примеры:</a:t>
            </a:r>
          </a:p>
          <a:p>
            <a:r>
              <a:rPr lang="ru-RU" sz="2000" dirty="0">
                <a:solidFill>
                  <a:srgbClr val="111111"/>
                </a:solidFill>
                <a:latin typeface="Arial Black" pitchFamily="34" charset="0"/>
              </a:rPr>
              <a:t>Вход</a:t>
            </a:r>
          </a:p>
          <a:p>
            <a:r>
              <a:rPr lang="ru-RU" sz="2000" dirty="0">
                <a:latin typeface="Arial Black" pitchFamily="34" charset="0"/>
              </a:rPr>
              <a:t>544 935 911 </a:t>
            </a:r>
          </a:p>
          <a:p>
            <a:r>
              <a:rPr lang="ru-RU" sz="2000" dirty="0">
                <a:solidFill>
                  <a:srgbClr val="111111"/>
                </a:solidFill>
                <a:latin typeface="Arial Black" pitchFamily="34" charset="0"/>
              </a:rPr>
              <a:t>Выход</a:t>
            </a:r>
          </a:p>
          <a:p>
            <a:r>
              <a:rPr lang="ru-RU" sz="2000" dirty="0">
                <a:latin typeface="Arial Black" pitchFamily="34" charset="0"/>
              </a:rPr>
              <a:t>NO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6016" y="404664"/>
            <a:ext cx="388843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1. Program </a:t>
            </a:r>
            <a:r>
              <a:rPr lang="en-US" sz="2000" dirty="0" err="1" smtClean="0"/>
              <a:t>vetvlenie</a:t>
            </a:r>
            <a:r>
              <a:rPr lang="en-US" sz="2000" dirty="0" smtClean="0"/>
              <a:t>;</a:t>
            </a:r>
            <a:br>
              <a:rPr lang="en-US" sz="2000" dirty="0" smtClean="0"/>
            </a:br>
            <a:r>
              <a:rPr lang="en-US" sz="2000" dirty="0" smtClean="0"/>
              <a:t>         </a:t>
            </a:r>
            <a:r>
              <a:rPr lang="en-US" sz="2000" dirty="0" err="1" smtClean="0"/>
              <a:t>Var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         </a:t>
            </a:r>
            <a:r>
              <a:rPr lang="en-US" sz="2000" dirty="0" err="1" smtClean="0"/>
              <a:t>a,b,c:integer</a:t>
            </a:r>
            <a:r>
              <a:rPr lang="en-US" sz="2000" dirty="0" smtClean="0"/>
              <a:t>;</a:t>
            </a:r>
            <a:br>
              <a:rPr lang="en-US" sz="2000" dirty="0" smtClean="0"/>
            </a:br>
            <a:r>
              <a:rPr lang="en-US" sz="2000" dirty="0" smtClean="0"/>
              <a:t>         </a:t>
            </a:r>
            <a:r>
              <a:rPr lang="en-US" sz="2000" dirty="0" err="1" smtClean="0"/>
              <a:t>f,g</a:t>
            </a:r>
            <a:r>
              <a:rPr lang="en-US" sz="2000" dirty="0" smtClean="0"/>
              <a:t>: text;</a:t>
            </a:r>
          </a:p>
          <a:p>
            <a:r>
              <a:rPr lang="en-US" sz="2000" dirty="0" smtClean="0"/>
              <a:t>begin</a:t>
            </a:r>
            <a:br>
              <a:rPr lang="en-US" sz="2000" dirty="0" smtClean="0"/>
            </a:br>
            <a:r>
              <a:rPr lang="en-US" sz="2000" dirty="0" smtClean="0"/>
              <a:t>         assign (</a:t>
            </a:r>
            <a:r>
              <a:rPr lang="en-US" sz="2000" dirty="0" err="1" smtClean="0"/>
              <a:t>f,'input.txt</a:t>
            </a:r>
            <a:r>
              <a:rPr lang="en-US" sz="2000" dirty="0" smtClean="0"/>
              <a:t>');</a:t>
            </a:r>
            <a:br>
              <a:rPr lang="en-US" sz="2000" dirty="0" smtClean="0"/>
            </a:br>
            <a:r>
              <a:rPr lang="en-US" sz="2000" dirty="0" smtClean="0"/>
              <a:t>         reset (f);</a:t>
            </a:r>
            <a:br>
              <a:rPr lang="en-US" sz="2000" dirty="0" smtClean="0"/>
            </a:br>
            <a:r>
              <a:rPr lang="en-US" sz="2000" dirty="0" smtClean="0"/>
              <a:t>         </a:t>
            </a:r>
            <a:r>
              <a:rPr lang="en-US" sz="2000" dirty="0" err="1" smtClean="0"/>
              <a:t>readln</a:t>
            </a:r>
            <a:r>
              <a:rPr lang="en-US" sz="2000" dirty="0" smtClean="0"/>
              <a:t> (</a:t>
            </a:r>
            <a:r>
              <a:rPr lang="en-US" sz="2000" dirty="0" err="1" smtClean="0"/>
              <a:t>f,a,b,c</a:t>
            </a:r>
            <a:r>
              <a:rPr lang="en-US" sz="2000" dirty="0" smtClean="0"/>
              <a:t>);</a:t>
            </a:r>
            <a:br>
              <a:rPr lang="en-US" sz="2000" dirty="0" smtClean="0"/>
            </a:br>
            <a:r>
              <a:rPr lang="en-US" sz="2000" dirty="0" smtClean="0"/>
              <a:t>         close (f);</a:t>
            </a:r>
          </a:p>
          <a:p>
            <a:r>
              <a:rPr lang="en-US" sz="2000" dirty="0" smtClean="0"/>
              <a:t>         assign (</a:t>
            </a:r>
            <a:r>
              <a:rPr lang="en-US" sz="2000" dirty="0" err="1" smtClean="0"/>
              <a:t>g,'output.txt</a:t>
            </a:r>
            <a:r>
              <a:rPr lang="en-US" sz="2000" dirty="0" smtClean="0"/>
              <a:t>');</a:t>
            </a:r>
            <a:br>
              <a:rPr lang="en-US" sz="2000" dirty="0" smtClean="0"/>
            </a:br>
            <a:r>
              <a:rPr lang="en-US" sz="2000" dirty="0" smtClean="0"/>
              <a:t>         rewrite (g);</a:t>
            </a:r>
            <a:br>
              <a:rPr lang="en-US" sz="2000" dirty="0" smtClean="0"/>
            </a:br>
            <a:r>
              <a:rPr lang="en-US" sz="2000" dirty="0" smtClean="0"/>
              <a:t>         if (a=b) or (b=c) or (c=a) then</a:t>
            </a:r>
            <a:br>
              <a:rPr lang="en-US" sz="2000" dirty="0" smtClean="0"/>
            </a:br>
            <a:r>
              <a:rPr lang="en-US" sz="2000" dirty="0" smtClean="0"/>
              <a:t>        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</a:t>
            </a:r>
            <a:r>
              <a:rPr lang="en-US" sz="2000" dirty="0" err="1" smtClean="0"/>
              <a:t>g,'YES</a:t>
            </a:r>
            <a:r>
              <a:rPr lang="en-US" sz="2000" dirty="0" smtClean="0"/>
              <a:t>')</a:t>
            </a:r>
            <a:br>
              <a:rPr lang="en-US" sz="2000" dirty="0" smtClean="0"/>
            </a:br>
            <a:r>
              <a:rPr lang="en-US" sz="2000" dirty="0" smtClean="0"/>
              <a:t>         else</a:t>
            </a:r>
            <a:br>
              <a:rPr lang="en-US" sz="2000" dirty="0" smtClean="0"/>
            </a:br>
            <a:r>
              <a:rPr lang="en-US" sz="2000" dirty="0" smtClean="0"/>
              <a:t>        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</a:t>
            </a:r>
            <a:r>
              <a:rPr lang="en-US" sz="2000" dirty="0" err="1" smtClean="0"/>
              <a:t>g,'NO</a:t>
            </a:r>
            <a:r>
              <a:rPr lang="en-US" sz="2000" dirty="0" smtClean="0"/>
              <a:t>');</a:t>
            </a:r>
            <a:br>
              <a:rPr lang="en-US" sz="2000" dirty="0" smtClean="0"/>
            </a:br>
            <a:r>
              <a:rPr lang="en-US" sz="2000" dirty="0" smtClean="0"/>
              <a:t>         close(g);</a:t>
            </a:r>
          </a:p>
          <a:p>
            <a:r>
              <a:rPr lang="en-US" sz="2000" dirty="0" smtClean="0"/>
              <a:t>end.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altLang="en-US"/>
              <a:t>учитель информатики и ИКТ Дугина И.Р.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0E4A-7772-4412-8600-7BEDFA00FCC0}" type="slidenum">
              <a:rPr lang="ru-RU" altLang="en-US"/>
              <a:pPr/>
              <a:t>12</a:t>
            </a:fld>
            <a:endParaRPr lang="ru-RU" altLang="en-US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643813" cy="714375"/>
          </a:xfrm>
        </p:spPr>
        <p:txBody>
          <a:bodyPr/>
          <a:lstStyle/>
          <a:p>
            <a:pPr algn="ctr"/>
            <a:r>
              <a:rPr lang="ru-RU"/>
              <a:t>Закрепление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243046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/>
              <a:t>Задача №2 из «Задачника по </a:t>
            </a:r>
            <a:r>
              <a:rPr lang="en-US"/>
              <a:t>PascalABC.NET</a:t>
            </a:r>
            <a:r>
              <a:rPr lang="ru-RU"/>
              <a:t>»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Адаптировать  к файловому вводу-выводу данных.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543800" cy="652934"/>
          </a:xfrm>
          <a:noFill/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Использованные источники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Turbo Pascal</a:t>
            </a:r>
            <a:r>
              <a:rPr lang="ru-RU" dirty="0" smtClean="0"/>
              <a:t>, </a:t>
            </a:r>
            <a:r>
              <a:rPr lang="ru-RU" dirty="0" err="1" smtClean="0"/>
              <a:t>В.Б.Попов,Москва</a:t>
            </a:r>
            <a:r>
              <a:rPr lang="ru-RU" dirty="0" smtClean="0"/>
              <a:t>, 2002г.</a:t>
            </a:r>
          </a:p>
          <a:p>
            <a:r>
              <a:rPr lang="ru-RU" dirty="0" smtClean="0"/>
              <a:t>«Программирование на языке Паскаль», А.И.Епанешников, 2009г.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altLang="en-US" smtClean="0"/>
              <a:t>учитель информатики и ИКТ Дугина И.Р. </a:t>
            </a: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89605-16E0-447A-A49E-5697BE1F1BFE}" type="slidenum">
              <a:rPr lang="ru-RU" altLang="en-US" smtClean="0"/>
              <a:pPr/>
              <a:t>13</a:t>
            </a:fld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94b0f9a2ce84e864a328139283993d548c239c2d"/>
</p:tagLst>
</file>

<file path=ppt/theme/theme1.xml><?xml version="1.0" encoding="utf-8"?>
<a:theme xmlns:a="http://schemas.openxmlformats.org/drawingml/2006/main" name="Шаблон схемы книгохранилища">
  <a:themeElements>
    <a:clrScheme name="Шаблон схемы книгохранилищ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Шаблон схемы книгохранилища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блон схемы книгохранилищ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Уровень">
  <a:themeElements>
    <a:clrScheme name="Уровень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book</Template>
  <TotalTime>477</TotalTime>
  <Words>816</Words>
  <Application>Microsoft Office PowerPoint</Application>
  <PresentationFormat>Экран (4:3)</PresentationFormat>
  <Paragraphs>144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Шаблон схемы книгохранилища</vt:lpstr>
      <vt:lpstr>Уровень</vt:lpstr>
      <vt:lpstr>Сеть</vt:lpstr>
      <vt:lpstr>Файловый ввод-вывод данных в  Pascalе</vt:lpstr>
      <vt:lpstr>Описание</vt:lpstr>
      <vt:lpstr>Типы файлов Турбо Паскаль </vt:lpstr>
      <vt:lpstr>Средства обработки файлов</vt:lpstr>
      <vt:lpstr>Установка связи  программы с файлом</vt:lpstr>
      <vt:lpstr>Открытие файла для чтения или записи</vt:lpstr>
      <vt:lpstr>Чтение из файла. Запись в файл.</vt:lpstr>
      <vt:lpstr>Закрытие файлов</vt:lpstr>
      <vt:lpstr>Примеры программ</vt:lpstr>
      <vt:lpstr>Примеры программ</vt:lpstr>
      <vt:lpstr>Слайд 11</vt:lpstr>
      <vt:lpstr>Закрепление</vt:lpstr>
      <vt:lpstr>Использованные источники:</vt:lpstr>
    </vt:vector>
  </TitlesOfParts>
  <Company>CLR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Файловый тип данных TurboPascal</dc:title>
  <dc:creator>Star</dc:creator>
  <cp:lastModifiedBy>Ink</cp:lastModifiedBy>
  <cp:revision>41</cp:revision>
  <dcterms:created xsi:type="dcterms:W3CDTF">2007-09-21T07:07:49Z</dcterms:created>
  <dcterms:modified xsi:type="dcterms:W3CDTF">2013-07-08T17:46:06Z</dcterms:modified>
</cp:coreProperties>
</file>