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4" r:id="rId15"/>
    <p:sldId id="275" r:id="rId16"/>
    <p:sldId id="276" r:id="rId17"/>
    <p:sldId id="268" r:id="rId18"/>
    <p:sldId id="267" r:id="rId19"/>
    <p:sldId id="270" r:id="rId20"/>
    <p:sldId id="258" r:id="rId21"/>
    <p:sldId id="272" r:id="rId22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62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04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3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49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мка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9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0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3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5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2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01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7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39F80-873C-4019-9539-E49E8E924EC8}" type="datetimeFigureOut">
              <a:rPr lang="ru-RU" smtClean="0"/>
              <a:t>22.11.2014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CFAEB-AA05-4AD1-A89D-77AC319586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blipFill dpi="0" rotWithShape="1">
            <a:blip r:embed="rId13"/>
            <a:srcRect/>
            <a:stretch>
              <a:fillRect t="-11000" b="-1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s019.radikal.ru/i627/1206/76/fc775a8f1cfd.jpg" TargetMode="External"/><Relationship Id="rId13" Type="http://schemas.openxmlformats.org/officeDocument/2006/relationships/hyperlink" Target="http://s014.radikal.ru/i326/1011/27/a38d1c7ad772.jpg" TargetMode="External"/><Relationship Id="rId18" Type="http://schemas.openxmlformats.org/officeDocument/2006/relationships/hyperlink" Target="http://www.showbell.ru/blog/wp-content/uploads/ladya2012zima/ladya3.jpg" TargetMode="External"/><Relationship Id="rId3" Type="http://schemas.openxmlformats.org/officeDocument/2006/relationships/hyperlink" Target="http://img1.liveinternet.ru/images/attach/c/1/58/188/58188178_p376_post254061178993164.gif" TargetMode="External"/><Relationship Id="rId7" Type="http://schemas.openxmlformats.org/officeDocument/2006/relationships/hyperlink" Target="http://900igr.net/datai/izo/Gorodets/0004-003-Elementy-Gorodetskoj-rospisi-roza-kustiki.jpg" TargetMode="External"/><Relationship Id="rId12" Type="http://schemas.openxmlformats.org/officeDocument/2006/relationships/hyperlink" Target="http://knigi.tomsk.ru/covers/000/821/000/original.jpg" TargetMode="External"/><Relationship Id="rId17" Type="http://schemas.openxmlformats.org/officeDocument/2006/relationships/hyperlink" Target="http://www.razumniki.ru/images/articles/obuchenie_detey/gorodeckaya_rospis_ludi7.jpg" TargetMode="External"/><Relationship Id="rId2" Type="http://schemas.openxmlformats.org/officeDocument/2006/relationships/hyperlink" Target="https://ru.wikipedia.org/wiki/&#1043;&#1086;&#1088;&#1086;&#1076;&#1077;&#1094;&#1082;&#1072;&#1103;_&#1088;&#1086;&#1089;&#1087;&#1080;&#1089;&#1100;" TargetMode="External"/><Relationship Id="rId16" Type="http://schemas.openxmlformats.org/officeDocument/2006/relationships/hyperlink" Target="http://khokhloma24.com/image/data/!%20CATEGORY%20IMG/gorod.jpg" TargetMode="External"/><Relationship Id="rId20" Type="http://schemas.openxmlformats.org/officeDocument/2006/relationships/hyperlink" Target="http://www.razumniki.ru/images/articles/obuchenie_detey/gorodeckaya_rospis_ptica1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zumniki.ru/images/articles/obuchenie_detey/gorodeckaya_rospis_konik6.jpg" TargetMode="External"/><Relationship Id="rId11" Type="http://schemas.openxmlformats.org/officeDocument/2006/relationships/hyperlink" Target="http://s4.uploads.ru/0cbSy.jpg" TargetMode="External"/><Relationship Id="rId5" Type="http://schemas.openxmlformats.org/officeDocument/2006/relationships/hyperlink" Target="http://gol7711.narod.ru/6287_1.gif" TargetMode="External"/><Relationship Id="rId15" Type="http://schemas.openxmlformats.org/officeDocument/2006/relationships/hyperlink" Target="http://img0.liveinternet.ru/images/attach/b/4/103/13/103013040_010.png" TargetMode="External"/><Relationship Id="rId10" Type="http://schemas.openxmlformats.org/officeDocument/2006/relationships/hyperlink" Target="http://www.nogtiki.com/data/design/ethnic_nail_art/gorodeckaya-rospis_7.jpg" TargetMode="External"/><Relationship Id="rId19" Type="http://schemas.openxmlformats.org/officeDocument/2006/relationships/hyperlink" Target="http://www.comgun.ru/uploads/posts/2012-12/1356195048_45.jpg" TargetMode="External"/><Relationship Id="rId4" Type="http://schemas.openxmlformats.org/officeDocument/2006/relationships/hyperlink" Target="http://www.edu54.ru/sites/default/files/images/2010/06/3df89ed7c4ef08b198c23f30e17cc73f4cd4ede6_14.jpg" TargetMode="External"/><Relationship Id="rId9" Type="http://schemas.openxmlformats.org/officeDocument/2006/relationships/hyperlink" Target="http://img12.proshkolu.ru/content/media/pic/std/5000000/4401000/4400030-5e82df98150c5feb.png" TargetMode="External"/><Relationship Id="rId14" Type="http://schemas.openxmlformats.org/officeDocument/2006/relationships/hyperlink" Target="http://img-fotki.yandex.ru/get/5314/126030467.5/0_5a27a_6594620e_XL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s015.radikal.ru/i332/1011/6a/1a0e50175dfc.jpg" TargetMode="External"/><Relationship Id="rId13" Type="http://schemas.openxmlformats.org/officeDocument/2006/relationships/hyperlink" Target="http://900igr.net/datai/izo/Gorodets/0006-008-Gorodetskaja-romashka.jpg" TargetMode="External"/><Relationship Id="rId3" Type="http://schemas.openxmlformats.org/officeDocument/2006/relationships/hyperlink" Target="http://artultra.ru/photos/interier/gorodeckaya-rospis/gorodeckaya-rospis-26.jpg" TargetMode="External"/><Relationship Id="rId7" Type="http://schemas.openxmlformats.org/officeDocument/2006/relationships/hyperlink" Target="http://foto-moscow.net/uploads/posts/2012-08/thumbs/1344343084_x_133144a7.jpg" TargetMode="External"/><Relationship Id="rId12" Type="http://schemas.openxmlformats.org/officeDocument/2006/relationships/hyperlink" Target="http://img.labirint.ru/images/comments_pic/1309/0_32803a4c438d9c68dd1371ffc8bf22c5_1361919133.jpg" TargetMode="External"/><Relationship Id="rId2" Type="http://schemas.openxmlformats.org/officeDocument/2006/relationships/hyperlink" Target="http://img.labirint.ru/images/comments_pic/1309/1_777ede89d8ea1798e3a16876537c636c_136191911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1.liveinternet.ru/images/attach/c/3/83/431/83431183_large_gorod004_l.png" TargetMode="External"/><Relationship Id="rId11" Type="http://schemas.openxmlformats.org/officeDocument/2006/relationships/hyperlink" Target="http://stranamasterov.ru/img4/i2012/11/30/cimg30910.jpg" TargetMode="External"/><Relationship Id="rId5" Type="http://schemas.openxmlformats.org/officeDocument/2006/relationships/hyperlink" Target="http://www.trafaret.net/im_pub/vectors/trafaret/cat_type/sub_type/big/gorod009b_l.png" TargetMode="External"/><Relationship Id="rId10" Type="http://schemas.openxmlformats.org/officeDocument/2006/relationships/hyperlink" Target="http://arabic.rt.com/media/pics/2010.06/512/48792.jpg" TargetMode="External"/><Relationship Id="rId4" Type="http://schemas.openxmlformats.org/officeDocument/2006/relationships/hyperlink" Target="http://www.trafaret.net/im_pub/vectors/trafaret/cat_type/sub_type/big/gorod009a_l.png" TargetMode="External"/><Relationship Id="rId9" Type="http://schemas.openxmlformats.org/officeDocument/2006/relationships/hyperlink" Target="http://muza.ucoz.net/_ph/26/2/139432109.jpg" TargetMode="External"/><Relationship Id="rId14" Type="http://schemas.openxmlformats.org/officeDocument/2006/relationships/hyperlink" Target="http://900igr.net/datai/izo/Gorodets/0006-007-Gorodetskaja-romashk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797152"/>
            <a:ext cx="5144616" cy="1345704"/>
          </a:xfrm>
          <a:solidFill>
            <a:srgbClr val="FFC000"/>
          </a:solidFill>
        </p:spPr>
        <p:txBody>
          <a:bodyPr>
            <a:normAutofit fontScale="475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Носова Ольга Михайловна</a:t>
            </a:r>
          </a:p>
          <a:p>
            <a:r>
              <a:rPr lang="ru-RU" b="1" dirty="0">
                <a:solidFill>
                  <a:schemeClr val="tx1"/>
                </a:solidFill>
              </a:rPr>
              <a:t>учитель начальных классов МОУ СОШ № 11</a:t>
            </a:r>
          </a:p>
          <a:p>
            <a:r>
              <a:rPr lang="ru-RU" b="1" dirty="0">
                <a:solidFill>
                  <a:schemeClr val="tx1"/>
                </a:solidFill>
              </a:rPr>
              <a:t> с углубленным изучением отдельных предметов</a:t>
            </a:r>
          </a:p>
          <a:p>
            <a:r>
              <a:rPr lang="ru-RU" b="1" dirty="0">
                <a:solidFill>
                  <a:schemeClr val="tx1"/>
                </a:solidFill>
              </a:rPr>
              <a:t>Курского муниципального  района    </a:t>
            </a:r>
          </a:p>
          <a:p>
            <a:r>
              <a:rPr lang="ru-RU" b="1" dirty="0">
                <a:solidFill>
                  <a:schemeClr val="tx1"/>
                </a:solidFill>
              </a:rPr>
              <a:t>Ставропольского края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" y="1878866"/>
            <a:ext cx="7870825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4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1196752"/>
            <a:ext cx="4428225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Из истории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729" y="2780928"/>
            <a:ext cx="8147248" cy="35057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Городецкая роспись</a:t>
            </a:r>
            <a:r>
              <a:rPr lang="ru-RU" dirty="0"/>
              <a:t> — русский народный художественный промысел. Существует с </a:t>
            </a:r>
            <a:r>
              <a:rPr lang="ru-RU" dirty="0" smtClean="0"/>
              <a:t>середины XIX</a:t>
            </a:r>
            <a:r>
              <a:rPr lang="ru-RU" dirty="0"/>
              <a:t> века в районе города Городец. </a:t>
            </a:r>
            <a:r>
              <a:rPr lang="ru-RU" dirty="0" smtClean="0"/>
              <a:t>В</a:t>
            </a:r>
            <a:r>
              <a:rPr lang="ru-RU" dirty="0"/>
              <a:t> 1936 основана артель (с 1960 фабрика «Городецкая роспись»), </a:t>
            </a:r>
            <a:r>
              <a:rPr lang="ru-RU" dirty="0" smtClean="0"/>
              <a:t>изготовляющая сувениры</a:t>
            </a:r>
            <a:r>
              <a:rPr lang="ru-RU" dirty="0"/>
              <a:t>; мастера — Д. И. Крюков, А. Е. </a:t>
            </a:r>
            <a:r>
              <a:rPr lang="ru-RU" dirty="0" err="1"/>
              <a:t>Коновалов,И</a:t>
            </a:r>
            <a:r>
              <a:rPr lang="ru-RU" dirty="0"/>
              <a:t>. А. Мазин.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4896"/>
            <a:ext cx="1679794" cy="2192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53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406" y="476673"/>
            <a:ext cx="8229600" cy="259228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Яркая, лаконичная городецкая роспись (жанровые сцены, фигурки коней, петухов, цветочные узоры), выполненная свободным мазком с белой и черной графической обводкой, украшала прялки, мебель, ставни, двери.</a:t>
            </a:r>
            <a:endParaRPr lang="ru-RU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05640"/>
            <a:ext cx="2993703" cy="2327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095371"/>
            <a:ext cx="4464496" cy="3348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5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252" y="620688"/>
            <a:ext cx="8229600" cy="1368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Городецкие росписи украшали многие </a:t>
            </a:r>
            <a:r>
              <a:rPr lang="ru-RU" b="1" dirty="0"/>
              <a:t>мелкие предметы обихода.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2" y="2017649"/>
            <a:ext cx="2736304" cy="2402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4104920"/>
            <a:ext cx="2478842" cy="21400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707" y="1988840"/>
            <a:ext cx="2743405" cy="22976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95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789040"/>
            <a:ext cx="8229600" cy="18722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Городецкий стиль отличается прежде всего содержательностью. В росписях основное впечатление дают жанровые сцены.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4" y="980728"/>
            <a:ext cx="4860095" cy="2430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699" y="791758"/>
            <a:ext cx="3736422" cy="2649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2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464296"/>
            <a:ext cx="8229600" cy="1828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Все изображения условны по характеру, очень вольны и декоративны по форме, а иногда граничат с шаржем. Это — быт крестьянства, купечества, пышный парад костюмов.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21088"/>
            <a:ext cx="3945468" cy="2322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91" y="287791"/>
            <a:ext cx="3596043" cy="2103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15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5"/>
            <a:ext cx="8229600" cy="172819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/>
              <a:t>Значительное место занимают цветочные мотивы — пышные «розаны», писанные широко и декоративно.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060" y="2752380"/>
            <a:ext cx="4091983" cy="314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95" y="2852936"/>
            <a:ext cx="4295689" cy="321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29600" cy="252028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Встречаются экзотические львы и барсы. Особенно часто изображение горячего, сильного коня или петуха в гордой, воинственной позе. Чаще всего это парные изображения</a:t>
            </a:r>
            <a:r>
              <a:rPr lang="ru-RU" dirty="0" smtClean="0"/>
              <a:t>, </a:t>
            </a:r>
            <a:r>
              <a:rPr lang="ru-RU" dirty="0" err="1" smtClean="0"/>
              <a:t>геральдически</a:t>
            </a:r>
            <a:r>
              <a:rPr lang="ru-RU" dirty="0"/>
              <a:t> обращенные друг к другу.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66891"/>
            <a:ext cx="3744416" cy="30704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26715"/>
            <a:ext cx="3168352" cy="321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2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40383"/>
            <a:ext cx="8229600" cy="15407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/>
              <a:t>Городецкий мастер росписи любит цветы. Они всюду разбросаны на поле росписей веселыми гирляндами и букетами.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2" b="27017"/>
          <a:stretch/>
        </p:blipFill>
        <p:spPr>
          <a:xfrm>
            <a:off x="2426965" y="116632"/>
            <a:ext cx="4464496" cy="19697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73016"/>
            <a:ext cx="4062858" cy="29117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2120" y="3147934"/>
            <a:ext cx="3168352" cy="333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8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34120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Декоративность </a:t>
            </a:r>
            <a:r>
              <a:rPr lang="ru-RU" b="1" dirty="0"/>
              <a:t>мотивов подчеркивается декоративностью цвета и приемов. Любимые фоны — ярко-зеленый или напряженный красный, глубокий синий, иногда черный, на котором особенно сочно расплескивается многоцветие Городецкого колорита. В характеристике сюжета </a:t>
            </a:r>
            <a:r>
              <a:rPr lang="ru-RU" b="1" dirty="0" err="1"/>
              <a:t>разбелённые</a:t>
            </a:r>
            <a:r>
              <a:rPr lang="ru-RU" b="1" dirty="0"/>
              <a:t> тона дают богатые оттенки цветовых переходов.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82930"/>
            <a:ext cx="3552056" cy="21312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22863"/>
            <a:ext cx="2376264" cy="24575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309634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Роспись ведется кистью, без предварительного рисунка, свободным и сочным ударом. Он очень разнообразен — от широкого мазка до тончайшей линии и виртуозного штриха. Работа мастера быстра и экономна. Поэтому она очень обобщена, проста по приемам, свободна в движении кисти.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4176464" cy="29837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36" y="3356992"/>
            <a:ext cx="3917420" cy="2938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98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Городецкие листики и кустики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1"/>
          <a:stretch/>
        </p:blipFill>
        <p:spPr bwMode="auto">
          <a:xfrm>
            <a:off x="971600" y="1700808"/>
            <a:ext cx="7287754" cy="4364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20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Городецкая ромашка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/>
          <a:stretch/>
        </p:blipFill>
        <p:spPr bwMode="auto">
          <a:xfrm>
            <a:off x="1403648" y="1858643"/>
            <a:ext cx="6624736" cy="4201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1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Городецкая ромашка-купавка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1"/>
          <a:stretch/>
        </p:blipFill>
        <p:spPr bwMode="auto">
          <a:xfrm>
            <a:off x="1115616" y="1844824"/>
            <a:ext cx="6666296" cy="4034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3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Городецкий розан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"/>
          <a:stretch/>
        </p:blipFill>
        <p:spPr bwMode="auto">
          <a:xfrm>
            <a:off x="395536" y="1412775"/>
            <a:ext cx="4320480" cy="2792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0"/>
          <a:stretch/>
        </p:blipFill>
        <p:spPr bwMode="auto">
          <a:xfrm>
            <a:off x="4499992" y="3789040"/>
            <a:ext cx="4290603" cy="2678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7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Городецкая роза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9"/>
          <a:stretch/>
        </p:blipFill>
        <p:spPr bwMode="auto">
          <a:xfrm>
            <a:off x="1043608" y="1746564"/>
            <a:ext cx="6984776" cy="4507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6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Городецкий петух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412718" cy="3243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8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Городецкий конь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6944998" cy="3889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00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Практическая работа 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«Работай по образцу»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6"/>
          <a:stretch/>
        </p:blipFill>
        <p:spPr bwMode="auto">
          <a:xfrm>
            <a:off x="899592" y="1556792"/>
            <a:ext cx="7620000" cy="4811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22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2" y="921327"/>
            <a:ext cx="8229600" cy="5676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hlinkClick r:id="rId2"/>
              </a:rPr>
              <a:t>https://ru.wikipedia.org/wiki/</a:t>
            </a:r>
            <a:r>
              <a:rPr lang="ru-RU" sz="1400" dirty="0" err="1" smtClean="0">
                <a:hlinkClick r:id="rId2"/>
              </a:rPr>
              <a:t>Городецкая_роспись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3"/>
              </a:rPr>
              <a:t>http://img1.liveinternet.ru/images/attach/c/1/58/188/58188178_p376_post254061178993164.gif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4"/>
              </a:rPr>
              <a:t>http://www.edu54.ru/sites/default/files/images/2010/06/3df89ed7c4ef08b198c23f30e17cc73f4cd4ede6_14.jpg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5"/>
              </a:rPr>
              <a:t>http://gol7711.narod.ru/6287_1.gif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6"/>
              </a:rPr>
              <a:t>http://www.razumniki.ru/images/articles/obuchenie_detey/gorodeckaya_rospis_konik6.jpg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7"/>
              </a:rPr>
              <a:t>http://900igr.net/datai/izo/Gorodets/0004-003-Elementy-Gorodetskoj-rospisi-roza-kustiki.jpg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8"/>
              </a:rPr>
              <a:t>http://s019.radikal.ru/i627/1206/76/fc775a8f1cfd.jpg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9"/>
              </a:rPr>
              <a:t>http://img12.proshkolu.ru/content/media/pic/std/5000000/4401000/4400030-5e82df98150c5feb.png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0"/>
              </a:rPr>
              <a:t>http://www.nogtiki.com/data/design/ethnic_nail_art/gorodeckaya-rospis_7.jpg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1"/>
              </a:rPr>
              <a:t>http://s4.uploads.ru/0cbSy.jpg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2"/>
              </a:rPr>
              <a:t>http://knigi.tomsk.ru/covers/000/821/000/original.jpg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3"/>
              </a:rPr>
              <a:t>http://s014.radikal.ru/i326/1011/27/a38d1c7ad772.jpg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4"/>
              </a:rPr>
              <a:t>http://img-fotki.yandex.ru/get/5314/126030467.5/0_5a27a_6594620e_XL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5"/>
              </a:rPr>
              <a:t>http://img0.liveinternet.ru/images/attach/b/4/103/13/103013040_010.png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6"/>
              </a:rPr>
              <a:t>http://khokhloma24.com/image/data/!%20CATEGORY%20IMG/gorod.jpg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7"/>
              </a:rPr>
              <a:t>http://www.razumniki.ru/images/articles/obuchenie_detey/gorodeckaya_rospis_ludi7.jpg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8"/>
              </a:rPr>
              <a:t>http://www.showbell.ru/blog/wp-content/uploads/ladya2012zima/ladya3.jpg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9"/>
              </a:rPr>
              <a:t>http://www.comgun.ru/uploads/posts/2012-12/1356195048_45.jpg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20"/>
              </a:rPr>
              <a:t>http://www.razumniki.ru/images/articles/obuchenie_detey/gorodeckaya_rospis_ptica13.jpg</a:t>
            </a:r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39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hlinkClick r:id="rId2"/>
              </a:rPr>
              <a:t>http://img.labirint.ru/images/comments_pic/1309/1_777ede89d8ea1798e3a16876537c636c_1361919112.jpg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3"/>
              </a:rPr>
              <a:t>http://artultra.ru/photos/interier/gorodeckaya-rospis/gorodeckaya-rospis-26.jpg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4"/>
              </a:rPr>
              <a:t>http://www.trafaret.net/im_pub/vectors/trafaret/cat_type/sub_type/big/gorod009a_l.png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5"/>
              </a:rPr>
              <a:t>http://www.trafaret.net/im_pub/vectors/trafaret/cat_type/sub_type/big/gorod009b_l.png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6"/>
              </a:rPr>
              <a:t>http://img1.liveinternet.ru/images/attach/c/3/83/431/83431183_large_gorod004_l.png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7"/>
              </a:rPr>
              <a:t>http://foto-moscow.net/uploads/posts/2012-08/thumbs/1344343084_x_133144a7.jpg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8"/>
              </a:rPr>
              <a:t>http://s015.radikal.ru/i332/1011/6a/1a0e50175dfc.jpg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9"/>
              </a:rPr>
              <a:t>http://muza.ucoz.net/_ph/26/2/139432109.jpg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0"/>
              </a:rPr>
              <a:t>http://arabic.rt.com/media/pics/2010.06/512/48792.jpg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1"/>
              </a:rPr>
              <a:t>http://stranamasterov.ru/img4/i2012/11/30/cimg30910.jpg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2"/>
              </a:rPr>
              <a:t>http://img.labirint.ru/images/comments_pic/1309/0_32803a4c438d9c68dd1371ffc8bf22c5_1361919133.jpg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3"/>
              </a:rPr>
              <a:t>http://900igr.net/datai/izo/Gorodets/0006-008-Gorodetskaja-romashka.jpg</a:t>
            </a:r>
            <a:endParaRPr lang="ru-RU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14"/>
              </a:rPr>
              <a:t>http://900igr.net/datai/izo/Gorodets/0006-007-Gorodetskaja-romashka.jpg</a:t>
            </a: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401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a3065b3633d89d6385adf55ba261383408d6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271</Words>
  <Application>Microsoft Office PowerPoint</Application>
  <PresentationFormat>Экран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Из истории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Городецкие листики и кустики</vt:lpstr>
      <vt:lpstr>Городецкая ромашка</vt:lpstr>
      <vt:lpstr>Городецкая ромашка-купавка</vt:lpstr>
      <vt:lpstr>Городецкий розан</vt:lpstr>
      <vt:lpstr>Городецкая роза</vt:lpstr>
      <vt:lpstr>Городецкий петух</vt:lpstr>
      <vt:lpstr>Городецкий конь</vt:lpstr>
      <vt:lpstr>Практическая работа  «Работай по образцу»</vt:lpstr>
      <vt:lpstr>Источники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Городецкая роспись</dc:title>
  <dc:creator>Ольга Михайловна</dc:creator>
  <cp:lastModifiedBy>Ольга Михайловна</cp:lastModifiedBy>
  <cp:revision>41</cp:revision>
  <dcterms:created xsi:type="dcterms:W3CDTF">2014-11-22T15:43:35Z</dcterms:created>
  <dcterms:modified xsi:type="dcterms:W3CDTF">2014-11-22T17:45:14Z</dcterms:modified>
</cp:coreProperties>
</file>