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21013-B99C-4026-921E-A27028330596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0E837-2B9C-4F22-A489-59CDB615B8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2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0E837-2B9C-4F22-A489-59CDB615B85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2144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800" b="1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> </a:t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8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400" b="1" dirty="0" smtClean="0">
                <a:latin typeface="Monotype Corsiva" pitchFamily="66" charset="0"/>
                <a:cs typeface="Times New Roman" pitchFamily="18" charset="0"/>
              </a:rPr>
              <a:t>Прибыль и рентабельность.</a:t>
            </a:r>
            <a:endParaRPr lang="ru-RU" sz="4400" dirty="0"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000240"/>
            <a:ext cx="6400800" cy="36385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1.     Классификация затрат для определения прибыли.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2.     Виды себестоимости.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3.     Подходы к определению прибыли.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4.     Прибыль предприятия.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5.     Рентабельность и ее показатели.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1.     Классификация затрат для определения прибыли.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Для определения величины потребленных ресурсов принято выделять входящие и истекшие затраты. </a:t>
            </a:r>
          </a:p>
          <a:p>
            <a:r>
              <a:rPr lang="ru-RU" b="1" i="1" u="sng" dirty="0" smtClean="0">
                <a:solidFill>
                  <a:srgbClr val="006600"/>
                </a:solidFill>
              </a:rPr>
              <a:t>Входящие</a:t>
            </a:r>
            <a:r>
              <a:rPr lang="ru-RU" dirty="0" smtClean="0">
                <a:solidFill>
                  <a:srgbClr val="006600"/>
                </a:solidFill>
              </a:rPr>
              <a:t> – это затраты  на приобретенные и имеющиеся в наличии ресурсы, которые должны принести доход в будущем. </a:t>
            </a:r>
          </a:p>
          <a:p>
            <a:r>
              <a:rPr lang="ru-RU" b="1" i="1" u="sng" dirty="0" smtClean="0">
                <a:solidFill>
                  <a:srgbClr val="006600"/>
                </a:solidFill>
              </a:rPr>
              <a:t>Истекшие</a:t>
            </a:r>
            <a:r>
              <a:rPr lang="ru-RU" dirty="0" smtClean="0">
                <a:solidFill>
                  <a:srgbClr val="006600"/>
                </a:solidFill>
              </a:rPr>
              <a:t> – это израсходованные ресурсы, которые принесли доход в настоящем и потеряли способность приносить доходы в будущем.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соответствии с мировой практикой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себестоимость включаются только те затраты, которые непосредственно связаны с производством продукции.</a:t>
            </a:r>
            <a:endParaRPr lang="ru-RU" sz="1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i="1" u="sng" dirty="0" smtClean="0">
                <a:solidFill>
                  <a:srgbClr val="006600"/>
                </a:solidFill>
              </a:rPr>
              <a:t>Производственные затраты</a:t>
            </a:r>
            <a:r>
              <a:rPr lang="ru-RU" sz="2800" dirty="0" smtClean="0"/>
              <a:t> – образуют себестоимость продукции и относятся на произведенные в течение отчетного периода продукты.</a:t>
            </a:r>
          </a:p>
          <a:p>
            <a:r>
              <a:rPr lang="ru-RU" sz="2800" b="1" i="1" u="sng" dirty="0" smtClean="0">
                <a:solidFill>
                  <a:srgbClr val="006600"/>
                </a:solidFill>
              </a:rPr>
              <a:t>Непроизводственные затраты</a:t>
            </a:r>
            <a:r>
              <a:rPr lang="ru-RU" sz="2800" b="1" u="sng" dirty="0" smtClean="0">
                <a:solidFill>
                  <a:srgbClr val="006600"/>
                </a:solidFill>
              </a:rPr>
              <a:t> </a:t>
            </a:r>
            <a:r>
              <a:rPr lang="ru-RU" sz="2800" dirty="0" smtClean="0"/>
              <a:t>– на отдельные виды продуктов не распределяются; образуют затраты отчетного периода и учитываются как самостоятельные расходы на счете прибылей и убытков.</a:t>
            </a:r>
            <a:r>
              <a:rPr lang="ru-RU" sz="2800" b="1" dirty="0" smtClean="0"/>
              <a:t> 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15262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2. Виды себестоимости.</a:t>
            </a:r>
            <a:endParaRPr lang="ru-RU" sz="3600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615262" cy="525953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1" algn="ctr">
              <a:buNone/>
            </a:pPr>
            <a:endParaRPr lang="ru-RU" sz="26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buNone/>
            </a:pP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Себестоимость может быть сформирована на базе следующих пяти блоков:</a:t>
            </a: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 Прямые материальные затраты: (прямые затраты, переменные затраты, основные, производственные расходы.)</a:t>
            </a: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 Прямые трудовые затраты: (такая же характеристика как и у предыдущего блока)</a:t>
            </a:r>
          </a:p>
          <a:p>
            <a:pPr>
              <a:buNone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15262" cy="4571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endParaRPr lang="ru-RU" sz="3600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615262" cy="618822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ctr">
              <a:buNone/>
            </a:pPr>
            <a:endParaRPr lang="ru-RU" sz="26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 Общепроизводственные расходы: (косвенные, основные производственные расходы, условно-постоянные.)</a:t>
            </a: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 Общехозяйственные расходы: (косвенные, непроизводственные расходы, условно-постоянные.)</a:t>
            </a: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Коммерческие расходы: (косвенные, непроизводственные расходы, постоянные и переменные.)</a:t>
            </a:r>
          </a:p>
          <a:p>
            <a:pPr lvl="1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615262" cy="7143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</a:rPr>
              <a:t>3. Подходы к определению прибыли.</a:t>
            </a:r>
            <a:endParaRPr lang="ru-RU" sz="28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071546"/>
            <a:ext cx="7615262" cy="525953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ctr">
              <a:buNone/>
            </a:pPr>
            <a:r>
              <a:rPr lang="ru-RU" sz="2800" dirty="0" smtClean="0">
                <a:solidFill>
                  <a:srgbClr val="FFFF00"/>
                </a:solidFill>
              </a:rPr>
              <a:t>существует два подхода к исчислению затрат и определению прибыли</a:t>
            </a:r>
          </a:p>
          <a:p>
            <a:pPr lvl="1" algn="ctr">
              <a:buNone/>
            </a:pPr>
            <a:endParaRPr lang="ru-RU" sz="2800" dirty="0" smtClean="0"/>
          </a:p>
          <a:p>
            <a:pPr lvl="1" algn="ctr">
              <a:buNone/>
            </a:pPr>
            <a:endParaRPr lang="ru-RU" sz="2800" dirty="0" smtClean="0"/>
          </a:p>
          <a:p>
            <a:pPr lvl="1" algn="ctr">
              <a:buNone/>
            </a:pPr>
            <a:endParaRPr lang="ru-RU" sz="2800" dirty="0" smtClean="0"/>
          </a:p>
          <a:p>
            <a:pPr lvl="1">
              <a:buNone/>
            </a:pPr>
            <a:r>
              <a:rPr lang="ru-RU" dirty="0" smtClean="0"/>
              <a:t>ПОДХОД                                         ПОДХОД</a:t>
            </a:r>
          </a:p>
          <a:p>
            <a:pPr lvl="1">
              <a:buNone/>
            </a:pPr>
            <a:r>
              <a:rPr lang="ru-RU" dirty="0" smtClean="0"/>
              <a:t>ориентируется                                 </a:t>
            </a:r>
            <a:r>
              <a:rPr lang="ru-RU" dirty="0" err="1" smtClean="0"/>
              <a:t>ориентируется</a:t>
            </a:r>
            <a:r>
              <a:rPr lang="ru-RU" dirty="0" smtClean="0"/>
              <a:t> </a:t>
            </a:r>
          </a:p>
          <a:p>
            <a:pPr lvl="1">
              <a:buNone/>
            </a:pPr>
            <a:r>
              <a:rPr lang="ru-RU" dirty="0" smtClean="0"/>
              <a:t>на производство                              на рынок</a:t>
            </a:r>
          </a:p>
          <a:p>
            <a:pPr lvl="1">
              <a:buNone/>
            </a:pPr>
            <a:r>
              <a:rPr lang="ru-RU" dirty="0" smtClean="0"/>
              <a:t>(внутренний фактор)                     (внешние факторы)  </a:t>
            </a:r>
            <a:endParaRPr lang="ru-RU" dirty="0"/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4786314" y="2285992"/>
            <a:ext cx="1428760" cy="121444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>
            <a:off x="2786050" y="2285992"/>
            <a:ext cx="1588776" cy="114300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i="1" dirty="0" smtClean="0"/>
              <a:t>4.     Прибыль предприятия.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6600"/>
                </a:solidFill>
              </a:rPr>
              <a:t>1) Прибыль от продаж</a:t>
            </a:r>
            <a:r>
              <a:rPr lang="en-US" b="1" dirty="0" smtClean="0">
                <a:solidFill>
                  <a:srgbClr val="006600"/>
                </a:solidFill>
              </a:rPr>
              <a:t>;</a:t>
            </a:r>
            <a:r>
              <a:rPr lang="ru-RU" b="1" dirty="0" smtClean="0">
                <a:solidFill>
                  <a:srgbClr val="006600"/>
                </a:solidFill>
              </a:rPr>
              <a:t> </a:t>
            </a:r>
          </a:p>
          <a:p>
            <a:r>
              <a:rPr lang="ru-RU" b="1" dirty="0" smtClean="0">
                <a:solidFill>
                  <a:srgbClr val="006600"/>
                </a:solidFill>
              </a:rPr>
              <a:t>2)</a:t>
            </a:r>
            <a:r>
              <a:rPr lang="ru-RU" b="1" baseline="-25000" dirty="0" smtClean="0">
                <a:solidFill>
                  <a:srgbClr val="006600"/>
                </a:solidFill>
              </a:rPr>
              <a:t> </a:t>
            </a:r>
            <a:r>
              <a:rPr lang="ru-RU" b="1" dirty="0" smtClean="0">
                <a:solidFill>
                  <a:srgbClr val="006600"/>
                </a:solidFill>
              </a:rPr>
              <a:t>Операционные доходы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baseline="30000" dirty="0" smtClean="0"/>
              <a:t> </a:t>
            </a:r>
            <a:r>
              <a:rPr lang="ru-RU" baseline="-25000" dirty="0" smtClean="0"/>
              <a:t> </a:t>
            </a:r>
            <a:r>
              <a:rPr lang="ru-RU" dirty="0" smtClean="0"/>
              <a:t>% к получению (уплате)</a:t>
            </a:r>
          </a:p>
          <a:p>
            <a:pPr>
              <a:buNone/>
            </a:pPr>
            <a:r>
              <a:rPr lang="ru-RU" baseline="-25000" dirty="0" smtClean="0"/>
              <a:t> </a:t>
            </a:r>
            <a:r>
              <a:rPr lang="ru-RU" dirty="0" smtClean="0"/>
              <a:t>доходы от участия в других организациях</a:t>
            </a:r>
          </a:p>
          <a:p>
            <a:pPr>
              <a:buNone/>
            </a:pPr>
            <a:r>
              <a:rPr lang="ru-RU" baseline="-25000" dirty="0" smtClean="0"/>
              <a:t> </a:t>
            </a:r>
            <a:r>
              <a:rPr lang="ru-RU" dirty="0" smtClean="0"/>
              <a:t>прочие операционные доходы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b="1" dirty="0" smtClean="0">
                <a:solidFill>
                  <a:srgbClr val="006600"/>
                </a:solidFill>
              </a:rPr>
              <a:t>3) </a:t>
            </a:r>
            <a:r>
              <a:rPr lang="ru-RU" b="1" dirty="0" err="1" smtClean="0">
                <a:solidFill>
                  <a:srgbClr val="006600"/>
                </a:solidFill>
              </a:rPr>
              <a:t>Внереализационные</a:t>
            </a:r>
            <a:r>
              <a:rPr lang="ru-RU" b="1" dirty="0" smtClean="0">
                <a:solidFill>
                  <a:srgbClr val="006600"/>
                </a:solidFill>
              </a:rPr>
              <a:t> доходы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dirty="0" smtClean="0"/>
              <a:t>Прибыль до налогообложения</a:t>
            </a:r>
          </a:p>
          <a:p>
            <a:pPr>
              <a:buNone/>
            </a:pPr>
            <a:r>
              <a:rPr lang="ru-RU" dirty="0" smtClean="0"/>
              <a:t>Налог на прибыль</a:t>
            </a:r>
          </a:p>
          <a:p>
            <a:pPr>
              <a:buNone/>
            </a:pPr>
            <a:r>
              <a:rPr lang="ru-RU" dirty="0" smtClean="0"/>
              <a:t>Прибыл от обычной деятельности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b="1" dirty="0" smtClean="0">
                <a:solidFill>
                  <a:srgbClr val="006600"/>
                </a:solidFill>
              </a:rPr>
              <a:t>4) Чрезвычайные доходы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i="1" dirty="0" smtClean="0"/>
              <a:t>5. Рентабельность и ее показатели.</a:t>
            </a:r>
            <a:endParaRPr lang="ru-RU" sz="28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1880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ru-RU" dirty="0" smtClean="0"/>
              <a:t>Для оценки экономической эффективности используются показатели рентабельности, которые можно сгруппировать по трем основным направлениям:</a:t>
            </a:r>
          </a:p>
          <a:p>
            <a:endParaRPr lang="en-US" dirty="0" smtClean="0"/>
          </a:p>
          <a:p>
            <a:r>
              <a:rPr lang="ru-RU" sz="3600" i="1" dirty="0" smtClean="0"/>
              <a:t>1) Рентабельность активов</a:t>
            </a:r>
          </a:p>
          <a:p>
            <a:r>
              <a:rPr lang="ru-RU" sz="3600" i="1" dirty="0" smtClean="0"/>
              <a:t>2) Рентабельность продаж</a:t>
            </a:r>
          </a:p>
          <a:p>
            <a:r>
              <a:rPr lang="ru-RU" sz="3600" i="1" dirty="0" smtClean="0"/>
              <a:t>3) </a:t>
            </a:r>
            <a:r>
              <a:rPr lang="ru-RU" sz="3600" i="1" dirty="0" smtClean="0"/>
              <a:t>Рентабельность </a:t>
            </a:r>
            <a:r>
              <a:rPr lang="ru-RU" sz="3600" i="1" dirty="0" smtClean="0"/>
              <a:t>капитала</a:t>
            </a:r>
            <a:endParaRPr lang="ru-RU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118</TotalTime>
  <Words>174</Words>
  <Application>Microsoft Office PowerPoint</Application>
  <PresentationFormat>Экран (4:3)</PresentationFormat>
  <Paragraphs>51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               Прибыль и рентабельность.</vt:lpstr>
      <vt:lpstr>1.     Классификация затрат для определения прибыли.</vt:lpstr>
      <vt:lpstr>В соответствии с мировой практикой  в себестоимость включаются только те затраты, которые непосредственно связаны с производством продукции.</vt:lpstr>
      <vt:lpstr>2. Виды себестоимости.</vt:lpstr>
      <vt:lpstr>Слайд 5</vt:lpstr>
      <vt:lpstr>3. Подходы к определению прибыли.</vt:lpstr>
      <vt:lpstr>4.     Прибыль предприятия.</vt:lpstr>
      <vt:lpstr>5. Рентабельность и ее показатели.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Прибыль и рентабельность.</dc:title>
  <cp:lastModifiedBy>Ink</cp:lastModifiedBy>
  <cp:revision>16</cp:revision>
  <dcterms:modified xsi:type="dcterms:W3CDTF">2013-01-15T09:08:11Z</dcterms:modified>
</cp:coreProperties>
</file>