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26" r:id="rId2"/>
    <p:sldMasterId id="2147483730" r:id="rId3"/>
    <p:sldMasterId id="2147483732" r:id="rId4"/>
    <p:sldMasterId id="2147483734" r:id="rId5"/>
    <p:sldMasterId id="214748374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CC"/>
    <a:srgbClr val="FFFF66"/>
    <a:srgbClr val="66FF33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1102" autoAdjust="0"/>
    <p:restoredTop sz="94657" autoAdjust="0"/>
  </p:normalViewPr>
  <p:slideViewPr>
    <p:cSldViewPr>
      <p:cViewPr varScale="1">
        <p:scale>
          <a:sx n="97" d="100"/>
          <a:sy n="97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2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112643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4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5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6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7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8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49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50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51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52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53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54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2655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12656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57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58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59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0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1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2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3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4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5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6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7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8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69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0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1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2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3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4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5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6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7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8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79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680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12681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682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2683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684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685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0C08023-B91A-42B7-82C5-69971C71DE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61B25-AE9E-4D3B-9DA6-6C171D9C79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CA55B-979C-4449-AEA2-0E02084123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07A4D-D726-414A-A778-8EF5DF3FFC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BE709-BEC8-484C-B24F-BB0D6A6DAD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AD3E3-F73A-4721-A46C-87DA97E526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21F6B-0F8A-44E8-A397-5AE5C6F834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B03B5-2541-41CB-9E38-B8E2B6680D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1DCC4-1F11-4687-8FFB-F575189556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33C4F-F46B-4472-9F1F-CE9DA68214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5B7DB-5042-425C-A88F-C9960E2C66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12083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2083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2083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120838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20839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20840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2084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2084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084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2084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0845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0846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0847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0848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084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120850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1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2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3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4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5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6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57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12085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2085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6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2087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12087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7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2088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88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120889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0890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0891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0892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0893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223530-F626-4515-986F-2ED5E0D76B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4FE5E-7003-4AA1-87C5-7B49B40CA3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9757E-2B14-417A-8F17-AB6152EA76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CC87C-27B7-40C0-8925-FC2F02445F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7D45E-11C5-4DA7-88FE-DC934CBA62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29340-93E0-409D-BFAB-F6654D13E4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F3EB30-8571-4F7D-9229-65418C2DE3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1E47C-D185-4EF0-9689-ED9BBC9D06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D5914-08A0-41A5-8B5F-49ED766721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F7DCD-D724-4D13-80DC-DF557F9868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B83E2-A8A1-4F4B-8326-D6D0E35628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2697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6980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6981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3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4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5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6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7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89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9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9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9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993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699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699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6996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6997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6998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D878B7A-120C-4D5D-8539-1E8BE24407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E21A3-E16D-4FCE-9677-303F6567B3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79B85-AD0C-44A4-BDC7-37FE9CF31D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57205-15C4-4207-8CF5-EDC229B7BF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46FBA-6B61-4015-839C-39C5A31230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13F1E-35AB-4232-A76A-CAA8C2C5BD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C127B-2B1C-422A-83EC-F08EED7FFE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E55C1-FD30-4476-80F5-AAE9C96285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1C18C-E6DB-4C6F-BDDE-D0853A833A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90E01-02FF-42A6-B291-0242EBE9E6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53C0A-DD60-47A5-A683-090ECFB9E2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50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30051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052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053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0054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0055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0056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00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0059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0060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0061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47493F3-5A40-4994-9AB4-794AD94DB9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E835D-007E-4317-BE1D-3E3A9B2DDA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CCB50-2E8E-4FCE-9ED3-64544346C6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DEAC6-8234-40CB-A92F-D09F0F32E0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9A308-9F6F-4BC4-9648-089D4DB248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2FA7E-B577-46C7-8C66-EC71CBF9CD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44CC2-1C23-450E-871D-C15BCD8F2F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A3970-6521-4222-939B-6D60C35CCE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B2311-D495-4C68-B8ED-3E6914E0C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162AC-97F2-42CA-9FFA-F35E18D146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1CCD1-3EC9-4FDC-B374-D410BE83D8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33123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24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25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26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27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28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29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30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31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32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3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4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5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6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7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8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39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0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1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2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3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4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5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6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47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48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49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50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51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52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53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54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3155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156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57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158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15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16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3161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1B2E326-7663-4D83-A1A2-051F1DF116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3237A-66E9-4658-B31D-909D9E7684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2D414-51BE-4190-8049-899F2C48BB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8C550-672D-4207-B237-23FDBDBB87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765EB-589F-4B40-94D7-66336462F8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9BB23-4F85-4B55-A44A-91F63C03FB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0BD21-643F-4B02-A743-28780F34B3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C44B4-0809-49F0-A0FD-02E247528B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02A39-6C4D-4BA0-9B66-9F2E61DB06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49810-5718-4E4C-BB5D-A12BBA9CAB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9AB09-F7BE-47B3-B64B-08E0D5A631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40291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029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0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0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0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0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0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305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40306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07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08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09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0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1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2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3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4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5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6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7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8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19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0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1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2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3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4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5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6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7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8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29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0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1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2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3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4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5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6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7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8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39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0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1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2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3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4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5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6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7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8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49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0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1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2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3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4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5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6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7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8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59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0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1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2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3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4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5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6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7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8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69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70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1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2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3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4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5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6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7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8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79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0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1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2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3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4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5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6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7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8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89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0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1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2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3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4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5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6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7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8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399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0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1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2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3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4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5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6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7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8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09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0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1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2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3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4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5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6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7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8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19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0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1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2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3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4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5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26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27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28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29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0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1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2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3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4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5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36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437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8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39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40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4044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044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0443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40444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40445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DEF6B67-B309-47CF-8B27-7BD9C91DD4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02753-F113-4441-A6B1-6A50E6CF8C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9108A-11A9-46BB-A74F-59981ED56F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09CFF-6BB3-4F80-831B-105AC08FA8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C2650-AB0D-415E-B6C1-1210981700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6A0A9-A424-4E41-9AF4-107F13E20C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688E9-FBF7-4010-9ECC-7CFBF8CB60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B0037-E259-449D-98FF-EB07D1643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00465-0169-4BDA-99D3-D4C273B879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BB410-047A-4D29-806F-F296CAA677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3063F-FD1F-4EF7-B245-F7A91873C8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8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111619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0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1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2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3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4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5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6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7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8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9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0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1631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11632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3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4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5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6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7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8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9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0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1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2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3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4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5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6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7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8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9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0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1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2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3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4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5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6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11657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1658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1659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11660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11661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22CE4D07-E8C9-463F-A210-2C36E642E52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119811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19812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19813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119814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19815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19816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1981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1981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981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1982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9821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9822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9823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9824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9825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119826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27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28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29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0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1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2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3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119834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19835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6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7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8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39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0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1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2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3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4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5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6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7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8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49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50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51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52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9853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119854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55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56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57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58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59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60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61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62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119863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864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119865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9866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9867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119868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119869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9552EC6B-9D40-48AA-9E58-599129BA207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2595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595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595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5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5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96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597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597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2597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2597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4916E32-8CA5-477F-B81D-6DA7E19580F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2597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2902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02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02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03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903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903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903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903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9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9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9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3AD51C3-230B-433E-933C-288A6DE3D06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2903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903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3209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0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0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1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2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2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2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2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2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3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3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13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213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213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213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213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213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91F869DD-647B-49B2-A40F-93AD28189BD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39267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39268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69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0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1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2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3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4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5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6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7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8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79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80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9281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3928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8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29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0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1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2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3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4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4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5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6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7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8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39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0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0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0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0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1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1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1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1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1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1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1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941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941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13941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13942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3326309D-88AD-4DBD-BEA5-361152C8BFB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942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1&amp;text=%D0%BB%D0%B5%D0%B3%D0%BA%D0%B8%D0%B5&amp;img_url=http%3A%2F%2Fwww.aptechka.rhema.ru%2Fsport%2Fpic%2Flegkie.jpg&amp;rpt=simage" TargetMode="Externa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15888"/>
            <a:ext cx="4176712" cy="4176712"/>
          </a:xfrm>
          <a:noFill/>
          <a:ln/>
        </p:spPr>
      </p:pic>
      <p:sp>
        <p:nvSpPr>
          <p:cNvPr id="2054" name="WordArt 6" descr="Широкий диагональный 2"/>
          <p:cNvSpPr>
            <a:spLocks noChangeArrowheads="1" noChangeShapeType="1" noTextEdit="1"/>
          </p:cNvSpPr>
          <p:nvPr/>
        </p:nvSpPr>
        <p:spPr bwMode="auto">
          <a:xfrm>
            <a:off x="1908175" y="3068638"/>
            <a:ext cx="6337300" cy="30241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wdUpDiag">
                  <a:fgClr>
                    <a:srgbClr val="808080"/>
                  </a:fgClr>
                  <a:bgClr>
                    <a:schemeClr val="accent1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Органы дыхания</a:t>
            </a:r>
          </a:p>
        </p:txBody>
      </p:sp>
    </p:spTree>
    <p:custDataLst>
      <p:tags r:id="rId1"/>
    </p:custDataLst>
  </p:cSld>
  <p:clrMapOvr>
    <a:masterClrMapping/>
  </p:clrMapOvr>
  <p:transition advTm="957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908050"/>
          </a:xfrm>
        </p:spPr>
        <p:txBody>
          <a:bodyPr/>
          <a:lstStyle/>
          <a:p>
            <a:r>
              <a:rPr lang="ru-RU"/>
              <a:t>Дыхание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495800"/>
          </a:xfrm>
        </p:spPr>
        <p:txBody>
          <a:bodyPr/>
          <a:lstStyle/>
          <a:p>
            <a:r>
              <a:rPr lang="ru-RU" sz="36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Человек, как и все живые организмы на Земле, в процессе своей жизнедеятельности потребляет кислород и выделяет углекислый газ. </a:t>
            </a:r>
            <a:endParaRPr lang="ru-RU" sz="3600">
              <a:solidFill>
                <a:schemeClr val="bg1"/>
              </a:solidFill>
              <a:latin typeface="Tahoma" pitchFamily="34" charset="0"/>
            </a:endParaRPr>
          </a:p>
          <a:p>
            <a:r>
              <a:rPr lang="ru-RU" sz="36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Без кислорода человек не в состоянии прожить и несколько минут.</a:t>
            </a:r>
            <a:endParaRPr lang="ru-RU" sz="3600">
              <a:solidFill>
                <a:schemeClr val="bg1"/>
              </a:solidFill>
              <a:latin typeface="Tahoma" pitchFamily="34" charset="0"/>
            </a:endParaRPr>
          </a:p>
          <a:p>
            <a:r>
              <a:rPr lang="ru-RU" sz="36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Организм получает кислород в процессе </a:t>
            </a:r>
            <a:r>
              <a:rPr lang="ru-RU" sz="3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дыхания</a:t>
            </a:r>
            <a:r>
              <a:rPr lang="ru-RU" sz="36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sz="3600">
              <a:solidFill>
                <a:schemeClr val="bg1"/>
              </a:solidFill>
              <a:latin typeface="Tahoma" pitchFamily="34" charset="0"/>
            </a:endParaRPr>
          </a:p>
          <a:p>
            <a:endParaRPr lang="ru-RU" sz="3600">
              <a:solidFill>
                <a:schemeClr val="bg1"/>
              </a:solidFill>
            </a:endParaRPr>
          </a:p>
          <a:p>
            <a:endParaRPr lang="ru-RU" sz="36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74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Органы дыхания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1625" y="1600200"/>
            <a:ext cx="3597275" cy="4498975"/>
          </a:xfrm>
          <a:noFill/>
          <a:ln/>
        </p:spPr>
        <p:txBody>
          <a:bodyPr/>
          <a:lstStyle/>
          <a:p>
            <a:r>
              <a:rPr lang="ru-RU">
                <a:solidFill>
                  <a:srgbClr val="CC3300"/>
                </a:solidFill>
              </a:rPr>
              <a:t>К органам дыхания относятся носовая полость, гортань, трахея, бронхи, лёгкие. </a:t>
            </a:r>
          </a:p>
          <a:p>
            <a:endParaRPr lang="ru-RU">
              <a:solidFill>
                <a:srgbClr val="CC3300"/>
              </a:solidFill>
            </a:endParaRPr>
          </a:p>
        </p:txBody>
      </p:sp>
      <p:pic>
        <p:nvPicPr>
          <p:cNvPr id="55301" name="Picture 5" descr="070205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1487488"/>
            <a:ext cx="4932362" cy="525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3954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3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Носовая полость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Носовая полость</a:t>
            </a:r>
            <a:r>
              <a:rPr lang="ru-RU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, образованная костями лицевой части черепа и хрящами, выстлана слизистой оболочкой, которую образуют многочисленные волоски и клетки, покрывающие полость носа. </a:t>
            </a:r>
            <a:endParaRPr lang="ru-RU">
              <a:solidFill>
                <a:srgbClr val="66FF33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Волоски задерживают частички пыли из воздуха, а слизь предотвращает проникновение микробов. </a:t>
            </a:r>
            <a:endParaRPr lang="ru-RU">
              <a:solidFill>
                <a:srgbClr val="66FF33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Благодаря кровеносным сосудам, пронизывающим слизистую оболочку, воздух, проходя через носовую полость, очищается, увлажняется и согревается.</a:t>
            </a:r>
          </a:p>
          <a:p>
            <a:pPr>
              <a:lnSpc>
                <a:spcPct val="80000"/>
              </a:lnSpc>
            </a:pPr>
            <a:endParaRPr lang="ru-RU">
              <a:solidFill>
                <a:srgbClr val="66FF33"/>
              </a:solidFill>
            </a:endParaRPr>
          </a:p>
          <a:p>
            <a:pPr>
              <a:lnSpc>
                <a:spcPct val="80000"/>
              </a:lnSpc>
            </a:pPr>
            <a:endParaRPr lang="ru-RU">
              <a:solidFill>
                <a:srgbClr val="66FF33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317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Гортань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FF66CC"/>
                </a:solidFill>
                <a:cs typeface="Tahoma" pitchFamily="34" charset="0"/>
              </a:rPr>
              <a:t>Через носоглотку воздух поступает в </a:t>
            </a:r>
            <a:r>
              <a:rPr lang="ru-RU" b="1">
                <a:solidFill>
                  <a:srgbClr val="FF66CC"/>
                </a:solidFill>
                <a:cs typeface="Tahoma" pitchFamily="34" charset="0"/>
              </a:rPr>
              <a:t>гортань</a:t>
            </a:r>
            <a:r>
              <a:rPr lang="ru-RU">
                <a:solidFill>
                  <a:srgbClr val="FF66CC"/>
                </a:solidFill>
                <a:cs typeface="Tahoma" pitchFamily="34" charset="0"/>
              </a:rPr>
              <a:t>, образованную хрящами, которые соединены между собой связками и мышцами. </a:t>
            </a:r>
            <a:endParaRPr lang="ru-RU">
              <a:solidFill>
                <a:srgbClr val="FF66CC"/>
              </a:solidFill>
            </a:endParaRPr>
          </a:p>
          <a:p>
            <a:r>
              <a:rPr lang="ru-RU">
                <a:solidFill>
                  <a:srgbClr val="FF66CC"/>
                </a:solidFill>
                <a:cs typeface="Tahoma" pitchFamily="34" charset="0"/>
              </a:rPr>
              <a:t>Здесь расположены </a:t>
            </a:r>
            <a:r>
              <a:rPr lang="ru-RU" b="1">
                <a:solidFill>
                  <a:srgbClr val="FF66CC"/>
                </a:solidFill>
                <a:cs typeface="Tahoma" pitchFamily="34" charset="0"/>
              </a:rPr>
              <a:t>голосовые связки</a:t>
            </a:r>
            <a:r>
              <a:rPr lang="ru-RU">
                <a:solidFill>
                  <a:srgbClr val="FF66CC"/>
                </a:solidFill>
                <a:cs typeface="Tahoma" pitchFamily="34" charset="0"/>
              </a:rPr>
              <a:t>, вибрация которых при прохождении воздуха вызывает образование звуков.</a:t>
            </a:r>
          </a:p>
          <a:p>
            <a:endParaRPr lang="ru-RU">
              <a:solidFill>
                <a:srgbClr val="FF66CC"/>
              </a:solidFill>
            </a:endParaRPr>
          </a:p>
          <a:p>
            <a:endParaRPr lang="ru-RU">
              <a:solidFill>
                <a:srgbClr val="FF66CC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5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Трахея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>
                <a:solidFill>
                  <a:srgbClr val="172C07"/>
                </a:solidFill>
                <a:latin typeface="Tahoma" pitchFamily="34" charset="0"/>
                <a:cs typeface="Tahoma" pitchFamily="34" charset="0"/>
              </a:rPr>
              <a:t>Далее воздух поступает в </a:t>
            </a:r>
            <a:r>
              <a:rPr lang="ru-RU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Tahoma" pitchFamily="34" charset="0"/>
              </a:rPr>
              <a:t>трахею</a:t>
            </a:r>
            <a:r>
              <a:rPr lang="ru-RU" sz="4000">
                <a:solidFill>
                  <a:srgbClr val="172C07"/>
                </a:solidFill>
                <a:latin typeface="Tahoma" pitchFamily="34" charset="0"/>
                <a:cs typeface="Tahoma" pitchFamily="34" charset="0"/>
              </a:rPr>
              <a:t>, имеющую форму трубки длиной 10–14 см. Хрящевые кольца, составляющие её стенки, не позволяют задерживаться воздуху при любых движениях шеи. </a:t>
            </a:r>
          </a:p>
          <a:p>
            <a:endParaRPr lang="ru-RU" sz="4000"/>
          </a:p>
        </p:txBody>
      </p:sp>
    </p:spTree>
    <p:custDataLst>
      <p:tags r:id="rId1"/>
    </p:custDataLst>
  </p:cSld>
  <p:clrMapOvr>
    <a:masterClrMapping/>
  </p:clrMapOvr>
  <p:transition advTm="1275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Бронхи и легкие</a:t>
            </a: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4354513" cy="25098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FF66"/>
                </a:solidFill>
                <a:latin typeface="Tahoma" pitchFamily="34" charset="0"/>
                <a:cs typeface="Tahoma" pitchFamily="34" charset="0"/>
              </a:rPr>
              <a:t>Внизу трахея разделяется на два </a:t>
            </a:r>
            <a:r>
              <a:rPr lang="ru-RU" b="1">
                <a:solidFill>
                  <a:srgbClr val="FFFF66"/>
                </a:solidFill>
                <a:latin typeface="Tahoma" pitchFamily="34" charset="0"/>
                <a:cs typeface="Tahoma" pitchFamily="34" charset="0"/>
              </a:rPr>
              <a:t>бронха</a:t>
            </a:r>
            <a:r>
              <a:rPr lang="ru-RU">
                <a:solidFill>
                  <a:srgbClr val="FFFF66"/>
                </a:solidFill>
                <a:latin typeface="Tahoma" pitchFamily="34" charset="0"/>
                <a:cs typeface="Tahoma" pitchFamily="34" charset="0"/>
              </a:rPr>
              <a:t>, которые входят в правое и левое </a:t>
            </a:r>
            <a:r>
              <a:rPr lang="ru-RU" b="1">
                <a:solidFill>
                  <a:srgbClr val="FFFF66"/>
                </a:solidFill>
                <a:latin typeface="Tahoma" pitchFamily="34" charset="0"/>
                <a:cs typeface="Tahoma" pitchFamily="34" charset="0"/>
              </a:rPr>
              <a:t>лёгкие</a:t>
            </a:r>
            <a:r>
              <a:rPr lang="ru-RU">
                <a:solidFill>
                  <a:srgbClr val="FFFF66"/>
                </a:solidFill>
                <a:latin typeface="Tahoma" pitchFamily="34" charset="0"/>
                <a:cs typeface="Tahoma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ru-RU">
              <a:solidFill>
                <a:srgbClr val="FFFF66"/>
              </a:solidFill>
            </a:endParaRPr>
          </a:p>
          <a:p>
            <a:pPr>
              <a:lnSpc>
                <a:spcPct val="90000"/>
              </a:lnSpc>
            </a:pPr>
            <a:endParaRPr lang="ru-RU">
              <a:solidFill>
                <a:srgbClr val="FFFF66"/>
              </a:solidFill>
            </a:endParaRPr>
          </a:p>
        </p:txBody>
      </p:sp>
      <p:pic>
        <p:nvPicPr>
          <p:cNvPr id="59396" name="Picture 4" descr="i?id=27282782&amp;tov=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276475"/>
            <a:ext cx="2743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8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172C07"/>
                </a:solidFill>
                <a:cs typeface="Tahoma" pitchFamily="34" charset="0"/>
              </a:rPr>
              <a:t>Бронхиолы и альвеолы</a:t>
            </a:r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4341813" cy="4498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>
                <a:solidFill>
                  <a:srgbClr val="CC3300"/>
                </a:solidFill>
                <a:cs typeface="Tahoma" pitchFamily="34" charset="0"/>
              </a:rPr>
              <a:t>Здесь они ветвятся на </a:t>
            </a:r>
            <a:r>
              <a:rPr lang="ru-RU" sz="2800" b="1">
                <a:solidFill>
                  <a:srgbClr val="CC3300"/>
                </a:solidFill>
                <a:cs typeface="Tahoma" pitchFamily="34" charset="0"/>
              </a:rPr>
              <a:t>бронхиолы</a:t>
            </a:r>
            <a:r>
              <a:rPr lang="ru-RU" sz="2800">
                <a:solidFill>
                  <a:srgbClr val="CC3300"/>
                </a:solidFill>
                <a:cs typeface="Tahoma" pitchFamily="34" charset="0"/>
              </a:rPr>
              <a:t> и заканчиваются лёгочными пузырьками (</a:t>
            </a:r>
            <a:r>
              <a:rPr lang="ru-RU" sz="2800" b="1">
                <a:solidFill>
                  <a:srgbClr val="CC3300"/>
                </a:solidFill>
                <a:cs typeface="Tahoma" pitchFamily="34" charset="0"/>
              </a:rPr>
              <a:t>альвеолами</a:t>
            </a:r>
            <a:r>
              <a:rPr lang="ru-RU" sz="2800">
                <a:solidFill>
                  <a:srgbClr val="CC3300"/>
                </a:solidFill>
                <a:cs typeface="Tahoma" pitchFamily="34" charset="0"/>
              </a:rPr>
              <a:t>). Бронхиолы и альвеолы образуют два лёгких. В лёгких насчитывается более 300 миллионов альвеол.</a:t>
            </a:r>
          </a:p>
          <a:p>
            <a:pPr>
              <a:lnSpc>
                <a:spcPct val="80000"/>
              </a:lnSpc>
            </a:pPr>
            <a:endParaRPr lang="ru-RU" sz="2800">
              <a:solidFill>
                <a:srgbClr val="CC3300"/>
              </a:solidFill>
            </a:endParaRPr>
          </a:p>
        </p:txBody>
      </p:sp>
      <p:pic>
        <p:nvPicPr>
          <p:cNvPr id="60420" name="Picture 4" descr="070205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12875"/>
            <a:ext cx="44656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72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Газообмен в легких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>
                <a:solidFill>
                  <a:srgbClr val="172C07"/>
                </a:solidFill>
                <a:cs typeface="Tahoma" pitchFamily="34" charset="0"/>
              </a:rPr>
              <a:t>По артериям малого круга кровообращения в лёгкие поступает венозная кровь, которая обогащается здесь кислородом и становится артериальной. </a:t>
            </a:r>
            <a:endParaRPr lang="ru-RU" sz="2800">
              <a:solidFill>
                <a:srgbClr val="172C07"/>
              </a:solidFill>
            </a:endParaRPr>
          </a:p>
          <a:p>
            <a:r>
              <a:rPr lang="ru-RU" sz="2800">
                <a:solidFill>
                  <a:srgbClr val="172C07"/>
                </a:solidFill>
                <a:cs typeface="Tahoma" pitchFamily="34" charset="0"/>
              </a:rPr>
              <a:t>Одновременно венозная кровь освобождается от углекислого газа, который проникает в лёгочные пузырьки и во время выдоха выводится из организма.</a:t>
            </a:r>
          </a:p>
          <a:p>
            <a:endParaRPr lang="ru-RU" sz="2800"/>
          </a:p>
          <a:p>
            <a:endParaRPr lang="ru-RU" sz="2800"/>
          </a:p>
        </p:txBody>
      </p:sp>
    </p:spTree>
    <p:custDataLst>
      <p:tags r:id="rId1"/>
    </p:custDataLst>
  </p:cSld>
  <p:clrMapOvr>
    <a:masterClrMapping/>
  </p:clrMapOvr>
  <p:transition advTm="20766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Газообмен в тканях</a:t>
            </a:r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>
                <a:solidFill>
                  <a:srgbClr val="FFFF66"/>
                </a:solidFill>
                <a:cs typeface="Tahoma" pitchFamily="34" charset="0"/>
              </a:rPr>
              <a:t>Далее уже артериальная кровь по сосудам большого круга кровообращения движется по направлению к органам тела и обогащает их ткани кислородом. </a:t>
            </a:r>
            <a:endParaRPr lang="ru-RU">
              <a:solidFill>
                <a:srgbClr val="FFFF66"/>
              </a:solidFill>
            </a:endParaRP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FFFF66"/>
                </a:solidFill>
                <a:cs typeface="Tahoma" pitchFamily="34" charset="0"/>
              </a:rPr>
              <a:t>Кислород необходим для процессов жизнедеятельности клетки. При этом образуется углекислый газ, поступающий из клеток тканей в кровь, в результате чего кровь из артериальной становится венозной</a:t>
            </a:r>
            <a:r>
              <a:rPr lang="ru-RU" sz="2400">
                <a:solidFill>
                  <a:srgbClr val="172C07"/>
                </a:solidFill>
                <a:cs typeface="Tahoma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2400"/>
          </a:p>
          <a:p>
            <a:pPr>
              <a:lnSpc>
                <a:spcPct val="80000"/>
              </a:lnSpc>
            </a:pPr>
            <a:endParaRPr lang="ru-RU" sz="2400"/>
          </a:p>
        </p:txBody>
      </p:sp>
    </p:spTree>
  </p:cSld>
  <p:clrMapOvr>
    <a:masterClrMapping/>
  </p:clrMapOvr>
  <p:transition advTm="18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ru-RU"/>
              <a:t>Вдох и выдох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125538"/>
            <a:ext cx="8229600" cy="4530725"/>
          </a:xfrm>
        </p:spPr>
        <p:txBody>
          <a:bodyPr/>
          <a:lstStyle/>
          <a:p>
            <a:r>
              <a:rPr lang="ru-RU" sz="3600">
                <a:solidFill>
                  <a:srgbClr val="CC3300"/>
                </a:solidFill>
                <a:cs typeface="Tahoma" pitchFamily="34" charset="0"/>
              </a:rPr>
              <a:t>Поступление воздуха в лёгкие происходит автоматически под влиянием нервной системы в результате дыхательных движений – вдоха и выдоха, которые осуществляются с помощью межрёберных мышц и диафрагмы (мышечной перегородки, разделяющей грудную и брюшную полости).</a:t>
            </a:r>
          </a:p>
          <a:p>
            <a:endParaRPr lang="ru-RU" sz="3600">
              <a:solidFill>
                <a:srgbClr val="CC3300"/>
              </a:solidFill>
            </a:endParaRPr>
          </a:p>
          <a:p>
            <a:endParaRPr lang="ru-RU" sz="3600">
              <a:solidFill>
                <a:srgbClr val="CC33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6796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9|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1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8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9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53</TotalTime>
  <Words>368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Times New Roman</vt:lpstr>
      <vt:lpstr>Wingdings</vt:lpstr>
      <vt:lpstr>Verdana</vt:lpstr>
      <vt:lpstr>Garamond</vt:lpstr>
      <vt:lpstr>Arial Black</vt:lpstr>
      <vt:lpstr>Tahoma</vt:lpstr>
      <vt:lpstr>Соревнование</vt:lpstr>
      <vt:lpstr>Кимоно</vt:lpstr>
      <vt:lpstr>Сотрудничество</vt:lpstr>
      <vt:lpstr>Трава</vt:lpstr>
      <vt:lpstr>Равновесие</vt:lpstr>
      <vt:lpstr>Граница</vt:lpstr>
      <vt:lpstr>Слайд 1</vt:lpstr>
      <vt:lpstr>Дыхание</vt:lpstr>
      <vt:lpstr>Органы дыхания</vt:lpstr>
      <vt:lpstr>Носовая полость</vt:lpstr>
      <vt:lpstr>Гортань</vt:lpstr>
      <vt:lpstr>Трахея</vt:lpstr>
      <vt:lpstr>Бронхи и легкие</vt:lpstr>
      <vt:lpstr>Бронхиолы и альвеолы</vt:lpstr>
      <vt:lpstr>Газообмен в легких</vt:lpstr>
      <vt:lpstr>Газообмен в тканях</vt:lpstr>
      <vt:lpstr>Вдох и выдох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человека</dc:title>
  <dc:creator>Artem</dc:creator>
  <cp:lastModifiedBy>Dima</cp:lastModifiedBy>
  <cp:revision>6</cp:revision>
  <dcterms:created xsi:type="dcterms:W3CDTF">2009-12-27T09:22:17Z</dcterms:created>
  <dcterms:modified xsi:type="dcterms:W3CDTF">2014-01-29T17:52:03Z</dcterms:modified>
</cp:coreProperties>
</file>