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  <p:sldId id="269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9" r:id="rId34"/>
    <p:sldId id="290" r:id="rId35"/>
    <p:sldId id="288" r:id="rId36"/>
    <p:sldId id="291" r:id="rId37"/>
    <p:sldId id="293" r:id="rId38"/>
    <p:sldId id="292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273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hyperlink" Target="http://ru.wikipedia.org/wiki/%D0%93%D0%BD%D0%B5%D1%82%D0%BE%D0%B2%D0%B8%D0%B4%D0%BD%D1%8B%D0%B5" TargetMode="External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hyperlink" Target="http://ru.wikipedia.org/wiki/%D0%93%D0%B8%D0%BD%D0%BA%D0%B3%D0%BE%D0%B2%D0%B8%D0%B4%D0%BD%D1%8B%D0%B5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hyperlink" Target="http://ru.wikipedia.org/wiki/Pinophyta" TargetMode="External"/><Relationship Id="rId10" Type="http://schemas.openxmlformats.org/officeDocument/2006/relationships/image" Target="../media/image33.png"/><Relationship Id="rId4" Type="http://schemas.openxmlformats.org/officeDocument/2006/relationships/hyperlink" Target="http://ru.wikipedia.org/wiki/%D0%A1%D0%B0%D0%B3%D0%BE%D0%B2%D0%BD%D0%B8%D0%BA%D0%BE%D0%B2%D0%B8%D0%B4%D0%BD%D1%8B%D0%B5" TargetMode="External"/><Relationship Id="rId9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Asteridae" TargetMode="External"/><Relationship Id="rId13" Type="http://schemas.openxmlformats.org/officeDocument/2006/relationships/hyperlink" Target="http://en.wikipedia.org/wiki/Liliidae" TargetMode="External"/><Relationship Id="rId3" Type="http://schemas.openxmlformats.org/officeDocument/2006/relationships/hyperlink" Target="http://en.wikipedia.org/wiki/Magnoliidae" TargetMode="External"/><Relationship Id="rId7" Type="http://schemas.openxmlformats.org/officeDocument/2006/relationships/hyperlink" Target="http://en.wikipedia.org/wiki/Rosidae" TargetMode="External"/><Relationship Id="rId12" Type="http://schemas.openxmlformats.org/officeDocument/2006/relationships/hyperlink" Target="http://en.wikipedia.org/wiki/Zingiberidae" TargetMode="External"/><Relationship Id="rId2" Type="http://schemas.openxmlformats.org/officeDocument/2006/relationships/hyperlink" Target="http://en.wikipedia.org/wiki/Liliopsid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Dilleniidae" TargetMode="External"/><Relationship Id="rId11" Type="http://schemas.openxmlformats.org/officeDocument/2006/relationships/hyperlink" Target="http://en.wikipedia.org/wiki/Commelinidae" TargetMode="External"/><Relationship Id="rId5" Type="http://schemas.openxmlformats.org/officeDocument/2006/relationships/hyperlink" Target="http://en.wikipedia.org/wiki/Caryophyllidae" TargetMode="External"/><Relationship Id="rId10" Type="http://schemas.openxmlformats.org/officeDocument/2006/relationships/hyperlink" Target="http://en.wikipedia.org/wiki/Arecidae" TargetMode="External"/><Relationship Id="rId4" Type="http://schemas.openxmlformats.org/officeDocument/2006/relationships/hyperlink" Target="http://en.wikipedia.org/wiki/Hamamelidae" TargetMode="External"/><Relationship Id="rId9" Type="http://schemas.openxmlformats.org/officeDocument/2006/relationships/hyperlink" Target="http://en.wikipedia.org/wiki/Alismatidae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7010400" cy="10668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tx2">
                    <a:lumMod val="25000"/>
                  </a:schemeClr>
                </a:solidFill>
                <a:latin typeface="Antikvar Shadow" pitchFamily="34" charset="0"/>
              </a:rPr>
              <a:t>Систематика высших растений</a:t>
            </a:r>
            <a:endParaRPr lang="ru-RU" sz="3600" b="1" dirty="0">
              <a:solidFill>
                <a:schemeClr val="tx2">
                  <a:lumMod val="25000"/>
                </a:schemeClr>
              </a:solidFill>
              <a:latin typeface="Antikvar Shad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514350" indent="-514350" algn="l">
              <a:buAutoNum type="arabicPeriod"/>
            </a:pP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Общая характеристика</a:t>
            </a:r>
          </a:p>
          <a:p>
            <a:pPr marL="514350" indent="-514350" algn="l">
              <a:buAutoNum type="arabicPeriod"/>
            </a:pP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Высшие споровые растения</a:t>
            </a:r>
          </a:p>
          <a:p>
            <a:pPr marL="514350" indent="-514350" algn="l">
              <a:buAutoNum type="arabicPeriod"/>
            </a:pP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Высшие семенные растения</a:t>
            </a:r>
          </a:p>
          <a:p>
            <a:pPr marL="514350" indent="-514350" algn="l">
              <a:buAutoNum type="arabicPeriod"/>
            </a:pP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Отделы голосеменных растений</a:t>
            </a:r>
          </a:p>
          <a:p>
            <a:pPr marL="514350" indent="-514350" algn="l">
              <a:buAutoNum type="arabicPeriod"/>
            </a:pP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Покрытосеменные растения</a:t>
            </a:r>
            <a:endParaRPr lang="ru-RU" sz="2400" b="1" dirty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 Общая характеристика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Специализированные формы автотрофных организмов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 зиготы формируется многоклеточный зародыш, из которого развивается спорофит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Вегетативное тело –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телом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расчленено на органы и состоит из тканей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Характерно четкое чередование спорофита и гаметофита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Хорошо приспособлены к жизни в воздушной среде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152400" y="228600"/>
            <a:ext cx="8839200" cy="6096000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Основу КС составляют целлюлоза, гемицеллюлозы и пектиновые вещества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Пигменты: хлорофиллы а и в, каротины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Основной запасной продукт – крахмал (в лейкопластах)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Пиреноиды отсутствуют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Размножение: вегетативное, бесполое, половое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Споры без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ундулиподиев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Половой процесс – оогамия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Объединяет не менее 350 тысяч видов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отделы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610600" cy="52578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Риниевые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Rhyniophyta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Зостерофилловые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Zosterophyllophyta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Моховидные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Bryophyta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Плауновидные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Lycopodiophyta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Псилотовидные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Psilotophyta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Хвощевидные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Equisetophyta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Папоротниковидные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Polypodiophyta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Голосеменные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(хвойные)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Gymnospermae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Pinophyta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Гинкговые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Ginkgophyta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Гнетовые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Gnetophyta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Покрытосеменные (цветковые)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Angiospermae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Magnoliophyta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множение 4"/>
          <p:cNvSpPr/>
          <p:nvPr/>
        </p:nvSpPr>
        <p:spPr>
          <a:xfrm>
            <a:off x="4343400" y="1143000"/>
            <a:ext cx="533400" cy="457200"/>
          </a:xfrm>
          <a:prstGeom prst="mathMultiply">
            <a:avLst/>
          </a:prstGeom>
          <a:solidFill>
            <a:srgbClr val="2327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множение 5"/>
          <p:cNvSpPr/>
          <p:nvPr/>
        </p:nvSpPr>
        <p:spPr>
          <a:xfrm>
            <a:off x="6324600" y="1600200"/>
            <a:ext cx="533400" cy="457200"/>
          </a:xfrm>
          <a:prstGeom prst="mathMultiply">
            <a:avLst/>
          </a:prstGeom>
          <a:solidFill>
            <a:srgbClr val="2327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 перечисленные отделы, за исключением Моховидных, характеризуются </a:t>
            </a:r>
          </a:p>
          <a:p>
            <a:pPr lvl="1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преобладанием в жизненном цикле спорофита</a:t>
            </a:r>
          </a:p>
          <a:p>
            <a:pPr lvl="1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наличием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теломе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сосудов и (или)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трахеид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endParaRPr lang="ru-RU" dirty="0" smtClean="0"/>
          </a:p>
          <a:p>
            <a:pPr lvl="1"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Схема эволюционных взаимоотношений отделов высших растений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b="4309"/>
          <a:stretch>
            <a:fillRect/>
          </a:stretch>
        </p:blipFill>
        <p:spPr bwMode="auto">
          <a:xfrm>
            <a:off x="791552" y="1219200"/>
            <a:ext cx="7361848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отличия споровых и семенных растений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229600" cy="5038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819400"/>
                <a:gridCol w="2971800"/>
              </a:tblGrid>
              <a:tr h="615928"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Признак </a:t>
                      </a:r>
                      <a:endParaRPr lang="ru-RU" sz="2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Споровые </a:t>
                      </a:r>
                      <a:endParaRPr lang="ru-RU" sz="2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Семенные </a:t>
                      </a:r>
                      <a:endParaRPr lang="ru-RU" sz="2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518727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Спорофиты и гаметофиты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Самостоятельные организмы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Гаметофит редуцирован и развивается на спорофите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63109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Оплодотворение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Обязательное наличие </a:t>
                      </a:r>
                      <a:r>
                        <a:rPr lang="ru-RU" sz="2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капельно-жидкой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воды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Вода не нужна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63109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Зигота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Развивается в протонему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Развивается в зародыш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семени</a:t>
                      </a:r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15928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Размножение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Спорами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Семенами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 Высшие споровые растения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Появились около 415 – 430 млн. лет назад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Происхождение:</a:t>
            </a:r>
          </a:p>
          <a:p>
            <a:pPr lvl="1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водорослевый предок (из отдела Зеленых) 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риниофиты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все остальные наземные ВР</a:t>
            </a:r>
          </a:p>
          <a:p>
            <a:pPr lvl="1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независимое происхождение от водорослевых предков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риниофитов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моховидных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6934200" y="2438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2743200" y="2819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Вегетативное тело расчленено на элементарные органы, дихотомически разветвленные надземные и почвенные побеги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ризомоиды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ризоиды)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Листья имеют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энационное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(выросты на осевых органах)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теломное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происхождение (уплощение боковых побегов)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Теломные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листья первоначально выполняли 2 функции: фотосинтез и образование спорангиев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Спорангии многоклеточные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Споры неподвижные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Есть равноспоровые и разноспоровые ВР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Мейоспоры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прорастают с образованием гаплоидного гаметофита – заростка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равноспровых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заросток обоеполый, у разноспоровых – раздельнополые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Гаметангии – антеридии и архегонии – многоклеточные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 зиготы формируется многоклеточный зародыш - протонема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Отдел </a:t>
            </a:r>
            <a:r>
              <a:rPr lang="ru-RU" dirty="0" err="1" smtClean="0"/>
              <a:t>Риниевые</a:t>
            </a:r>
            <a:r>
              <a:rPr lang="ru-RU" dirty="0" smtClean="0"/>
              <a:t> – </a:t>
            </a:r>
            <a:r>
              <a:rPr lang="en-US" b="1" i="1" dirty="0" err="1" smtClean="0"/>
              <a:t>Rhyniophyta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b="6383"/>
          <a:stretch>
            <a:fillRect/>
          </a:stretch>
        </p:blipFill>
        <p:spPr bwMode="auto">
          <a:xfrm>
            <a:off x="381000" y="2971800"/>
            <a:ext cx="3497461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219200"/>
            <a:ext cx="3810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3309938"/>
            <a:ext cx="3457574" cy="301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600200" y="6324600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Cooksonia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Были открыты в 1859 г. в ископаемых остатках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Первые наземные или полуводные растения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Травянистые гигрофиты высотой от 5-7 до 50 см и диаметром стебля 5 мм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Телом - дихотомически ветвящаяся система побегов;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ризомоиды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 ризоидами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Спорангии верхушечные, длиной до 12 мм и диаметром до 4 мм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Жизненный цикл </a:t>
            </a:r>
            <a:r>
              <a:rPr lang="ru-RU" dirty="0" err="1" smtClean="0"/>
              <a:t>ринии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19200"/>
            <a:ext cx="5257800" cy="470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7306" y="4343400"/>
            <a:ext cx="317295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Отдел включает 1 класс –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риниевые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Rhyniopsida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 порядка –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риниевые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Phyniales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псилофитовые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Psilophytales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или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тримерофитовые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Trimerophytales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Являются предками либо всех, либо большинства групп высших растений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Известны с силура до верхнего девона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Отдел </a:t>
            </a:r>
            <a:r>
              <a:rPr lang="ru-RU" dirty="0" err="1" smtClean="0"/>
              <a:t>Зостерофилловые</a:t>
            </a:r>
            <a:r>
              <a:rPr lang="ru-RU" dirty="0" smtClean="0"/>
              <a:t> - </a:t>
            </a:r>
            <a:r>
              <a:rPr lang="en-US" dirty="0" err="1" smtClean="0"/>
              <a:t>Zosterophyllophyta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Небольшая группа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ранне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и среднедевонских растений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Включает один класс –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зостерофилловых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Zosterophyllopsida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Отличаются от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риниевых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боковым расположением спорангиев, часто собранных в колосовидные образования, и центростремительным развитие ксилемы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Листовые органы полностью отсутствуют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Отдел Моховидные -  </a:t>
            </a:r>
            <a:r>
              <a:rPr lang="en-US" dirty="0" err="1" smtClean="0"/>
              <a:t>Bryophyta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Около 25 тысяч видов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Известны с карбона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Травянистые многолетние растения, размером от 1 мм до 60 см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Телом представлен или слоевищем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печеночники) или расчленено 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каулодий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филлодии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Характерный признак – отсутствие корней, их функцию выполняют ризоиды (выросты эпидермы)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 листостебельных форм ассимиляционная, механическая и проводящая ткани более или менее обособлены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Элементы проводящих тканей сходны 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трахеидами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ситовидными трубками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М.б. однодомными или двудомными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Жизненный цикл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Доминирует гаметофит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Спорофит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спорогон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представленный коробочкой и ножкой) и гаметофит представлены как бы одним растением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1" y="374005"/>
            <a:ext cx="5486400" cy="6276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228600" y="228600"/>
            <a:ext cx="8686800" cy="64008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Распространены на избыточно увлажненных почвах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Ежегодный прирост составляет от 1-2 мм до нескольких см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пригодны для корма скоту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Разлагаются очень медленно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Способны аккумулировать радионуклиды, впитывать и удерживать большие объемы воды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Способствуют заболачиванию территорий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Переводят поверхностный сток в почвенный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Сфагновые мхи обладают антибиотическими свойствами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Формируют торф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Отдел включает три класса: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Печеночники –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Hepaticopsida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Marchantiopsida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Листостебельные –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Briopsida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Musci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Антоцеротовые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dirty="0" smtClean="0"/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Anthocerotopsida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4375" y="304800"/>
            <a:ext cx="22574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29075" y="4495800"/>
            <a:ext cx="28289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 b="10331"/>
          <a:stretch>
            <a:fillRect/>
          </a:stretch>
        </p:blipFill>
        <p:spPr bwMode="auto">
          <a:xfrm>
            <a:off x="3810000" y="2286000"/>
            <a:ext cx="358140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1828800"/>
            <a:ext cx="2060496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Отдел Плауновидные - </a:t>
            </a:r>
            <a:r>
              <a:rPr lang="en-US" dirty="0" err="1" smtClean="0"/>
              <a:t>Lycopodiophyta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686800" cy="493776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Одна из древнейших групп ВР, известны со среднего девона, процветали в палеозое (древовидные – ствол до 40 м высотой и более 1 м в диаметре)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Ныне сохранилось около 1 тысячи видов (6 родов, 3 порядка, 2 класса)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Современные – многолетние травянистые растения с простыми листьями и дихотомическим ветвлением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Стебель хорошо развит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Листораспложение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спиральное, супротивное или мутовчатое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КС первично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гоморизная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Спорофиллы похожи на вегетативные листья или отличаются от них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Собрание спорофиллов – спороносная зона или спороносный колосок (стробил)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Имеются равноспоровые и разноспоровые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Жизненный цикл 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6435" y="1219200"/>
            <a:ext cx="3564565" cy="552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219199"/>
            <a:ext cx="3458230" cy="5432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 плауновидные –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Lycopodiopsida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порядок - плауновые, 1 семейство – плауновые)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полушниковые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Isoetopsida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порядок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селягинелловые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1 семейством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селягинелловые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порядок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полушниковые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1 семейством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полушниковые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381000"/>
            <a:ext cx="3127375" cy="234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895600"/>
            <a:ext cx="2540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99200" y="4648200"/>
            <a:ext cx="26924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Отдел </a:t>
            </a:r>
            <a:r>
              <a:rPr lang="ru-RU" dirty="0" err="1" smtClean="0"/>
              <a:t>Псилотовидные</a:t>
            </a:r>
            <a:r>
              <a:rPr lang="ru-RU" dirty="0" smtClean="0"/>
              <a:t> - </a:t>
            </a:r>
            <a:r>
              <a:rPr lang="en-US" dirty="0" err="1" smtClean="0"/>
              <a:t>Psilotophyta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Относят 2 рода –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псилот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 2 видами 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тмезиптерис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(около 10 видов)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Распространены преимущественно в тропиках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Большинство – многолетние травянистые эпифиты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Спорофит представлен дихотомически ветвящимися осями, без корней и настоящих листьев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Спорангии срастаются по 2-3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синангии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расположенные в пазухах чешуевидных листьев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Подземные органы –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ризомоиды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 ризоидами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Жизненный цикл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0762" y="1439862"/>
            <a:ext cx="456247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424815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9500" y="2209800"/>
            <a:ext cx="3759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410200" y="5181600"/>
            <a:ext cx="1434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тмезиптерис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5943600"/>
            <a:ext cx="854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псилот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Отдел Хвощевидные – </a:t>
            </a:r>
            <a:r>
              <a:rPr lang="en-US" dirty="0" err="1" smtClean="0"/>
              <a:t>Equisetophyta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См. лекцию по систематике, номенклатуре и таксономии растений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Отдел Папоротниковидные - </a:t>
            </a:r>
            <a:r>
              <a:rPr lang="en-US" dirty="0" err="1" smtClean="0"/>
              <a:t>Polypodiophyta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Древнейшие ископаемые формы известны с девона, в карбоне формировали каменноугольные леса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Около 300 родов и более 10 тысяч видов современных папоротников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Многолетние травянистые наземные, эпифитные или водные, лианы и древовидные формы, размером от нескольких мм до 25 м высотой и 50 см в диаметре ствола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Лист – вайя – видоизмененный крупный побег, как правило, перисто-сложный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Стебель, как правило укороченный или представлен корневищем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КС – первично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гоморизная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ЖЦ преобладает спорофит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Большинство – равноспоровые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Жизненный цикл 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t="3889"/>
          <a:stretch>
            <a:fillRect/>
          </a:stretch>
        </p:blipFill>
        <p:spPr bwMode="auto">
          <a:xfrm>
            <a:off x="1502932" y="1143000"/>
            <a:ext cx="6193268" cy="5325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Вымершие классы:</a:t>
            </a:r>
          </a:p>
          <a:p>
            <a:pPr lvl="1">
              <a:buFont typeface="Wingdings" pitchFamily="2" charset="2"/>
              <a:buChar char="Ø"/>
            </a:pP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Аневрофитовые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500" dirty="0" err="1" smtClean="0">
                <a:latin typeface="Times New Roman" pitchFamily="18" charset="0"/>
                <a:cs typeface="Times New Roman" pitchFamily="18" charset="0"/>
              </a:rPr>
              <a:t>Aneurophytopsida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Археоптерисовые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500" dirty="0" err="1" smtClean="0">
                <a:latin typeface="Times New Roman" pitchFamily="18" charset="0"/>
                <a:cs typeface="Times New Roman" pitchFamily="18" charset="0"/>
              </a:rPr>
              <a:t>Archaeopteridopsida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Кладоксиловые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500" dirty="0" err="1" smtClean="0">
                <a:latin typeface="Times New Roman" pitchFamily="18" charset="0"/>
                <a:cs typeface="Times New Roman" pitchFamily="18" charset="0"/>
              </a:rPr>
              <a:t>Cladoxylopsida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Зигоптерисовые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500" dirty="0" err="1" smtClean="0">
                <a:latin typeface="Times New Roman" pitchFamily="18" charset="0"/>
                <a:cs typeface="Times New Roman" pitchFamily="18" charset="0"/>
              </a:rPr>
              <a:t>Zigopteridopsida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52400"/>
            <a:ext cx="3349683" cy="660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371600"/>
            <a:ext cx="3009900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 класс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ужовниковые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Ophioglossopsida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мараттиевые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Marattiopsida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7. класс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полиподиевые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Polypodiopsida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8. класс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марсилеевые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Marsileopsida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9. класс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сальвиниевые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Salviniopsida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04801"/>
            <a:ext cx="1752600" cy="2338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200400"/>
            <a:ext cx="25146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4876800"/>
            <a:ext cx="2747505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 Высшие семенные растения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Формирование семени как единицы размножения и распространения растений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Обязательная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разноспоровость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Сильная редукция гаметофитов, не покидающих спорофит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Женский гаметофит остается в мегаспорангии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Мужской гаметофит редуцирован до пыльцевого зерна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опыления и оплодотворения не нужна капельножидкая вода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4. Голосеменные растения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Семязачатки лежат открыто на поверхности мегаспорофиллов, обычно не образующих плоды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Появились в конце девона (около 350 млн. лет назад), расцвет – в конце палеозоя, мезозое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Деревья и кустарники, высотой до 110 м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Современные – около 700 – 800 видов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Жизненный цикл</a:t>
            </a:r>
            <a:endParaRPr lang="ru-RU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102283"/>
            <a:ext cx="4800599" cy="5584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 семенные папоротники (</a:t>
            </a:r>
            <a:r>
              <a:rPr lang="la-Latn" i="1" dirty="0" smtClean="0">
                <a:latin typeface="Times New Roman" pitchFamily="18" charset="0"/>
                <a:cs typeface="Times New Roman" pitchFamily="18" charset="0"/>
              </a:rPr>
              <a:t>Pteridospermatophyta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2" tooltip="Гинкговидные"/>
              </a:rPr>
              <a:t>гинкговидные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Ginkgophyta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3" tooltip="Гнетовидные"/>
              </a:rPr>
              <a:t>гнетовидные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Gnetophyta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4" tooltip="Саговниковидные"/>
              </a:rPr>
              <a:t>саговниковидные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Cycadophyta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5" tooltip="Pinophyta"/>
              </a:rPr>
              <a:t>хвойные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Pinophyta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152400"/>
            <a:ext cx="261937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96200" y="228600"/>
            <a:ext cx="1076325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8" cstate="print"/>
          <a:srcRect t="10843" b="6024"/>
          <a:stretch>
            <a:fillRect/>
          </a:stretch>
        </p:blipFill>
        <p:spPr bwMode="auto">
          <a:xfrm>
            <a:off x="7315200" y="4953000"/>
            <a:ext cx="15811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67200" y="1676400"/>
            <a:ext cx="214269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24600" y="1752600"/>
            <a:ext cx="2032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029200" y="3581400"/>
            <a:ext cx="2133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86600" y="3429000"/>
            <a:ext cx="18669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657600" y="4953000"/>
            <a:ext cx="2438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563" y="1524000"/>
            <a:ext cx="776287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5. Покрытосеменные растения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Около 165 порядков, 540 семейств, 13 тысяч родов, не менее 250 тысяч видов, объединяемых в 2 класса и 12 подклассов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Характерный признак – цветок, совместивший функции полового и бесполого размножения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Семязачатки заключены в полость завязи, образованной плодолистиком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Рыльце – специализированный участок плодолистика, улавливающий пыльцу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Максимальная редукция гаметофитов с утратой антеридия и архегония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Уникальная особенность – двойное оплодотворение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Наличие плода с заключенными в нем семенами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Основные элементы проводящей системы – сосуды и членики ситовидных трубок с клетками-спутницами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Появились в начале мелового периода около 120-105 млн. лет назад, возможно раньше – в триасе,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перми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или девоне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Преобладает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монофилетическая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теория происхождения от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беннеттитовых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или семенных папоротников в Юго-Восточной Азии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Критерии эволюционной </a:t>
            </a:r>
            <a:r>
              <a:rPr lang="ru-RU" dirty="0" err="1" smtClean="0"/>
              <a:t>продвинутости</a:t>
            </a:r>
            <a:r>
              <a:rPr lang="ru-RU" dirty="0" smtClean="0"/>
              <a:t> цветковых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534400" cy="493776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Деревья → кустарники → многолетние травы → однолетние травы (для двудольных). Травы → вторично древесные растения (для однодольных)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Прямостоячие стебли → стелющиеся, цепляющиеся, вьющиеся стебли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Вечнозеленые → листопадные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Круговое расположение проводящих пучков → рассеянное расположение ПП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Простые цельные листья → простые рассеченные листья → сложные листья. Сложные листья → вторично простые листья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4800" y="990600"/>
            <a:ext cx="8610600" cy="516636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Соцветие сложное → соцветие простое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Актиноморфные цветки → зигоморфные цветки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Цветки с большим и неопределенным числом частей → цветки с небольшим и фиксированным числом частей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Двойной околоцветник → простой околоцветник → цветки без околоцветника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Части цветка свободные →части цветка срастающиеся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Семена с двумя семядолями → с одной семядолей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Апокарпные плоды →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ценокарпные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плоды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Главнейшие таксономические группы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  <a:hlinkClick r:id="rId2" tooltip="Liliopsida"/>
              </a:rPr>
              <a:t>Magnoli</a:t>
            </a:r>
            <a:r>
              <a:rPr lang="ru-RU" sz="2800" b="1" u="sng" dirty="0" err="1" smtClean="0">
                <a:latin typeface="Times New Roman" pitchFamily="18" charset="0"/>
                <a:cs typeface="Times New Roman" pitchFamily="18" charset="0"/>
                <a:hlinkClick r:id="rId2" tooltip="Liliopsida"/>
              </a:rPr>
              <a:t>opsida</a:t>
            </a:r>
            <a:endParaRPr lang="ru-RU" sz="28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Subclass </a:t>
            </a:r>
            <a:r>
              <a:rPr lang="en-US" sz="2500" dirty="0" err="1" smtClean="0">
                <a:latin typeface="Times New Roman" pitchFamily="18" charset="0"/>
                <a:cs typeface="Times New Roman" pitchFamily="18" charset="0"/>
                <a:hlinkClick r:id="rId3" tooltip="Magnoliidae"/>
              </a:rPr>
              <a:t>Magnoliidae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Subclass </a:t>
            </a:r>
            <a:r>
              <a:rPr lang="en-US" sz="2500" dirty="0" err="1" smtClean="0">
                <a:latin typeface="Times New Roman" pitchFamily="18" charset="0"/>
                <a:cs typeface="Times New Roman" pitchFamily="18" charset="0"/>
                <a:hlinkClick r:id="rId4" tooltip="Hamamelidae"/>
              </a:rPr>
              <a:t>Hamamelidae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 [sic: correctly </a:t>
            </a:r>
            <a:r>
              <a:rPr lang="en-US" sz="2500" i="1" dirty="0" err="1" smtClean="0">
                <a:latin typeface="Times New Roman" pitchFamily="18" charset="0"/>
                <a:cs typeface="Times New Roman" pitchFamily="18" charset="0"/>
              </a:rPr>
              <a:t>Hamamelididae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] 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Subclass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  <a:hlinkClick r:id="rId5" tooltip="Caryophyllidae"/>
              </a:rPr>
              <a:t>Caryophyllidae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Subclass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  <a:hlinkClick r:id="rId6" tooltip="Dilleniidae"/>
              </a:rPr>
              <a:t>Dilleniidae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Subclass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  <a:hlinkClick r:id="rId7" tooltip="Rosidae"/>
              </a:rPr>
              <a:t>Rosidae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Subclass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  <a:hlinkClick r:id="rId8" tooltip="Asteridae"/>
              </a:rPr>
              <a:t>Asteridae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  <a:hlinkClick r:id="rId2" tooltip="Liliopsida"/>
              </a:rPr>
              <a:t>Liliopsida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Subclass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  <a:hlinkClick r:id="rId9" tooltip="Alismatidae"/>
              </a:rPr>
              <a:t>Alismatidae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Subclass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  <a:hlinkClick r:id="rId10" tooltip="Arecidae"/>
              </a:rPr>
              <a:t>Arecidae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Subclass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  <a:hlinkClick r:id="rId11" tooltip="Commelinidae"/>
              </a:rPr>
              <a:t>Commelinidae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Subclass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  <a:hlinkClick r:id="rId12" tooltip="Zingiberidae"/>
              </a:rPr>
              <a:t>Zingiberidae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Subclass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  <a:hlinkClick r:id="rId13" tooltip="Liliidae"/>
              </a:rPr>
              <a:t>Liliidae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4572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Основные различия двудольных и однодольных растений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76200" y="698218"/>
          <a:ext cx="9067800" cy="5473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3900"/>
                <a:gridCol w="4533900"/>
              </a:tblGrid>
              <a:tr h="433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Двудольные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Однодольные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3455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Зародыши с двумя семядолями, прорастающими обычно на поверхности почвы. Семядоли обычно с 3 главными проводящими пучками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Зародыш с одной семядолей, в большинстве случаев прорастающей в почве. Семядоли обычно с 2 главными проводящими пучками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003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Листья с перистым, реже с пальчатым жилкованием. Черешок обычно ясно выражен. Листовых следов обычно 1-3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Листья обычно с параллельным жилкованием. Как правило, нет расчленения на черешок и пластинку. Листовых следов обычно много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003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Предлистья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(недоразвитые листья боковых побегов) и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брактеоли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прицветнички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) обычно парные, расположены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латерально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Предлистья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и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брактеоли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одиночные и расположены на вентральной стороне побега (реже парные)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6873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Проводящая система обычно из одного кольца проводящих пучков, как правило, с камбием. Во флоэме обычно имеется паренхима. Кора и сердцевина обычно хорошо дифференцированы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Проводящая система обычно из 2 (иногда больше) колец проводящих пучков. Во флоэме нет паренхимы. Ясная дифференциация коры и сердцевины обычно отсутствует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28600" y="1219200"/>
          <a:ext cx="8763000" cy="492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0"/>
                <a:gridCol w="43815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Двудольные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Однодольные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Первичный корешок обычно развивается в главный корень, от которого отходят более мелкие боковые корни. Чехлик и эпидерма обычно имеют общее происхождение в онтогенезе (за исключением порядка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нимфейных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Первичный корешок рано отмирает, заменяясь системой придаточных корней. Чехлик и эпидерма имеют в онтогенезе разное происхождение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Древесные или травянистые растения, иногда вторичные древовидные формы (например, саксаул)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Травы, иногда вторичные древовидные растения (например, пальмы)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Цветки 5-членные или, реже, 4-членные и лишь у некоторых примитивных групп 3-членные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Цветки 3-членные, реже 4- или 2-членные, никогда не бывают 5-членными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473</TotalTime>
  <Words>1652</Words>
  <Application>Microsoft Office PowerPoint</Application>
  <PresentationFormat>Экран (4:3)</PresentationFormat>
  <Paragraphs>237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Начальная</vt:lpstr>
      <vt:lpstr>Систематика высших растений</vt:lpstr>
      <vt:lpstr>1. Общая характеристика</vt:lpstr>
      <vt:lpstr>Слайд 3</vt:lpstr>
      <vt:lpstr>Основные отделы</vt:lpstr>
      <vt:lpstr>Слайд 5</vt:lpstr>
      <vt:lpstr>Схема эволюционных взаимоотношений отделов высших растений</vt:lpstr>
      <vt:lpstr>Основные отличия споровых и семенных растений</vt:lpstr>
      <vt:lpstr>2. Высшие споровые растения</vt:lpstr>
      <vt:lpstr>Слайд 9</vt:lpstr>
      <vt:lpstr>Слайд 10</vt:lpstr>
      <vt:lpstr>Отдел Риниевые – Rhyniophyta</vt:lpstr>
      <vt:lpstr>Слайд 12</vt:lpstr>
      <vt:lpstr>Жизненный цикл ринии</vt:lpstr>
      <vt:lpstr>Слайд 14</vt:lpstr>
      <vt:lpstr>Отдел Зостерофилловые - Zosterophyllophyta</vt:lpstr>
      <vt:lpstr>Отдел Моховидные -  Bryophyta</vt:lpstr>
      <vt:lpstr>Слайд 17</vt:lpstr>
      <vt:lpstr>Жизненный цикл</vt:lpstr>
      <vt:lpstr>Слайд 19</vt:lpstr>
      <vt:lpstr>Слайд 20</vt:lpstr>
      <vt:lpstr>Классификация </vt:lpstr>
      <vt:lpstr>Отдел Плауновидные - Lycopodiophyta</vt:lpstr>
      <vt:lpstr>Слайд 23</vt:lpstr>
      <vt:lpstr>Жизненный цикл </vt:lpstr>
      <vt:lpstr>Классификация</vt:lpstr>
      <vt:lpstr>Отдел Псилотовидные - Psilotophyta</vt:lpstr>
      <vt:lpstr>Жизненный цикл</vt:lpstr>
      <vt:lpstr>Слайд 28</vt:lpstr>
      <vt:lpstr>Отдел Хвощевидные – Equisetophyta </vt:lpstr>
      <vt:lpstr>Отдел Папоротниковидные - Polypodiophyta</vt:lpstr>
      <vt:lpstr>Слайд 31</vt:lpstr>
      <vt:lpstr>Жизненный цикл </vt:lpstr>
      <vt:lpstr>Классификация</vt:lpstr>
      <vt:lpstr>Слайд 34</vt:lpstr>
      <vt:lpstr>3. Высшие семенные растения</vt:lpstr>
      <vt:lpstr>4. Голосеменные растения</vt:lpstr>
      <vt:lpstr>Жизненный цикл</vt:lpstr>
      <vt:lpstr>Классификация </vt:lpstr>
      <vt:lpstr>Слайд 39</vt:lpstr>
      <vt:lpstr>5. Покрытосеменные растения  </vt:lpstr>
      <vt:lpstr>Слайд 41</vt:lpstr>
      <vt:lpstr>Критерии эволюционной продвинутости цветковых</vt:lpstr>
      <vt:lpstr>Слайд 43</vt:lpstr>
      <vt:lpstr>Главнейшие таксономические группы</vt:lpstr>
      <vt:lpstr>Основные различия двудольных и однодольных растений</vt:lpstr>
      <vt:lpstr>Слайд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Систематика высших растений</dc:title>
  <dc:creator>Dima</dc:creator>
  <cp:lastModifiedBy>Dima</cp:lastModifiedBy>
  <cp:revision>50</cp:revision>
  <dcterms:modified xsi:type="dcterms:W3CDTF">2014-01-29T22:32:10Z</dcterms:modified>
</cp:coreProperties>
</file>