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8" r:id="rId1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9900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28794" y="2130425"/>
            <a:ext cx="6529406" cy="1470025"/>
          </a:xfrm>
        </p:spPr>
        <p:txBody>
          <a:bodyPr/>
          <a:lstStyle>
            <a:lvl1pPr algn="ctr">
              <a:defRPr>
                <a:solidFill>
                  <a:srgbClr val="0033CC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368CD-CAB5-4181-B68D-D44B862E1BEF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4819-91E2-40E9-A3C5-DB2691B788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  <a:lvl2pPr>
              <a:defRPr sz="2500"/>
            </a:lvl2pPr>
            <a:lvl3pPr>
              <a:defRPr sz="2300"/>
            </a:lvl3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61A7-F7BA-477A-87F3-180DFAC630D5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4E4A0-EF70-4246-9FE4-7CD1E47D74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A6B7F-0A18-4AE6-968D-7F44D493A380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7C9AE-B013-49D0-9F95-FA8834189DD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56BB-4E77-4CC1-981A-E8C5092578FB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EE0B1-7C14-4231-8BE3-41638B9280B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6C011-8821-4275-9129-808CE30C99FB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7D2E7-1E10-4632-BCB2-AC894508107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C36F-774B-4BBE-9BCF-1E8A8BCA195A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C2E6-369A-4092-AE83-6D564FC5368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68CE1-39FA-45E0-BFCC-B0AF3C60B89F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44C38-007E-416B-B2C4-B6343393C7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961E-6CFB-4B04-BF25-955FB10165E7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A8CB-D3F6-4B14-8664-7F0C807F5F5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3CB63-8448-40C4-85D7-655DDA2AD7EC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125D1-9CEF-488F-92B2-43D8E0EE441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744F6-1AED-4959-ACE5-F67D9D13AF34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F9C47-712F-4B3E-B3A5-48F59A645A3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C4E9B-7E73-40DD-9148-B92A88514682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F024C-40F0-4840-803A-31EDCCFEEE3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071813" y="274638"/>
            <a:ext cx="58578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1028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2000250" y="1600200"/>
            <a:ext cx="69294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90B8B0-70B1-46A6-BC99-AED8ADF5B291}" type="datetimeFigureOut">
              <a:rPr lang="es-ES"/>
              <a:pPr>
                <a:defRPr/>
              </a:pPr>
              <a:t>09/07/2013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40B9C1-9EF2-4BF5-B2D7-DA42D2F542B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700" b="1" kern="1200">
          <a:ln w="11430">
            <a:solidFill>
              <a:schemeClr val="tx1"/>
            </a:solidFill>
          </a:ln>
          <a:solidFill>
            <a:srgbClr val="0070C0"/>
          </a:solidFill>
          <a:effectLst>
            <a:outerShdw blurRad="80000" dist="40000" dir="5040000" algn="tl">
              <a:srgbClr val="000000">
                <a:alpha val="30000"/>
              </a:srgbClr>
            </a:outerShdw>
          </a:effectLst>
          <a:latin typeface="Candara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ndara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Candara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ndara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2627313" y="908050"/>
            <a:ext cx="5832475" cy="45354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8856"/>
              </a:avLst>
            </a:prstTxWarp>
          </a:bodyPr>
          <a:lstStyle/>
          <a:p>
            <a:pPr algn="ctr"/>
            <a:r>
              <a:rPr lang="ru-RU" sz="3600" b="1" kern="10">
                <a:ln w="15875">
                  <a:solidFill>
                    <a:schemeClr val="folHlink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CCCFF"/>
                    </a:gs>
                    <a:gs pos="8999">
                      <a:srgbClr val="99CCFF"/>
                    </a:gs>
                    <a:gs pos="19500">
                      <a:srgbClr val="CC99FF"/>
                    </a:gs>
                    <a:gs pos="32000">
                      <a:srgbClr val="9966FF"/>
                    </a:gs>
                    <a:gs pos="41001">
                      <a:srgbClr val="99CCFF"/>
                    </a:gs>
                    <a:gs pos="50000">
                      <a:srgbClr val="CCCCFF"/>
                    </a:gs>
                    <a:gs pos="59000">
                      <a:srgbClr val="99CCFF"/>
                    </a:gs>
                    <a:gs pos="68000">
                      <a:srgbClr val="9966FF"/>
                    </a:gs>
                    <a:gs pos="80500">
                      <a:srgbClr val="CC99FF"/>
                    </a:gs>
                    <a:gs pos="91001">
                      <a:srgbClr val="99CCFF"/>
                    </a:gs>
                    <a:gs pos="100000">
                      <a:srgbClr val="CCCCFF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</a:rPr>
              <a:t>Инъекции</a:t>
            </a:r>
          </a:p>
        </p:txBody>
      </p:sp>
      <p:pic>
        <p:nvPicPr>
          <p:cNvPr id="13318" name="Picture 6" descr="ANd9GcSlP0djFZc6wlYgb4tHJnLR2_QmOux1uilq3FvSfrX4cqigPT_S"/>
          <p:cNvPicPr>
            <a:picLocks noChangeAspect="1" noChangeArrowheads="1"/>
          </p:cNvPicPr>
          <p:nvPr/>
        </p:nvPicPr>
        <p:blipFill>
          <a:blip r:embed="rId2"/>
          <a:srcRect l="920"/>
          <a:stretch>
            <a:fillRect/>
          </a:stretch>
        </p:blipFill>
        <p:spPr bwMode="auto">
          <a:xfrm>
            <a:off x="5724525" y="4533900"/>
            <a:ext cx="3419475" cy="232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idx="1"/>
          </p:nvPr>
        </p:nvSpPr>
        <p:spPr>
          <a:xfrm>
            <a:off x="2000250" y="1600200"/>
            <a:ext cx="6929438" cy="49244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200" b="1" u="sng" smtClean="0">
                <a:latin typeface="Times New Roman" pitchFamily="18" charset="0"/>
              </a:rPr>
              <a:t>Инъекции проводят в: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 кожу(внутрикожные), 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подкожную клетчатку(подкожные), 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Мышцу(внутримышечные), 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вену(внутривенные),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артерию,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лимфатические сосуды,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полость суставов,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спинномозговой канал, 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брюшную, плевральную полости</a:t>
            </a:r>
          </a:p>
          <a:p>
            <a:pPr>
              <a:buFont typeface="Wingdings" pitchFamily="2" charset="2"/>
              <a:buChar char="ь"/>
            </a:pPr>
            <a:r>
              <a:rPr lang="ru-RU" sz="2400" b="1" smtClean="0">
                <a:latin typeface="Times New Roman" pitchFamily="18" charset="0"/>
              </a:rPr>
              <a:t>сердце.</a:t>
            </a:r>
            <a:endParaRPr lang="es-ES" sz="2400" b="1" smtClean="0">
              <a:latin typeface="Times New Roman" pitchFamily="18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03575" y="260350"/>
            <a:ext cx="5545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Инъекция – это введение жидких лекарственных средств в организм человека в следствии  прокола мягких тканей.</a:t>
            </a:r>
          </a:p>
        </p:txBody>
      </p:sp>
      <p:pic>
        <p:nvPicPr>
          <p:cNvPr id="14342" name="Picture 6" descr="127719-injekce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6804025" y="981075"/>
            <a:ext cx="191452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Преимущества инъекции: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2339975" y="1196975"/>
            <a:ext cx="6696075" cy="2476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smtClean="0"/>
              <a:t>более быстрое действие этих веществ; </a:t>
            </a:r>
          </a:p>
          <a:p>
            <a:pPr>
              <a:lnSpc>
                <a:spcPct val="90000"/>
              </a:lnSpc>
            </a:pPr>
            <a:r>
              <a:rPr lang="ru-RU" sz="2400" b="1" smtClean="0"/>
              <a:t>точность дозировки; </a:t>
            </a:r>
          </a:p>
          <a:p>
            <a:pPr>
              <a:lnSpc>
                <a:spcPct val="90000"/>
              </a:lnSpc>
            </a:pPr>
            <a:r>
              <a:rPr lang="ru-RU" sz="2400" b="1" smtClean="0"/>
              <a:t>исключение барьерной функции печени; </a:t>
            </a:r>
          </a:p>
          <a:p>
            <a:pPr>
              <a:lnSpc>
                <a:spcPct val="90000"/>
              </a:lnSpc>
            </a:pPr>
            <a:r>
              <a:rPr lang="ru-RU" sz="2400" b="1" smtClean="0"/>
              <a:t>возможность введения лекарств при любом состоянии больного .</a:t>
            </a: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1763713" y="3141663"/>
            <a:ext cx="58578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700" b="1">
                <a:solidFill>
                  <a:srgbClr val="0070C0"/>
                </a:solidFill>
                <a:latin typeface="Candara" pitchFamily="34" charset="0"/>
              </a:rPr>
              <a:t>Недостатки инъекции:</a:t>
            </a:r>
          </a:p>
        </p:txBody>
      </p:sp>
      <p:sp>
        <p:nvSpPr>
          <p:cNvPr id="17413" name="Rectangle 5"/>
          <p:cNvSpPr>
            <a:spLocks/>
          </p:cNvSpPr>
          <p:nvPr/>
        </p:nvSpPr>
        <p:spPr bwMode="auto">
          <a:xfrm>
            <a:off x="1619250" y="3933825"/>
            <a:ext cx="6929438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>
                <a:latin typeface="Candara" pitchFamily="34" charset="0"/>
              </a:rPr>
              <a:t>необходимость определенных условии асептики и антисептики;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>
                <a:latin typeface="Candara" pitchFamily="34" charset="0"/>
              </a:rPr>
              <a:t>необходимость специально обученного персонала;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>
                <a:latin typeface="Candara" pitchFamily="34" charset="0"/>
              </a:rPr>
              <a:t>большое количество осложнений и аллергических реакции.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 bwMode="auto">
          <a:xfrm>
            <a:off x="3286125" y="188913"/>
            <a:ext cx="5607050" cy="941387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Подготовка  инъекции: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1979613" y="981075"/>
            <a:ext cx="6985000" cy="54721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Мед.сестра тщательно моет руки с щеткой и мылом и обтирает их спиртом;</a:t>
            </a:r>
          </a:p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Проверяет целостность упаковки с шприцом и срок годности, открывает ее со стороны поршня;</a:t>
            </a:r>
          </a:p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Вынимает шприц и вращательным движением соединяет с иглой;</a:t>
            </a:r>
          </a:p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Проверяет целостность, название и дозу ампулы согласно назначению врача, встряхивает легким поколачиванием пальца, с помощью пилочки ампула надпиливается, протирается тампоном смоченным спиртом и отламывается верхушка;</a:t>
            </a:r>
          </a:p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Вскрытая ампула берется между 2-3 пальцами левой руки, поворачивается открытым концом вниз, снимается защитный колпачок с иглы, игла вводится в ампулу и правой рукой тянется поршень и набирается лекарство;</a:t>
            </a:r>
          </a:p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Далее проверяется нет ли пузырьков воздуха в шприце, для их удаление шприц держат вертикально и нажимают на поршень до появления первой капли;</a:t>
            </a:r>
          </a:p>
          <a:p>
            <a:pPr>
              <a:lnSpc>
                <a:spcPct val="90000"/>
              </a:lnSpc>
            </a:pPr>
            <a:r>
              <a:rPr lang="ru-RU" sz="1900" b="1" smtClean="0">
                <a:latin typeface="Times New Roman" pitchFamily="18" charset="0"/>
              </a:rPr>
              <a:t>Надевают колпачок и инъекция готова для введения.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0"/>
                            </p:stCondLst>
                            <p:childTnLst>
                              <p:par>
                                <p:cTn id="1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00"/>
                            </p:stCondLst>
                            <p:childTnLst>
                              <p:par>
                                <p:cTn id="1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00"/>
                            </p:stCondLst>
                            <p:childTnLst>
                              <p:par>
                                <p:cTn id="2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00"/>
                            </p:stCondLst>
                            <p:childTnLst>
                              <p:par>
                                <p:cTn id="3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00"/>
                            </p:stCondLst>
                            <p:childTnLst>
                              <p:par>
                                <p:cTn id="3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300"/>
                            </p:stCondLst>
                            <p:childTnLst>
                              <p:par>
                                <p:cTn id="46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 bwMode="auto">
          <a:xfrm>
            <a:off x="3059113" y="260350"/>
            <a:ext cx="5857875" cy="998538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Внутрикожные инъекции.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2214563" y="1196975"/>
            <a:ext cx="6929437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200" b="1" u="sng" smtClean="0">
                <a:latin typeface="Times New Roman" pitchFamily="18" charset="0"/>
              </a:rPr>
              <a:t>Цели:</a:t>
            </a:r>
          </a:p>
          <a:p>
            <a:pPr>
              <a:buFont typeface="Wingdings" pitchFamily="2" charset="2"/>
              <a:buChar char="Ш"/>
            </a:pPr>
            <a:r>
              <a:rPr lang="ru-RU" sz="3200" b="1" smtClean="0">
                <a:latin typeface="Times New Roman" pitchFamily="18" charset="0"/>
              </a:rPr>
              <a:t>Диагностическая</a:t>
            </a:r>
          </a:p>
          <a:p>
            <a:pPr>
              <a:buFont typeface="Wingdings" pitchFamily="2" charset="2"/>
              <a:buChar char="Ш"/>
            </a:pPr>
            <a:r>
              <a:rPr lang="ru-RU" sz="3200" b="1" smtClean="0">
                <a:latin typeface="Times New Roman" pitchFamily="18" charset="0"/>
              </a:rPr>
              <a:t>Обезболивающая</a:t>
            </a:r>
          </a:p>
          <a:p>
            <a:pPr>
              <a:buFont typeface="Wingdings" pitchFamily="2" charset="2"/>
              <a:buChar char="Ш"/>
            </a:pPr>
            <a:r>
              <a:rPr lang="ru-RU" sz="3200" b="1" smtClean="0">
                <a:latin typeface="Times New Roman" pitchFamily="18" charset="0"/>
              </a:rPr>
              <a:t>Лечебная</a:t>
            </a:r>
          </a:p>
          <a:p>
            <a:pPr>
              <a:buFont typeface="Wingdings" pitchFamily="2" charset="2"/>
              <a:buNone/>
            </a:pPr>
            <a:r>
              <a:rPr lang="ru-RU" sz="3200" b="1" u="sng" smtClean="0">
                <a:latin typeface="Times New Roman" pitchFamily="18" charset="0"/>
              </a:rPr>
              <a:t>Места введения:</a:t>
            </a:r>
          </a:p>
          <a:p>
            <a:pPr>
              <a:buFont typeface="Wingdings" pitchFamily="2" charset="2"/>
              <a:buChar char="Ш"/>
            </a:pPr>
            <a:r>
              <a:rPr lang="ru-RU" sz="3200" b="1" smtClean="0">
                <a:latin typeface="Times New Roman" pitchFamily="18" charset="0"/>
              </a:rPr>
              <a:t>Средняя треть внутренней поверхности предплечья(диагностика)</a:t>
            </a:r>
          </a:p>
          <a:p>
            <a:pPr>
              <a:buFont typeface="Wingdings" pitchFamily="2" charset="2"/>
              <a:buChar char="Ш"/>
            </a:pPr>
            <a:r>
              <a:rPr lang="ru-RU" sz="3200" b="1" smtClean="0">
                <a:latin typeface="Times New Roman" pitchFamily="18" charset="0"/>
              </a:rPr>
              <a:t>Любая поверхность тела(обезболивание)</a:t>
            </a:r>
          </a:p>
        </p:txBody>
      </p:sp>
      <p:sp>
        <p:nvSpPr>
          <p:cNvPr id="19461" name="AutoShape 5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9463" name="AutoShape 7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19465" name="Picture 9" descr="injectio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412875"/>
            <a:ext cx="2624137" cy="2016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Mantoux_rezulta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5300663"/>
            <a:ext cx="2095500" cy="1419225"/>
          </a:xfrm>
          <a:prstGeom prst="rect">
            <a:avLst/>
          </a:prstGeom>
          <a:noFill/>
        </p:spPr>
      </p:pic>
      <p:pic>
        <p:nvPicPr>
          <p:cNvPr id="20486" name="Picture 6" descr="Фото0349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t="7538" b="9659"/>
          <a:stretch>
            <a:fillRect/>
          </a:stretch>
        </p:blipFill>
        <p:spPr bwMode="auto">
          <a:xfrm>
            <a:off x="0" y="5113338"/>
            <a:ext cx="2700338" cy="1744662"/>
          </a:xfrm>
          <a:prstGeom prst="rect">
            <a:avLst/>
          </a:prstGeom>
          <a:noFill/>
        </p:spPr>
      </p:pic>
      <p:pic>
        <p:nvPicPr>
          <p:cNvPr id="20485" name="Picture 5" descr="Mantou-test-280x18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7563"/>
            <a:ext cx="2667000" cy="1743075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Grp="1"/>
          </p:cNvSpPr>
          <p:nvPr>
            <p:ph type="title"/>
          </p:nvPr>
        </p:nvSpPr>
        <p:spPr bwMode="auto">
          <a:xfrm>
            <a:off x="3286125" y="188913"/>
            <a:ext cx="5857875" cy="850900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Постановка: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1835150" y="1125538"/>
            <a:ext cx="7145338" cy="452596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Положение больного сидя на стуле, оголив кожу в месте инъекции: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Мед.сестра готовиться к инъекции, подготавливает шприц;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Кожа в месте инъекции дезинфицируется;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Левой рукой натягивается и фиксируется кожа на внутренней поверхности предплечья;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Правой рукой вводится игла шприца на глубину 0,5мм почти параллельно кожи;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Вводиться 1-2 капли раствора=0,1мл;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Иглу извлекают, ватный тампон не прикладывается.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Результаты проб снимаются через 20-30 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инъек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981075"/>
            <a:ext cx="2132013" cy="2808288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Подкожные инъекции.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>
          <a:xfrm>
            <a:off x="2051050" y="1341438"/>
            <a:ext cx="6929438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000" b="1" u="sng" smtClean="0">
                <a:latin typeface="Times New Roman" pitchFamily="18" charset="0"/>
              </a:rPr>
              <a:t>Цель:</a:t>
            </a:r>
          </a:p>
          <a:p>
            <a:pPr>
              <a:buFont typeface="Wingdings" pitchFamily="2" charset="2"/>
              <a:buChar char="Ш"/>
            </a:pPr>
            <a:r>
              <a:rPr lang="ru-RU" sz="3000" b="1" smtClean="0">
                <a:latin typeface="Times New Roman" pitchFamily="18" charset="0"/>
              </a:rPr>
              <a:t>Лечебная</a:t>
            </a:r>
          </a:p>
          <a:p>
            <a:pPr>
              <a:buFont typeface="Wingdings" pitchFamily="2" charset="2"/>
              <a:buNone/>
            </a:pPr>
            <a:r>
              <a:rPr lang="ru-RU" sz="3000" b="1" u="sng" smtClean="0">
                <a:latin typeface="Times New Roman" pitchFamily="18" charset="0"/>
              </a:rPr>
              <a:t>Места введения:</a:t>
            </a:r>
          </a:p>
          <a:p>
            <a:pPr>
              <a:buFont typeface="Wingdings" pitchFamily="2" charset="2"/>
              <a:buChar char="Ш"/>
            </a:pPr>
            <a:r>
              <a:rPr lang="ru-RU" sz="3000" b="1" smtClean="0">
                <a:latin typeface="Times New Roman" pitchFamily="18" charset="0"/>
              </a:rPr>
              <a:t>Наружная поверхность плеча</a:t>
            </a:r>
          </a:p>
          <a:p>
            <a:pPr>
              <a:buFont typeface="Wingdings" pitchFamily="2" charset="2"/>
              <a:buChar char="Ш"/>
            </a:pPr>
            <a:r>
              <a:rPr lang="ru-RU" sz="3000" b="1" smtClean="0">
                <a:latin typeface="Times New Roman" pitchFamily="18" charset="0"/>
              </a:rPr>
              <a:t>Подлопаточная область</a:t>
            </a:r>
          </a:p>
          <a:p>
            <a:pPr>
              <a:buFont typeface="Wingdings" pitchFamily="2" charset="2"/>
              <a:buChar char="Ш"/>
            </a:pPr>
            <a:r>
              <a:rPr lang="ru-RU" sz="3000" b="1" smtClean="0">
                <a:latin typeface="Times New Roman" pitchFamily="18" charset="0"/>
              </a:rPr>
              <a:t>Около пупочная область</a:t>
            </a:r>
          </a:p>
          <a:p>
            <a:pPr>
              <a:buFont typeface="Wingdings" pitchFamily="2" charset="2"/>
              <a:buChar char="Ш"/>
            </a:pPr>
            <a:r>
              <a:rPr lang="ru-RU" sz="3000" b="1" smtClean="0">
                <a:latin typeface="Times New Roman" pitchFamily="18" charset="0"/>
              </a:rPr>
              <a:t>Боковая поверхность брюшной стенки</a:t>
            </a:r>
          </a:p>
          <a:p>
            <a:pPr>
              <a:buFont typeface="Wingdings" pitchFamily="2" charset="2"/>
              <a:buChar char="Ш"/>
            </a:pPr>
            <a:r>
              <a:rPr lang="ru-RU" sz="3000" b="1" smtClean="0">
                <a:latin typeface="Times New Roman" pitchFamily="18" charset="0"/>
              </a:rPr>
              <a:t>Передненаружная поверхность бедра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6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6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6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6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60"/>
                            </p:stCondLst>
                            <p:childTnLst>
                              <p:par>
                                <p:cTn id="4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60"/>
                            </p:stCondLst>
                            <p:childTnLst>
                              <p:par>
                                <p:cTn id="4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760"/>
                            </p:stCondLst>
                            <p:childTnLst>
                              <p:par>
                                <p:cTn id="5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 bwMode="auto">
          <a:xfrm>
            <a:off x="3132138" y="188913"/>
            <a:ext cx="5111750" cy="8683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Постановка.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1979613" y="1052513"/>
            <a:ext cx="6929437" cy="452596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Положение больного сидя на стуле;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Левой рукой собирают кожу в складку треугольной формы;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Вторым пальцем правой руки держат иглу, а остальными поршень и цилиндр шприца;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Быстрым движением вводят иглу в основание треугольника, под углом 45 градусов, на глубину 1-2 см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Кожную складку отпускают и медленно вводят лекарственное средство;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Иглу быстро извлекают и к месту прокола прикладывают ватный тампон смоченный спиртом.</a:t>
            </a:r>
          </a:p>
        </p:txBody>
      </p:sp>
      <p:pic>
        <p:nvPicPr>
          <p:cNvPr id="22533" name="Picture 5" descr="Гормональные противозачаточные инъекции Depo-Prov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076700"/>
            <a:ext cx="1871662" cy="2232025"/>
          </a:xfrm>
          <a:prstGeom prst="rect">
            <a:avLst/>
          </a:prstGeom>
          <a:noFill/>
        </p:spPr>
      </p:pic>
      <p:pic>
        <p:nvPicPr>
          <p:cNvPr id="22535" name="Picture 7" descr="Формирование складки кожи для инъекции инсул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013325"/>
            <a:ext cx="4286250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z="330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</a:rPr>
              <a:t>Внутримышечные инъекции.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3600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Цель</a:t>
            </a: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лечебная.</a:t>
            </a:r>
          </a:p>
          <a:p>
            <a:pPr>
              <a:buFont typeface="Arial" charset="0"/>
              <a:buNone/>
            </a:pPr>
            <a:r>
              <a:rPr lang="ru-RU" sz="3600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Места введения</a:t>
            </a: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Ш"/>
            </a:pP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Верхний наружный квадрант ягодицы;</a:t>
            </a:r>
          </a:p>
          <a:p>
            <a:pPr>
              <a:buFont typeface="Wingdings" pitchFamily="2" charset="2"/>
              <a:buChar char="Ш"/>
            </a:pP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Средняя треть наружной поверхности бедра;</a:t>
            </a:r>
          </a:p>
          <a:p>
            <a:pPr>
              <a:buFont typeface="Wingdings" pitchFamily="2" charset="2"/>
              <a:buChar char="Ш"/>
            </a:pP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Трехглавая мышца плеча.</a:t>
            </a:r>
          </a:p>
        </p:txBody>
      </p:sp>
      <p:pic>
        <p:nvPicPr>
          <p:cNvPr id="23557" name="Picture 5" descr="Как сделать укол в ягодиц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1341438"/>
            <a:ext cx="1933575" cy="1533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 descr="0_7a7f8_6f0d6ab2_L"/>
          <p:cNvPicPr>
            <a:picLocks noChangeAspect="1" noChangeArrowheads="1"/>
          </p:cNvPicPr>
          <p:nvPr/>
        </p:nvPicPr>
        <p:blipFill>
          <a:blip r:embed="rId2"/>
          <a:srcRect l="16849"/>
          <a:stretch>
            <a:fillRect/>
          </a:stretch>
        </p:blipFill>
        <p:spPr bwMode="auto">
          <a:xfrm>
            <a:off x="0" y="4149725"/>
            <a:ext cx="2663825" cy="2403475"/>
          </a:xfrm>
          <a:prstGeom prst="rect">
            <a:avLst/>
          </a:prstGeom>
          <a:noFill/>
        </p:spPr>
      </p:pic>
      <p:pic>
        <p:nvPicPr>
          <p:cNvPr id="24581" name="Picture 5" descr="6494798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25" y="0"/>
            <a:ext cx="1971675" cy="2205038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/>
          </p:cNvSpPr>
          <p:nvPr>
            <p:ph type="title"/>
          </p:nvPr>
        </p:nvSpPr>
        <p:spPr bwMode="auto">
          <a:xfrm>
            <a:off x="3276600" y="188913"/>
            <a:ext cx="5653088" cy="7778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70C0"/>
                </a:solidFill>
                <a:effectLst/>
              </a:rPr>
              <a:t>Постановка.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>
          <a:xfrm>
            <a:off x="2214563" y="908050"/>
            <a:ext cx="6929437" cy="5184775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300" b="1" smtClean="0">
                <a:latin typeface="Times New Roman" pitchFamily="18" charset="0"/>
              </a:rPr>
              <a:t>Положение больного лежа на боку или на животе;</a:t>
            </a:r>
          </a:p>
          <a:p>
            <a:pPr>
              <a:buFont typeface="Wingdings" pitchFamily="2" charset="2"/>
              <a:buChar char="q"/>
            </a:pPr>
            <a:r>
              <a:rPr lang="ru-RU" sz="2300" b="1" smtClean="0">
                <a:latin typeface="Times New Roman" pitchFamily="18" charset="0"/>
              </a:rPr>
              <a:t>Ягодичную область условно делят на 4 части, инъекцию вводят в верхний наружный квадрант;</a:t>
            </a:r>
          </a:p>
          <a:p>
            <a:pPr>
              <a:buFont typeface="Wingdings" pitchFamily="2" charset="2"/>
              <a:buChar char="q"/>
            </a:pPr>
            <a:r>
              <a:rPr lang="ru-RU" sz="2300" b="1" smtClean="0">
                <a:latin typeface="Times New Roman" pitchFamily="18" charset="0"/>
              </a:rPr>
              <a:t>Дезинфицируют место инъекции;</a:t>
            </a:r>
          </a:p>
          <a:p>
            <a:pPr>
              <a:buFont typeface="Wingdings" pitchFamily="2" charset="2"/>
              <a:buChar char="q"/>
            </a:pPr>
            <a:r>
              <a:rPr lang="ru-RU" sz="2300" b="1" smtClean="0">
                <a:latin typeface="Times New Roman" pitchFamily="18" charset="0"/>
              </a:rPr>
              <a:t>Берут шприц в правую руку 1,3,4 пальцы фиксируют цилиндр шприца, 2палец находится на поршне, а 5 на канюле иглы;</a:t>
            </a:r>
          </a:p>
          <a:p>
            <a:pPr>
              <a:buFont typeface="Wingdings" pitchFamily="2" charset="2"/>
              <a:buChar char="q"/>
            </a:pPr>
            <a:r>
              <a:rPr lang="ru-RU" sz="2300" b="1" smtClean="0">
                <a:latin typeface="Times New Roman" pitchFamily="18" charset="0"/>
              </a:rPr>
              <a:t>Держа шприц перпендикулярно коже быстро вводим иглу в мышцу на глубину 5 см, медленно вводим лекарственное средство;</a:t>
            </a:r>
          </a:p>
          <a:p>
            <a:pPr>
              <a:buFont typeface="Wingdings" pitchFamily="2" charset="2"/>
              <a:buChar char="q"/>
            </a:pPr>
            <a:r>
              <a:rPr lang="ru-RU" sz="2300" b="1" smtClean="0">
                <a:latin typeface="Times New Roman" pitchFamily="18" charset="0"/>
              </a:rPr>
              <a:t>Иглу извлекают, к месту прокола прикладывают ватный тампон, делают легкий массаж.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8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8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cielolluvios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714348" y="785794"/>
            <a:ext cx="7715304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latin typeface="Monotype Corsiva" pitchFamily="66" charset="0"/>
              </a:rPr>
              <a:t>	</a:t>
            </a:r>
            <a:r>
              <a:rPr lang="es-ES" sz="3600" dirty="0">
                <a:solidFill>
                  <a:srgbClr val="0000CC"/>
                </a:solidFill>
                <a:latin typeface="Monotype Corsiva" pitchFamily="66" charset="0"/>
              </a:rPr>
              <a:t>La belleza perece en la vida pero es inmortal en el arte.</a:t>
            </a:r>
            <a:r>
              <a:rPr lang="es-E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40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             </a:t>
            </a:r>
            <a:r>
              <a:rPr lang="es-ES" sz="3500" i="1" dirty="0">
                <a:solidFill>
                  <a:srgbClr val="0000CC"/>
                </a:solidFill>
                <a:latin typeface="Candara" pitchFamily="34" charset="0"/>
              </a:rPr>
              <a:t>Leonardo Da Vinci</a:t>
            </a:r>
            <a:r>
              <a:rPr lang="es-ES" sz="35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ic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medicina</Template>
  <TotalTime>188</TotalTime>
  <Words>520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medicina</vt:lpstr>
      <vt:lpstr>Слайд 1</vt:lpstr>
      <vt:lpstr>Слайд 2</vt:lpstr>
      <vt:lpstr>Преимущества инъекции:</vt:lpstr>
      <vt:lpstr>Подготовка  инъекции:</vt:lpstr>
      <vt:lpstr>Внутрикожные инъекции.</vt:lpstr>
      <vt:lpstr>Постановка:</vt:lpstr>
      <vt:lpstr>Подкожные инъекции.</vt:lpstr>
      <vt:lpstr>Постановка.</vt:lpstr>
      <vt:lpstr>Внутримышечные инъекции.</vt:lpstr>
      <vt:lpstr>Постановка.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/>
  <cp:lastModifiedBy>Ink</cp:lastModifiedBy>
  <cp:revision>1</cp:revision>
  <dcterms:modified xsi:type="dcterms:W3CDTF">2013-07-09T13:56:58Z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TC023968029991</vt:lpwstr>
  </property>
</Properties>
</file>