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68" r:id="rId15"/>
    <p:sldId id="279" r:id="rId16"/>
    <p:sldId id="269" r:id="rId17"/>
    <p:sldId id="270" r:id="rId18"/>
    <p:sldId id="271" r:id="rId19"/>
    <p:sldId id="272" r:id="rId20"/>
    <p:sldId id="273" r:id="rId21"/>
    <p:sldId id="280" r:id="rId2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9900"/>
    <a:srgbClr val="3366CC"/>
    <a:srgbClr val="008000"/>
    <a:srgbClr val="66FF33"/>
    <a:srgbClr val="EFEA04"/>
    <a:srgbClr val="FFFF99"/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764" autoAdjust="0"/>
    <p:restoredTop sz="94595" autoAdjust="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6DF538E-C165-4813-B54F-EC9370406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B84F9D-C85F-4AAE-BABC-FE2871A4C32B}" type="slidenum">
              <a:rPr lang="ru-RU"/>
              <a:pPr/>
              <a:t>1</a:t>
            </a:fld>
            <a:endParaRPr lang="ru-RU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69BC6-F79F-4654-A82E-370540F2724D}" type="slidenum">
              <a:rPr lang="ru-RU"/>
              <a:pPr/>
              <a:t>2</a:t>
            </a:fld>
            <a:endParaRPr lang="ru-RU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9D8C0-A55B-48DE-8E87-9DD87D99E8B6}" type="slidenum">
              <a:rPr lang="ru-RU"/>
              <a:pPr/>
              <a:t>3</a:t>
            </a:fld>
            <a:endParaRPr lang="ru-RU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E57C6-004A-4F25-9260-5B01DC4921D3}" type="slidenum">
              <a:rPr lang="ru-RU"/>
              <a:pPr/>
              <a:t>4</a:t>
            </a:fld>
            <a:endParaRPr lang="ru-RU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530A58-B359-40A5-8280-C4484F585672}" type="slidenum">
              <a:rPr lang="ru-RU"/>
              <a:pPr/>
              <a:t>5</a:t>
            </a:fld>
            <a:endParaRPr lang="ru-RU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D2572-DF95-4E63-B525-7FC3B95F0B3F}" type="slidenum">
              <a:rPr lang="ru-RU"/>
              <a:pPr/>
              <a:t>6</a:t>
            </a:fld>
            <a:endParaRPr lang="ru-RU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5BAB70-9A80-4381-96B8-E2CE80E1A54B}" type="slidenum">
              <a:rPr lang="ru-RU"/>
              <a:pPr/>
              <a:t>7</a:t>
            </a:fld>
            <a:endParaRPr lang="ru-RU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D1BCA-BAB1-43BA-BBA7-941658858287}" type="slidenum">
              <a:rPr lang="ru-RU"/>
              <a:pPr/>
              <a:t>8</a:t>
            </a:fld>
            <a:endParaRPr lang="ru-RU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9AAF4A-005B-4BD7-AAB9-9DF90075E480}" type="slidenum">
              <a:rPr lang="ru-RU"/>
              <a:pPr/>
              <a:t>9</a:t>
            </a:fld>
            <a:endParaRPr lang="ru-RU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862FF5-4312-4626-B074-C00A9929DA5C}" type="slidenum">
              <a:rPr lang="ru-RU"/>
              <a:pPr/>
              <a:t>10</a:t>
            </a:fld>
            <a:endParaRPr lang="ru-RU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A0C28-B9A4-416E-94A2-A4369084A42F}" type="slidenum">
              <a:rPr lang="ru-RU"/>
              <a:pPr/>
              <a:t>11</a:t>
            </a:fld>
            <a:endParaRPr lang="ru-RU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046147-6B35-4311-8FC7-AB0C6C8E32FC}" type="slidenum">
              <a:rPr lang="ru-RU"/>
              <a:pPr/>
              <a:t>12</a:t>
            </a:fld>
            <a:endParaRPr lang="ru-RU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8D7BC8-4E09-4CF3-A49E-CB7D396BBF3B}" type="slidenum">
              <a:rPr lang="ru-RU"/>
              <a:pPr/>
              <a:t>13</a:t>
            </a:fld>
            <a:endParaRPr lang="ru-RU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FA2553-6217-40EE-A032-7C88493E61F7}" type="slidenum">
              <a:rPr lang="ru-RU"/>
              <a:pPr/>
              <a:t>14</a:t>
            </a:fld>
            <a:endParaRPr lang="ru-RU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45BD1-F8AB-4519-8D8F-F1971F1BD447}" type="slidenum">
              <a:rPr lang="ru-RU"/>
              <a:pPr/>
              <a:t>15</a:t>
            </a:fld>
            <a:endParaRPr lang="ru-RU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FE941-B504-4D63-B76C-9E90C0A07851}" type="slidenum">
              <a:rPr lang="ru-RU"/>
              <a:pPr/>
              <a:t>16</a:t>
            </a:fld>
            <a:endParaRPr lang="ru-RU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3D186B-6F7B-4B2E-AE83-6D6980CB797D}" type="slidenum">
              <a:rPr lang="ru-RU"/>
              <a:pPr/>
              <a:t>17</a:t>
            </a:fld>
            <a:endParaRPr lang="ru-RU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5E3007-1E55-4CA3-9421-90CC312734AB}" type="slidenum">
              <a:rPr lang="ru-RU"/>
              <a:pPr/>
              <a:t>18</a:t>
            </a:fld>
            <a:endParaRPr lang="ru-RU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D81494-7266-4D13-84D4-6F51AF023044}" type="slidenum">
              <a:rPr lang="ru-RU"/>
              <a:pPr/>
              <a:t>19</a:t>
            </a:fld>
            <a:endParaRPr lang="ru-RU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B56D97-CC1A-4CD6-AE96-C219EC123F18}" type="slidenum">
              <a:rPr lang="ru-RU"/>
              <a:pPr/>
              <a:t>20</a:t>
            </a:fld>
            <a:endParaRPr lang="ru-RU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5976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976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11CC24-5AEF-476F-A9F4-14238CCCFC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5F016-2C91-449A-BBAF-263B8929F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D812E-80CD-47F6-A762-F451AACE71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30A9B-B729-4C40-865C-98F23EBF5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B70B1-7295-4E1A-A6B6-791E33AE3A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E3207-5259-413E-B54E-600D37C2D6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45DC-B69C-4AAF-B464-9687CBE259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EE5EF-85CE-47A5-AD77-DD3B6332A1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487B6-4B66-4CD6-8973-C85CF04FA4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178FC-81DF-475C-966B-99B6D5F142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E8831-2A82-4490-AB9A-5660ECEE3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4AF41-8CB5-4A60-8FFA-29D4F3CBFE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A18A6-0791-48B2-98B4-32D0C86F1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4FC23-04C7-47FD-B236-679898EAA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13F21-D3C5-4D13-99D7-DE3F7DCB9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E6639-C2BD-4B5D-9FF6-C1918F1F8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587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7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5872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587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66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587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7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587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53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5873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73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73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73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74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5874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874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74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74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908D078-3927-47AA-9989-96C6146C6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14" r:id="rId2"/>
    <p:sldLayoutId id="2147483713" r:id="rId3"/>
    <p:sldLayoutId id="2147483712" r:id="rId4"/>
    <p:sldLayoutId id="2147483711" r:id="rId5"/>
    <p:sldLayoutId id="2147483710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02" r:id="rId14"/>
    <p:sldLayoutId id="2147483701" r:id="rId15"/>
    <p:sldLayoutId id="2147483700" r:id="rId16"/>
  </p:sldLayoutIdLst>
  <p:transition spd="med" advClick="0" advTm="10000">
    <p:wheel spokes="2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2924175"/>
            <a:ext cx="8459787" cy="17526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FF6600"/>
                </a:solidFill>
              </a:rPr>
              <a:t>Почему вымирают животные?</a:t>
            </a:r>
          </a:p>
        </p:txBody>
      </p:sp>
      <p:sp>
        <p:nvSpPr>
          <p:cNvPr id="2059" name="WordArt 11"/>
          <p:cNvSpPr>
            <a:spLocks noChangeArrowheads="1" noChangeShapeType="1" noTextEdit="1"/>
          </p:cNvSpPr>
          <p:nvPr/>
        </p:nvSpPr>
        <p:spPr bwMode="auto">
          <a:xfrm>
            <a:off x="0" y="981075"/>
            <a:ext cx="9144000" cy="1052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254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Красная книга планеты Земля</a:t>
            </a:r>
          </a:p>
        </p:txBody>
      </p:sp>
    </p:spTree>
  </p:cSld>
  <p:clrMapOvr>
    <a:masterClrMapping/>
  </p:clrMapOvr>
  <p:transition spd="med" advClick="0" advTm="5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205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CBFCBA"/>
                </a:solidFill>
              </a:rPr>
              <a:t>Почему вымирают виды?</a:t>
            </a:r>
            <a:r>
              <a:rPr lang="ru-RU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27088" y="1844675"/>
            <a:ext cx="7848600" cy="458787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4000" smtClean="0">
                <a:solidFill>
                  <a:srgbClr val="F7F9A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течение всей истории жизни на Земле происходит медленное и естественное вымирание животных и растений. </a:t>
            </a:r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9144000" cy="3933825"/>
          </a:xfrm>
          <a:effectLst>
            <a:outerShdw dist="102391" dir="19815307" algn="ctr" rotWithShape="0">
              <a:srgbClr val="333333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sz="4000" b="1" smtClean="0">
                <a:solidFill>
                  <a:srgbClr val="EFEA04"/>
                </a:solidFill>
              </a:rPr>
              <a:t>Это, как правило, медленно размножающиеся</a:t>
            </a:r>
            <a:r>
              <a:rPr lang="en-US" sz="4000" b="1" smtClean="0">
                <a:solidFill>
                  <a:srgbClr val="EFEA04"/>
                </a:solidFill>
              </a:rPr>
              <a:t> </a:t>
            </a:r>
            <a:r>
              <a:rPr lang="ru-RU" sz="4000" b="1" smtClean="0">
                <a:solidFill>
                  <a:srgbClr val="EFEA04"/>
                </a:solidFill>
              </a:rPr>
              <a:t> животные. Разные виды растений и животных подвергаются опасности по разным причинам.</a:t>
            </a:r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7" name="Rectangle 17"/>
          <p:cNvSpPr>
            <a:spLocks noGrp="1" noChangeArrowheads="1"/>
          </p:cNvSpPr>
          <p:nvPr>
            <p:ph type="title" sz="quarter"/>
          </p:nvPr>
        </p:nvSpPr>
        <p:spPr>
          <a:effectLst>
            <a:outerShdw dist="63500" dir="19387806" algn="ctr" rotWithShape="0">
              <a:srgbClr val="333333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99CC"/>
                </a:solidFill>
              </a:rPr>
              <a:t>На многих крупных животных, таких, как слоны, киты, гориллы, аллигаторы и тигры, охотятся из-за их бивней, шкуры или мяса. </a:t>
            </a:r>
            <a:br>
              <a:rPr lang="ru-RU" sz="2800" b="1" smtClean="0">
                <a:solidFill>
                  <a:srgbClr val="FF99CC"/>
                </a:solidFill>
              </a:rPr>
            </a:br>
            <a:endParaRPr lang="ru-RU" sz="2800" b="1" smtClean="0">
              <a:solidFill>
                <a:srgbClr val="FF99CC"/>
              </a:solidFill>
            </a:endParaRPr>
          </a:p>
        </p:txBody>
      </p:sp>
      <p:pic>
        <p:nvPicPr>
          <p:cNvPr id="7171" name="Picture 22" descr="sl1"/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1412875"/>
            <a:ext cx="2627313" cy="2520950"/>
          </a:xfrm>
          <a:noFill/>
        </p:spPr>
      </p:pic>
      <p:pic>
        <p:nvPicPr>
          <p:cNvPr id="7172" name="Picture 23" descr="a10"/>
          <p:cNvPicPr>
            <a:picLocks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700338" y="1412875"/>
            <a:ext cx="2857500" cy="2519363"/>
          </a:xfrm>
          <a:noFill/>
        </p:spPr>
      </p:pic>
      <p:pic>
        <p:nvPicPr>
          <p:cNvPr id="7173" name="Picture 24" descr="gorila2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651500" y="1412875"/>
            <a:ext cx="3241675" cy="2520950"/>
          </a:xfrm>
        </p:spPr>
      </p:pic>
      <p:pic>
        <p:nvPicPr>
          <p:cNvPr id="7174" name="Picture 27" descr="41ZOO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250825" y="4076700"/>
            <a:ext cx="3967163" cy="2520950"/>
          </a:xfrm>
        </p:spPr>
      </p:pic>
      <p:pic>
        <p:nvPicPr>
          <p:cNvPr id="7175" name="Picture 28" descr="tiger_4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9338" y="4076700"/>
            <a:ext cx="38100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95" name="Rectangle 31"/>
          <p:cNvSpPr>
            <a:spLocks noGrp="1" noChangeArrowheads="1"/>
          </p:cNvSpPr>
          <p:nvPr>
            <p:ph type="body" sz="half" idx="1"/>
          </p:nvPr>
        </p:nvSpPr>
        <p:spPr>
          <a:xfrm>
            <a:off x="2843213" y="0"/>
            <a:ext cx="3457575" cy="6381750"/>
          </a:xfrm>
          <a:effectLst>
            <a:outerShdw dist="63500" dir="19387806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20D629"/>
                </a:solidFill>
              </a:rPr>
              <a:t>Гигантские панды – очень редкие животные. </a:t>
            </a:r>
            <a:r>
              <a:rPr lang="en-US" b="1" smtClean="0">
                <a:solidFill>
                  <a:srgbClr val="20D629"/>
                </a:solidFill>
              </a:rPr>
              <a:t>          </a:t>
            </a:r>
            <a:r>
              <a:rPr lang="ru-RU" b="1" smtClean="0">
                <a:solidFill>
                  <a:srgbClr val="20D629"/>
                </a:solidFill>
              </a:rPr>
              <a:t>В прошлом многие из них погибали, когда леса, где они жили, расчищались под поля для земледелия.</a:t>
            </a:r>
          </a:p>
        </p:txBody>
      </p:sp>
      <p:pic>
        <p:nvPicPr>
          <p:cNvPr id="36897" name="Picture 33" descr="panda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2684463" cy="3168650"/>
          </a:xfrm>
        </p:spPr>
      </p:pic>
      <p:pic>
        <p:nvPicPr>
          <p:cNvPr id="36905" name="Picture 41" descr="1209137466_0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0"/>
            <a:ext cx="3348037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06" name="Picture 42" descr="1209137466_08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18013"/>
            <a:ext cx="3203575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07" name="Picture 43" descr="20_pandi_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50" y="3644900"/>
            <a:ext cx="286385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rgbClr val="DDDDDD"/>
            </a:gs>
            <a:gs pos="50000">
              <a:srgbClr val="A2DAFC"/>
            </a:gs>
            <a:gs pos="100000">
              <a:srgbClr val="DDDDD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000066"/>
                </a:solidFill>
              </a:rPr>
              <a:t>Полярные медведи почти вымерли, потому что их убивали из-за шкуры и ради спортивного интереса.</a:t>
            </a:r>
          </a:p>
        </p:txBody>
      </p:sp>
      <p:pic>
        <p:nvPicPr>
          <p:cNvPr id="9219" name="Picture 20" descr="1213251381animals_639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773238"/>
            <a:ext cx="4176712" cy="3887787"/>
          </a:xfrm>
          <a:noFill/>
        </p:spPr>
      </p:pic>
      <p:pic>
        <p:nvPicPr>
          <p:cNvPr id="9220" name="Picture 21" descr="758_5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92725" y="1773238"/>
            <a:ext cx="2913063" cy="2171700"/>
          </a:xfrm>
          <a:noFill/>
        </p:spPr>
      </p:pic>
      <p:pic>
        <p:nvPicPr>
          <p:cNvPr id="9221" name="Picture 22" descr="animals_00249"/>
          <p:cNvPicPr>
            <a:picLocks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292725" y="4292600"/>
            <a:ext cx="2916238" cy="2187575"/>
          </a:xfrm>
          <a:noFill/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 shadeToTitle="1">
        <a:gradFill rotWithShape="0">
          <a:gsLst>
            <a:gs pos="0">
              <a:srgbClr val="003CB4"/>
            </a:gs>
            <a:gs pos="100000">
              <a:srgbClr val="001747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716463" y="1125538"/>
            <a:ext cx="3963987" cy="4608512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FF99CC"/>
                </a:solidFill>
              </a:rPr>
              <a:t>Китов, например горбатый и голубой кит, истребляют на мясо и жир. Эти виды почти исчезли.</a:t>
            </a:r>
            <a:r>
              <a:rPr lang="ru-RU" sz="3600" smtClean="0"/>
              <a:t> </a:t>
            </a:r>
          </a:p>
        </p:txBody>
      </p:sp>
      <p:pic>
        <p:nvPicPr>
          <p:cNvPr id="10243" name="Picture 7" descr="3615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500438"/>
            <a:ext cx="4427538" cy="3357562"/>
          </a:xfrm>
          <a:noFill/>
        </p:spPr>
      </p:pic>
      <p:pic>
        <p:nvPicPr>
          <p:cNvPr id="10244" name="Picture 8" descr="12UYMECAKZ4W3OCA4XJ1D1CA2V9ILPCAOMOUM0CAW5TIV6CA82HCCVCAGYNPLRCATNM5QHCATQ2MRXCA5XS1C7CA3901SICA51QNUICAU2O780CAANDLEXCAK1KOL3CA1YKGAUCAKO3QEYCA6R3QN2CAVWNQKP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4500563" cy="2997200"/>
          </a:xfrm>
          <a:noFill/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rgbClr val="206241"/>
            </a:gs>
            <a:gs pos="50000">
              <a:srgbClr val="9CFA9E"/>
            </a:gs>
            <a:gs pos="100000">
              <a:srgbClr val="20624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zh-CN" sz="3600" b="1" i="1" smtClean="0">
                <a:solidFill>
                  <a:srgbClr val="292929"/>
                </a:solidFill>
              </a:rPr>
              <a:t>Флоридская пантера</a:t>
            </a:r>
            <a:r>
              <a:rPr lang="ru-RU" altLang="zh-CN" sz="3600" b="1" i="1" smtClean="0"/>
              <a:t> </a:t>
            </a:r>
            <a:endParaRPr lang="ru-RU" sz="3600" b="1" i="1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125538"/>
            <a:ext cx="7848600" cy="2116137"/>
          </a:xfrm>
        </p:spPr>
        <p:txBody>
          <a:bodyPr/>
          <a:lstStyle/>
          <a:p>
            <a:pPr eaLnBrk="1" hangingPunct="1"/>
            <a:r>
              <a:rPr lang="ru-RU" altLang="zh-CN" sz="2800" b="1" smtClean="0">
                <a:solidFill>
                  <a:srgbClr val="5F5F5F"/>
                </a:solidFill>
              </a:rPr>
              <a:t>Городские свалки, фермы, загрязнённая вода не оставляет шансов выжить этому животному.</a:t>
            </a:r>
            <a:br>
              <a:rPr lang="ru-RU" altLang="zh-CN" sz="2800" b="1" smtClean="0">
                <a:solidFill>
                  <a:srgbClr val="5F5F5F"/>
                </a:solidFill>
              </a:rPr>
            </a:br>
            <a:endParaRPr lang="ru-RU" sz="2800" b="1" smtClean="0">
              <a:solidFill>
                <a:srgbClr val="5F5F5F"/>
              </a:solidFill>
            </a:endParaRPr>
          </a:p>
        </p:txBody>
      </p:sp>
      <p:pic>
        <p:nvPicPr>
          <p:cNvPr id="11268" name="Picture 12" descr="1214553410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708275"/>
            <a:ext cx="500062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rgbClr val="B3CC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52488" y="3284538"/>
            <a:ext cx="8291512" cy="3141662"/>
          </a:xfrm>
        </p:spPr>
        <p:txBody>
          <a:bodyPr/>
          <a:lstStyle/>
          <a:p>
            <a:pPr eaLnBrk="1" hangingPunct="1"/>
            <a:r>
              <a:rPr lang="ru-RU" altLang="zh-CN" sz="2800" b="1" smtClean="0">
                <a:solidFill>
                  <a:srgbClr val="FF99CC"/>
                </a:solidFill>
              </a:rPr>
              <a:t>Белуга </a:t>
            </a:r>
            <a:r>
              <a:rPr lang="ru-RU" altLang="zh-CN" sz="2800" smtClean="0">
                <a:solidFill>
                  <a:srgbClr val="FF99CC"/>
                </a:solidFill>
              </a:rPr>
              <a:t>живёт на Земле уже 200 миллионов лет. Одной из причин её исчезновения являются плотины ГЭС Волги, которые во время нереста преграждают ей путь в верховья великой русской реки.</a:t>
            </a:r>
          </a:p>
          <a:p>
            <a:pPr eaLnBrk="1" hangingPunct="1">
              <a:buFontTx/>
              <a:buNone/>
            </a:pPr>
            <a:r>
              <a:rPr lang="ru-RU" altLang="zh-CN" sz="1800" smtClean="0"/>
              <a:t/>
            </a:r>
            <a:br>
              <a:rPr lang="ru-RU" altLang="zh-CN" sz="1800" smtClean="0"/>
            </a:br>
            <a:endParaRPr lang="ru-RU" sz="1800" smtClean="0"/>
          </a:p>
        </p:txBody>
      </p:sp>
      <p:pic>
        <p:nvPicPr>
          <p:cNvPr id="12291" name="Picture 4" descr="Они вымирают (10 фото)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35150" y="260350"/>
            <a:ext cx="5689600" cy="2828925"/>
          </a:xfrm>
          <a:noFill/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333375"/>
            <a:ext cx="4038600" cy="1871663"/>
          </a:xfrm>
          <a:effectLst>
            <a:outerShdw dist="71842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zh-CN" b="1" smtClean="0"/>
              <a:t> Другая причина – высокая стоимость чёрной икры</a:t>
            </a:r>
            <a:r>
              <a:rPr lang="ru-RU" altLang="zh-CN" sz="2800" smtClean="0"/>
              <a:t>. </a:t>
            </a:r>
            <a:endParaRPr lang="ru-RU" sz="2800" smtClean="0"/>
          </a:p>
        </p:txBody>
      </p:sp>
      <p:pic>
        <p:nvPicPr>
          <p:cNvPr id="13315" name="Picture 14" descr="ast_039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0" y="260350"/>
            <a:ext cx="4116388" cy="2743200"/>
          </a:xfrm>
          <a:noFill/>
        </p:spPr>
      </p:pic>
      <p:pic>
        <p:nvPicPr>
          <p:cNvPr id="13316" name="Picture 15" descr="Huso"/>
          <p:cNvPicPr>
            <a:picLocks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11188" y="3716338"/>
            <a:ext cx="3382962" cy="2538412"/>
          </a:xfrm>
          <a:noFill/>
        </p:spPr>
      </p:pic>
      <p:sp>
        <p:nvSpPr>
          <p:cNvPr id="70675" name="Rectangle 19"/>
          <p:cNvSpPr>
            <a:spLocks noChangeArrowheads="1"/>
          </p:cNvSpPr>
          <p:nvPr/>
        </p:nvSpPr>
        <p:spPr bwMode="auto">
          <a:xfrm>
            <a:off x="4822825" y="3841750"/>
            <a:ext cx="43211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20006097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ru-RU" altLang="zh-CN" sz="3200" b="1"/>
              <a:t>Стоимость одного грамма чёрной икры белуги превышает 500 рублей.</a:t>
            </a:r>
            <a:br>
              <a:rPr lang="ru-RU" altLang="zh-CN" sz="3200" b="1"/>
            </a:br>
            <a:endParaRPr lang="ru-RU" sz="3200" b="1"/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3976688"/>
            <a:ext cx="9144000" cy="2881312"/>
          </a:xfrm>
          <a:effectLst>
            <a:outerShdw dist="91581" dir="19578596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zh-CN" sz="3600" b="1" smtClean="0">
                <a:solidFill>
                  <a:srgbClr val="B4DBFE"/>
                </a:solidFill>
              </a:rPr>
              <a:t>Лягушка голубой древолаз - одно из самых удивительных цветных животных планеты.</a:t>
            </a:r>
            <a:r>
              <a:rPr lang="ru-RU" altLang="zh-CN" sz="3600" smtClean="0">
                <a:solidFill>
                  <a:srgbClr val="B4DBFE"/>
                </a:solidFill>
              </a:rPr>
              <a:t>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zh-CN" sz="3600" b="1" smtClean="0">
                <a:solidFill>
                  <a:srgbClr val="B4DBFE"/>
                </a:solidFill>
              </a:rPr>
              <a:t>Люди используют яд этой лягушки как болеутоляющее средство. </a:t>
            </a:r>
            <a:endParaRPr lang="ru-RU" sz="3600" b="1" smtClean="0">
              <a:solidFill>
                <a:srgbClr val="B4DBFE"/>
              </a:solidFill>
            </a:endParaRPr>
          </a:p>
        </p:txBody>
      </p:sp>
      <p:pic>
        <p:nvPicPr>
          <p:cNvPr id="14339" name="Picture 7" descr="Widescreen__005720_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763713" y="0"/>
            <a:ext cx="4176712" cy="3273425"/>
          </a:xfrm>
          <a:noFill/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1125538"/>
          </a:xfrm>
          <a:effectLst>
            <a:outerShdw dist="68392" dir="20291915" algn="ctr" rotWithShape="0">
              <a:srgbClr val="0033CC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altLang="zh-CN" sz="3600" b="1" smtClean="0"/>
              <a:t>Обитает эта лягушка во влажных Амазонских тропических лесах, </a:t>
            </a:r>
            <a:endParaRPr lang="ru-RU" sz="3600" b="1" smtClean="0"/>
          </a:p>
        </p:txBody>
      </p:sp>
      <p:pic>
        <p:nvPicPr>
          <p:cNvPr id="15363" name="Picture 4" descr="Они вымирают (10 фото)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140200" y="1844675"/>
            <a:ext cx="4787900" cy="4176713"/>
          </a:xfrm>
          <a:noFill/>
        </p:spPr>
      </p:pic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323850" y="1125538"/>
            <a:ext cx="3311525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8392" dir="20291915" algn="ctr" rotWithShape="0">
              <a:srgbClr val="0033CC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tx2"/>
              </a:buClr>
              <a:defRPr/>
            </a:pPr>
            <a:r>
              <a:rPr lang="ru-RU" altLang="zh-CN" sz="3600" b="1"/>
              <a:t>который исчезает со скоростью четыре футбольных поля в минуту.</a:t>
            </a:r>
            <a:br>
              <a:rPr lang="ru-RU" altLang="zh-CN" sz="3600" b="1"/>
            </a:br>
            <a:endParaRPr lang="ru-RU" sz="3600" b="1"/>
          </a:p>
          <a:p>
            <a:pPr algn="l">
              <a:spcBef>
                <a:spcPct val="50000"/>
              </a:spcBef>
              <a:defRPr/>
            </a:pPr>
            <a:endParaRPr lang="ru-RU" sz="3600"/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323850" y="476250"/>
            <a:ext cx="4038600" cy="6858000"/>
          </a:xfrm>
          <a:effectLst>
            <a:outerShdw dist="81320" dir="19280412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b="1" smtClean="0">
                <a:solidFill>
                  <a:srgbClr val="FF99CC"/>
                </a:solidFill>
                <a:ea typeface="宋体" charset="-122"/>
              </a:rPr>
              <a:t>   </a:t>
            </a:r>
            <a:r>
              <a:rPr lang="ru-RU" altLang="zh-CN" b="1" smtClean="0">
                <a:solidFill>
                  <a:srgbClr val="FF99CC"/>
                </a:solidFill>
              </a:rPr>
              <a:t>Казуар – древняя бескрылая птица Австралии. Причиной исчезновения этой птицы являются одичавшие свиньи, которые нападают и разоряют гнёзда казуаров. </a:t>
            </a:r>
            <a:br>
              <a:rPr lang="ru-RU" altLang="zh-CN" b="1" smtClean="0">
                <a:solidFill>
                  <a:srgbClr val="FF99CC"/>
                </a:solidFill>
              </a:rPr>
            </a:br>
            <a:endParaRPr lang="ru-RU" b="1" smtClean="0">
              <a:solidFill>
                <a:srgbClr val="FF99CC"/>
              </a:solidFill>
            </a:endParaRPr>
          </a:p>
        </p:txBody>
      </p:sp>
      <p:pic>
        <p:nvPicPr>
          <p:cNvPr id="16387" name="Picture 12" descr="1214553399_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404813"/>
            <a:ext cx="5027612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2205038"/>
          </a:xfrm>
          <a:noFill/>
        </p:spPr>
        <p:txBody>
          <a:bodyPr/>
          <a:lstStyle/>
          <a:p>
            <a:pPr eaLnBrk="1" hangingPunct="1"/>
            <a:r>
              <a:rPr lang="ru-RU" altLang="zh-CN" sz="4000" b="1" i="1" smtClean="0">
                <a:latin typeface="Estrangelo Edessa" pitchFamily="66"/>
              </a:rPr>
              <a:t>Тупоголовая черепаха обитает во многих странах. </a:t>
            </a:r>
            <a:br>
              <a:rPr lang="ru-RU" altLang="zh-CN" sz="4000" b="1" i="1" smtClean="0">
                <a:latin typeface="Estrangelo Edessa" pitchFamily="66"/>
              </a:rPr>
            </a:br>
            <a:endParaRPr lang="ru-RU" sz="4000" b="1" i="1" smtClean="0">
              <a:latin typeface="Estrangelo Edessa" pitchFamily="66"/>
            </a:endParaRPr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04813"/>
            <a:ext cx="3924300" cy="6192837"/>
          </a:xfrm>
        </p:spPr>
        <p:txBody>
          <a:bodyPr/>
          <a:lstStyle/>
          <a:p>
            <a:pPr eaLnBrk="1" hangingPunct="1"/>
            <a:r>
              <a:rPr lang="ru-RU" altLang="zh-CN" smtClean="0"/>
              <a:t>Дальние миграции, превышающие 2000 километров, и большой спрос на мясо этих черепах оставляют всё меньше шансов на выживание </a:t>
            </a:r>
            <a:r>
              <a:rPr lang="en-US" altLang="zh-CN" smtClean="0">
                <a:ea typeface="宋体" charset="-122"/>
              </a:rPr>
              <a:t> </a:t>
            </a:r>
            <a:r>
              <a:rPr lang="ru-RU" altLang="zh-CN" smtClean="0"/>
              <a:t>этому виду.</a:t>
            </a:r>
            <a:br>
              <a:rPr lang="ru-RU" altLang="zh-CN" smtClean="0"/>
            </a:br>
            <a:endParaRPr lang="ru-RU" smtClean="0"/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219700" cy="2852738"/>
          </a:xfrm>
          <a:effectLst>
            <a:outerShdw dist="71842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altLang="zh-CN" b="1" smtClean="0">
                <a:solidFill>
                  <a:srgbClr val="E99211"/>
                </a:solidFill>
                <a:latin typeface="Century Gothic" pitchFamily="34" charset="0"/>
              </a:rPr>
              <a:t>Лосерогие и оленерогие кораллы</a:t>
            </a:r>
            <a:r>
              <a:rPr lang="ru-RU" altLang="zh-CN" smtClean="0">
                <a:solidFill>
                  <a:srgbClr val="E99211"/>
                </a:solidFill>
                <a:latin typeface="Century Gothic" pitchFamily="34" charset="0"/>
              </a:rPr>
              <a:t>– </a:t>
            </a:r>
            <a:r>
              <a:rPr lang="ru-RU" altLang="zh-CN" b="1" smtClean="0">
                <a:solidFill>
                  <a:srgbClr val="E99211"/>
                </a:solidFill>
                <a:latin typeface="Century Gothic" pitchFamily="34" charset="0"/>
              </a:rPr>
              <a:t>ещё одна жертва глобального потепления. </a:t>
            </a:r>
            <a:endParaRPr lang="ru-RU" b="1" smtClean="0">
              <a:solidFill>
                <a:srgbClr val="E99211"/>
              </a:solidFill>
              <a:latin typeface="Century Gothic" pitchFamily="34" charset="0"/>
            </a:endParaRPr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5724525" y="3213100"/>
            <a:ext cx="3419475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19387806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en-US" altLang="zh-CN" sz="3600" b="1">
                <a:solidFill>
                  <a:srgbClr val="FF66CC"/>
                </a:solidFill>
                <a:latin typeface="Century Gothic" pitchFamily="34" charset="0"/>
                <a:ea typeface="宋体" charset="-122"/>
              </a:rPr>
              <a:t> </a:t>
            </a:r>
            <a:r>
              <a:rPr lang="ru-RU" altLang="zh-CN" sz="3200" b="1">
                <a:solidFill>
                  <a:srgbClr val="FF66CC"/>
                </a:solidFill>
                <a:latin typeface="Century Gothic" pitchFamily="34" charset="0"/>
              </a:rPr>
              <a:t>Увеличение кислотности океана сказывается на жизни этих организмов.</a:t>
            </a:r>
            <a:endParaRPr lang="ru-RU" sz="3200" b="1">
              <a:solidFill>
                <a:srgbClr val="FF66CC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  <p:bldP spid="901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3644900"/>
          </a:xfrm>
        </p:spPr>
        <p:txBody>
          <a:bodyPr/>
          <a:lstStyle/>
          <a:p>
            <a:pPr eaLnBrk="1" hangingPunct="1"/>
            <a:r>
              <a:rPr lang="ru-RU" smtClean="0"/>
              <a:t>В свойственной среде выхухоли наблюдаются явления, к которым она приспособиться не может, а это влечет за собою массовую гибель.</a:t>
            </a:r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852738"/>
            <a:ext cx="4038600" cy="33115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Так же хищнический, незаконный промысел на выхухоль является причиной ее вымирания. 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179388" y="476250"/>
            <a:ext cx="89646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l">
              <a:buFontTx/>
              <a:buChar char="•"/>
              <a:defRPr/>
            </a:pPr>
            <a:r>
              <a:rPr lang="en-US" sz="2800"/>
              <a:t> </a:t>
            </a:r>
            <a:r>
              <a:rPr lang="ru-RU" sz="2800"/>
              <a:t>Сокращение ареала и численности выхухоли происходит из-за человека: сетного рыболовства, осушения, забора воды для орошения, вырубки лесов, выпаса скота, и загрязнения водоёмов.</a:t>
            </a:r>
            <a:r>
              <a:rPr lang="ru-RU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21508" name="Picture 9" descr="1224417940_vyhu1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924300" y="2924175"/>
            <a:ext cx="5219700" cy="3314700"/>
          </a:xfrm>
          <a:noFill/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4067175" cy="32845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b="1" smtClean="0">
                <a:solidFill>
                  <a:srgbClr val="FCF008"/>
                </a:solidFill>
              </a:rPr>
              <a:t>Только человек виноват в исчезновении зубра в дикой природе.</a:t>
            </a:r>
            <a:r>
              <a:rPr lang="ru-RU" smtClean="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22531" name="Picture 6" descr="f1da639d7e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92438"/>
            <a:ext cx="4643438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zubr"/>
          <p:cNvPicPr>
            <a:picLocks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435600" y="0"/>
            <a:ext cx="3535363" cy="2651125"/>
          </a:xfrm>
          <a:noFill/>
        </p:spPr>
      </p:pic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4643438" y="2781300"/>
            <a:ext cx="4500562" cy="466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600" b="1">
                <a:solidFill>
                  <a:srgbClr val="14CE26"/>
                </a:solidFill>
              </a:rPr>
              <a:t> </a:t>
            </a:r>
            <a:r>
              <a:rPr lang="ru-RU" sz="3600" b="1">
                <a:solidFill>
                  <a:srgbClr val="14CE26"/>
                </a:solidFill>
              </a:rPr>
              <a:t>Браконьерство, вырубка и выжигание лесов, ничем не ограниченный отстрел животных.</a:t>
            </a:r>
          </a:p>
          <a:p>
            <a:pPr algn="r">
              <a:spcBef>
                <a:spcPct val="50000"/>
              </a:spcBef>
            </a:pPr>
            <a:endParaRPr lang="ru-RU" sz="3200" b="1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  <p:bldP spid="1003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rgbClr val="FF00FF"/>
            </a:gs>
            <a:gs pos="100000">
              <a:srgbClr val="969696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9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147050" cy="1471613"/>
          </a:xfrm>
        </p:spPr>
        <p:txBody>
          <a:bodyPr/>
          <a:lstStyle/>
          <a:p>
            <a:pPr eaLnBrk="1" hangingPunct="1">
              <a:defRPr/>
            </a:pPr>
            <a:r>
              <a:rPr lang="ru-RU" i="1" smtClean="0">
                <a:solidFill>
                  <a:schemeClr val="tx1"/>
                </a:solidFill>
              </a:rPr>
              <a:t>В чем причина вымирания животных?</a:t>
            </a:r>
          </a:p>
        </p:txBody>
      </p:sp>
      <p:pic>
        <p:nvPicPr>
          <p:cNvPr id="1026" name="Object 30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03350" y="2060575"/>
            <a:ext cx="6091238" cy="4064000"/>
          </a:xfrm>
          <a:noFill/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/>
      <p:bldP spid="10342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9A18FC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Будущее планеты в Ваших руках!</a:t>
            </a:r>
            <a:r>
              <a:rPr lang="en-US" smtClean="0"/>
              <a:t>  </a:t>
            </a:r>
            <a:endParaRPr lang="ru-RU" smtClean="0"/>
          </a:p>
        </p:txBody>
      </p:sp>
      <p:pic>
        <p:nvPicPr>
          <p:cNvPr id="23556" name="Picture 4" descr="1584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997200"/>
            <a:ext cx="42862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>
    <p:wheel spokes="2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969</TotalTime>
  <Words>439</Words>
  <Application>Microsoft Office PowerPoint</Application>
  <PresentationFormat>Экран (4:3)</PresentationFormat>
  <Paragraphs>51</Paragraphs>
  <Slides>21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宋体</vt:lpstr>
      <vt:lpstr>Estrangelo Edessa</vt:lpstr>
      <vt:lpstr>Century Gothic</vt:lpstr>
      <vt:lpstr>Вершина горы</vt:lpstr>
      <vt:lpstr>Слайд 1</vt:lpstr>
      <vt:lpstr>Почему вымирают виды? </vt:lpstr>
      <vt:lpstr>Слайд 3</vt:lpstr>
      <vt:lpstr>На многих крупных животных, таких, как слоны, киты, гориллы, аллигаторы и тигры, охотятся из-за их бивней, шкуры или мяса.  </vt:lpstr>
      <vt:lpstr>Слайд 5</vt:lpstr>
      <vt:lpstr>Полярные медведи почти вымерли, потому что их убивали из-за шкуры и ради спортивного интереса.</vt:lpstr>
      <vt:lpstr>Слайд 7</vt:lpstr>
      <vt:lpstr>Флоридская пантера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 чем причина вымирания животных?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Красная книга планеты Земля.</dc:title>
  <dc:creator>vito</dc:creator>
  <cp:lastModifiedBy>Dima</cp:lastModifiedBy>
  <cp:revision>14</cp:revision>
  <dcterms:created xsi:type="dcterms:W3CDTF">2008-12-05T06:15:21Z</dcterms:created>
  <dcterms:modified xsi:type="dcterms:W3CDTF">2014-01-29T21:12:17Z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0008008227000000000001023620</vt:lpwstr>
  </property>
</Properties>
</file>