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71" r:id="rId2"/>
    <p:sldId id="257" r:id="rId3"/>
    <p:sldId id="331" r:id="rId4"/>
    <p:sldId id="332" r:id="rId5"/>
    <p:sldId id="333" r:id="rId6"/>
    <p:sldId id="334" r:id="rId7"/>
    <p:sldId id="328" r:id="rId8"/>
    <p:sldId id="329" r:id="rId9"/>
    <p:sldId id="29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4" autoAdjust="0"/>
    <p:restoredTop sz="94716" autoAdjust="0"/>
  </p:normalViewPr>
  <p:slideViewPr>
    <p:cSldViewPr>
      <p:cViewPr varScale="1">
        <p:scale>
          <a:sx n="58" d="100"/>
          <a:sy n="58" d="100"/>
        </p:scale>
        <p:origin x="-2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B36A04-A049-4B4D-AD1C-E93FAD3D106A}" type="datetimeFigureOut">
              <a:rPr lang="ru-RU" smtClean="0"/>
              <a:pPr/>
              <a:t>09.09.2011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85677E-61E4-49C7-8520-BF56A4C8FBA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5677E-61E4-49C7-8520-BF56A4C8FBA4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5677E-61E4-49C7-8520-BF56A4C8FBA4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0F1D6-B756-41BE-8AD0-CC72830E023D}" type="datetime1">
              <a:rPr lang="ru-RU" smtClean="0"/>
              <a:pPr/>
              <a:t>09.09.2011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www.konspekturoka.ru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91B72-6E0B-49A2-A2B9-01ED39B6FF0A}" type="datetime1">
              <a:rPr lang="ru-RU" smtClean="0"/>
              <a:pPr/>
              <a:t>09.09.2011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www.konspekturoka.ru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987D7-5FB3-4991-A019-566F5B9384B2}" type="datetime1">
              <a:rPr lang="ru-RU" smtClean="0"/>
              <a:pPr/>
              <a:t>09.09.2011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www.konspekturoka.ru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44BA2-44F7-4A2F-B083-1C020BF1F09B}" type="datetime1">
              <a:rPr lang="ru-RU" smtClean="0"/>
              <a:pPr/>
              <a:t>09.09.2011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www.konspekturoka.ru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FE1C-128F-41F9-B81E-72A0E8DFB829}" type="datetime1">
              <a:rPr lang="ru-RU" smtClean="0"/>
              <a:pPr/>
              <a:t>09.09.2011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www.konspekturoka.ru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76E81-4015-44E3-95D1-7445967E17D8}" type="datetime1">
              <a:rPr lang="ru-RU" smtClean="0"/>
              <a:pPr/>
              <a:t>09.09.2011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www.konspekturoka.ru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CC420-9064-4E26-B74E-ADE4C9A140BA}" type="datetime1">
              <a:rPr lang="ru-RU" smtClean="0"/>
              <a:pPr/>
              <a:t>09.09.2011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www.konspekturoka.ru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DAB6-E048-404A-9F6F-A3769ACEB2C7}" type="datetime1">
              <a:rPr lang="ru-RU" smtClean="0"/>
              <a:pPr/>
              <a:t>09.09.2011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www.konspekturoka.ru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61788-A7B2-4289-B23C-0DA66FAC442F}" type="datetime1">
              <a:rPr lang="ru-RU" smtClean="0"/>
              <a:pPr/>
              <a:t>09.09.2011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www.konspekturoka.ru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3AC74-7F93-4395-A880-596901CFF78B}" type="datetime1">
              <a:rPr lang="ru-RU" smtClean="0"/>
              <a:pPr/>
              <a:t>09.09.2011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www.konspekturoka.ru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3122D-B5C6-42EE-B9CC-6E366F7F1359}" type="datetime1">
              <a:rPr lang="ru-RU" smtClean="0"/>
              <a:pPr/>
              <a:t>09.09.2011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www.konspekturoka.ru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0A5EB-A839-4520-B575-AB5816CF6865}" type="datetime1">
              <a:rPr lang="ru-RU" smtClean="0"/>
              <a:pPr/>
              <a:t>09.09.2011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www.konspekturoka.ru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700" y="2708900"/>
            <a:ext cx="8892600" cy="1752600"/>
          </a:xfrm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>
            <a:noAutofit/>
          </a:bodyPr>
          <a:lstStyle/>
          <a:p>
            <a:endParaRPr lang="ru-RU" sz="4400" b="1" u="sng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ru-RU" sz="44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Натуральные числа и шкалы.</a:t>
            </a:r>
            <a:endParaRPr lang="ru-RU" sz="4400" b="1" i="1" u="sng" spc="300" dirty="0" smtClean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C:\Documents and Settings\All Users\Документы\Мои рисунки\Образцы рисунков\WP6CAOETMLGCAJS66PICAFBVECJCAC3E2LVCAC3MBDYCAHKG0SRCALYZIL5CAJLOHK9CA3F9IM8CAYJZC6MCAM1SU86CA6X75BICAPMCXGWCA31NQV5CAL51XEZCAM3FFV4CA2Q1E1HCAQLHT5PCATXE11U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4FA"/>
              </a:clrFrom>
              <a:clrTo>
                <a:srgbClr val="FFF4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308380" y="1700760"/>
            <a:ext cx="1584220" cy="158422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015645" y="260560"/>
            <a:ext cx="511271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i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  <a:r>
              <a:rPr lang="ru-RU" sz="5400" b="1" i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5400" b="1" i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класс</a:t>
            </a:r>
            <a:br>
              <a:rPr lang="ru-RU" sz="5400" b="1" i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5400" b="1" i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математика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8676570" y="9806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9" name="Picture 2" descr="C:\Documents and Settings\All Users\Документы\Мои рисунки\Образцы рисунков\3LCCAL3VWXVCAR01R14CAJKKEKDCA9G7WIFCA9G0LL8CAHXM5S7CAJ4CQ01CAATPEOJCALZBEMYCAB90X5HCA9SGP0JCA3J21JGCA2JOKWVCASJTJ29CAKEGE54CATC0ZUACAR0HD83CAU4RQXFCA3F8E4S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430" y="0"/>
            <a:ext cx="2706624" cy="1792224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729385" y="4653170"/>
            <a:ext cx="432804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</a:rPr>
              <a:t>Уроки № </a:t>
            </a:r>
            <a:r>
              <a:rPr lang="en-US" sz="3200" b="1" i="1" dirty="0" smtClean="0">
                <a:solidFill>
                  <a:srgbClr val="FF0000"/>
                </a:solidFill>
              </a:rPr>
              <a:t>9-10-11</a:t>
            </a:r>
            <a:r>
              <a:rPr lang="ru-RU" sz="3200" b="1" i="1" dirty="0" smtClean="0">
                <a:solidFill>
                  <a:srgbClr val="FF0000"/>
                </a:solidFill>
              </a:rPr>
              <a:t>. </a:t>
            </a:r>
            <a:endParaRPr lang="ru-RU" sz="3200" b="1" i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3200" b="1" i="1" dirty="0" smtClean="0">
                <a:solidFill>
                  <a:srgbClr val="FF0000"/>
                </a:solidFill>
              </a:rPr>
              <a:t>Шкалы и координаты.</a:t>
            </a:r>
            <a:endParaRPr lang="ru-RU" sz="3200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419840" y="260560"/>
            <a:ext cx="22000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5400" b="1" i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Цели: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139F2-D054-4BF7-9CB4-4CC30ECAB44D}" type="datetime1">
              <a:rPr lang="ru-RU" smtClean="0"/>
              <a:pPr/>
              <a:t>09.09.2011</a:t>
            </a:fld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www.konspekturoka.ru</a:t>
            </a:r>
            <a:endParaRPr lang="ru-RU" dirty="0"/>
          </a:p>
        </p:txBody>
      </p:sp>
      <p:pic>
        <p:nvPicPr>
          <p:cNvPr id="10" name="Picture 4" descr="C:\Documents and Settings\All Users\Документы\Мои рисунки\Образцы рисунков\WP6CAOETMLGCAJS66PICAFBVECJCAC3E2LVCAC3MBDYCAHKG0SRCALYZIL5CAJLOHK9CA3F9IM8CAYJZC6MCAM1SU86CA6X75BICAPMCXGWCA31NQV5CAL51XEZCAM3FFV4CA2Q1E1HCAQLHT5PCATXE11U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4FA"/>
              </a:clrFrom>
              <a:clrTo>
                <a:srgbClr val="FFF4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444260" y="404580"/>
            <a:ext cx="1584220" cy="1584220"/>
          </a:xfrm>
          <a:prstGeom prst="rect">
            <a:avLst/>
          </a:prstGeom>
          <a:noFill/>
        </p:spPr>
      </p:pic>
      <p:pic>
        <p:nvPicPr>
          <p:cNvPr id="11" name="Picture 2" descr="C:\Documents and Settings\All Users\Документы\Мои рисунки\Образцы рисунков\3LCCAL3VWXVCAR01R14CAJKKEKDCA9G7WIFCA9G0LL8CAHXM5S7CAJ4CQ01CAATPEOJCALZBEMYCAB90X5HCA9SGP0JCA3J21JGCA2JOKWVCASJTJ29CAKEGE54CATC0ZUACAR0HD83CAU4RQXFCA3F8E4S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430" y="0"/>
            <a:ext cx="2706624" cy="179222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83460" y="2780910"/>
            <a:ext cx="7974790" cy="206210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Ввести понятие шкалы</a:t>
            </a:r>
            <a:r>
              <a:rPr lang="ru-RU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32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endParaRPr lang="ru-RU" sz="32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r>
              <a:rPr lang="en-US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ru-RU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Ввести понятия </a:t>
            </a: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координатного луча </a:t>
            </a:r>
            <a:r>
              <a:rPr lang="ru-RU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координаты точки.</a:t>
            </a:r>
            <a:endParaRPr lang="ru-RU"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Documents and Settings\Admin\Local Settings\Temporary Internet Files\Content.IE5\RIF79YOK\MC900432628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60" y="2780910"/>
            <a:ext cx="1302857" cy="1302857"/>
          </a:xfrm>
          <a:prstGeom prst="rect">
            <a:avLst/>
          </a:prstGeom>
          <a:noFill/>
        </p:spPr>
      </p:pic>
      <p:pic>
        <p:nvPicPr>
          <p:cNvPr id="15363" name="Picture 3" descr="C:\Documents and Settings\Admin\Local Settings\Temporary Internet Files\Content.IE5\JAHQWJ3T\MC900279488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220" y="4005080"/>
            <a:ext cx="1186342" cy="887974"/>
          </a:xfrm>
          <a:prstGeom prst="rect">
            <a:avLst/>
          </a:prstGeom>
          <a:noFill/>
        </p:spPr>
      </p:pic>
      <p:pic>
        <p:nvPicPr>
          <p:cNvPr id="15364" name="Picture 4" descr="C:\Documents and Settings\Admin\Local Settings\Temporary Internet Files\Content.IE5\9CNTVP78\MP900438701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3143248"/>
            <a:ext cx="2944368" cy="1805879"/>
          </a:xfrm>
          <a:prstGeom prst="rect">
            <a:avLst/>
          </a:prstGeom>
          <a:noFill/>
        </p:spPr>
      </p:pic>
      <p:pic>
        <p:nvPicPr>
          <p:cNvPr id="15366" name="Picture 6" descr="C:\Documents and Settings\Admin\Local Settings\Temporary Internet Files\Content.IE5\RIF79YOK\MC900237938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90" y="3068950"/>
            <a:ext cx="1865618" cy="64068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267680" y="2420860"/>
            <a:ext cx="53880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Приборы, имеющие  шкалы?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9" name="Picture 6" descr="C:\Program Files\Microsoft Office\MEDIA\CAGCAT10\j0234131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1950" y="3501010"/>
            <a:ext cx="1073892" cy="1141944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500430" y="6429396"/>
            <a:ext cx="21483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 smtClean="0"/>
              <a:t>©Кравченко Галина Михайловна</a:t>
            </a:r>
            <a:endParaRPr lang="ru-RU" sz="1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1400" y="332570"/>
            <a:ext cx="856919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Измеряя отрезки, мы пользовались 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линейкой, на которой нанесена шкала, 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 есть множество делений. На уроках физики, химии, труда приходится пользоваться различными 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измерительными инструментами. 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этого надо уметь читать показания шкал.</a:t>
            </a:r>
            <a:endParaRPr lang="ru-R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2" name="Group 343"/>
          <p:cNvGrpSpPr>
            <a:grpSpLocks/>
          </p:cNvGrpSpPr>
          <p:nvPr/>
        </p:nvGrpSpPr>
        <p:grpSpPr bwMode="auto">
          <a:xfrm>
            <a:off x="1439863" y="5445280"/>
            <a:ext cx="6264275" cy="631825"/>
            <a:chOff x="249" y="3747"/>
            <a:chExt cx="3946" cy="398"/>
          </a:xfrm>
        </p:grpSpPr>
        <p:sp>
          <p:nvSpPr>
            <p:cNvPr id="13" name="Freeform 344" descr="Папирус"/>
            <p:cNvSpPr>
              <a:spLocks/>
            </p:cNvSpPr>
            <p:nvPr/>
          </p:nvSpPr>
          <p:spPr bwMode="auto">
            <a:xfrm>
              <a:off x="297" y="3792"/>
              <a:ext cx="3880" cy="3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44"/>
                </a:cxn>
                <a:cxn ang="0">
                  <a:pos x="3872" y="344"/>
                </a:cxn>
                <a:cxn ang="0">
                  <a:pos x="3880" y="0"/>
                </a:cxn>
                <a:cxn ang="0">
                  <a:pos x="0" y="0"/>
                </a:cxn>
              </a:cxnLst>
              <a:rect l="0" t="0" r="r" b="b"/>
              <a:pathLst>
                <a:path w="3880" h="344">
                  <a:moveTo>
                    <a:pt x="0" y="0"/>
                  </a:moveTo>
                  <a:lnTo>
                    <a:pt x="0" y="344"/>
                  </a:lnTo>
                  <a:lnTo>
                    <a:pt x="3872" y="344"/>
                  </a:lnTo>
                  <a:lnTo>
                    <a:pt x="3880" y="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7" cstate="print"/>
              <a:srcRect/>
              <a:tile tx="0" ty="0" sx="100000" sy="100000" flip="none" algn="tl"/>
            </a:blip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endParaRPr lang="ru-RU" dirty="0"/>
            </a:p>
          </p:txBody>
        </p:sp>
        <p:sp>
          <p:nvSpPr>
            <p:cNvPr id="14" name="Oval 345"/>
            <p:cNvSpPr>
              <a:spLocks noChangeArrowheads="1"/>
            </p:cNvSpPr>
            <p:nvPr/>
          </p:nvSpPr>
          <p:spPr bwMode="auto">
            <a:xfrm rot="-4023734">
              <a:off x="475" y="3925"/>
              <a:ext cx="94" cy="8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15" name="Text Box 346"/>
            <p:cNvSpPr txBox="1">
              <a:spLocks noChangeArrowheads="1"/>
            </p:cNvSpPr>
            <p:nvPr/>
          </p:nvSpPr>
          <p:spPr bwMode="auto">
            <a:xfrm rot="10800000">
              <a:off x="293" y="3747"/>
              <a:ext cx="3902" cy="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8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8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8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8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8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8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endParaRPr lang="ru-RU" sz="900" dirty="0">
                <a:solidFill>
                  <a:srgbClr val="000000"/>
                </a:solidFill>
              </a:endParaRPr>
            </a:p>
          </p:txBody>
        </p:sp>
        <p:sp>
          <p:nvSpPr>
            <p:cNvPr id="16" name="Text Box 347"/>
            <p:cNvSpPr txBox="1">
              <a:spLocks noChangeArrowheads="1"/>
            </p:cNvSpPr>
            <p:nvPr/>
          </p:nvSpPr>
          <p:spPr bwMode="auto">
            <a:xfrm>
              <a:off x="249" y="3883"/>
              <a:ext cx="3903" cy="14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r>
                <a:rPr lang="ru-RU" sz="900" b="1" dirty="0">
                  <a:solidFill>
                    <a:srgbClr val="000000"/>
                  </a:solidFill>
                  <a:latin typeface="Tahoma" pitchFamily="34" charset="0"/>
                </a:rPr>
                <a:t>   </a:t>
              </a:r>
              <a:r>
                <a:rPr lang="en-US" sz="900" b="1" dirty="0">
                  <a:solidFill>
                    <a:srgbClr val="000000"/>
                  </a:solidFill>
                  <a:latin typeface="Tahoma" pitchFamily="34" charset="0"/>
                </a:rPr>
                <a:t>0      </a:t>
              </a:r>
              <a:r>
                <a:rPr lang="ru-RU" sz="9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en-US" sz="900" b="1" dirty="0">
                  <a:solidFill>
                    <a:srgbClr val="000000"/>
                  </a:solidFill>
                  <a:latin typeface="Tahoma" pitchFamily="34" charset="0"/>
                </a:rPr>
                <a:t> 1     </a:t>
              </a:r>
              <a:r>
                <a:rPr lang="ru-RU" sz="900" b="1" dirty="0">
                  <a:solidFill>
                    <a:srgbClr val="000000"/>
                  </a:solidFill>
                  <a:latin typeface="Tahoma" pitchFamily="34" charset="0"/>
                </a:rPr>
                <a:t>  </a:t>
              </a:r>
              <a:r>
                <a:rPr lang="en-US" sz="9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ru-RU" sz="9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en-US" sz="900" b="1" dirty="0">
                  <a:solidFill>
                    <a:srgbClr val="000000"/>
                  </a:solidFill>
                  <a:latin typeface="Tahoma" pitchFamily="34" charset="0"/>
                </a:rPr>
                <a:t>2      </a:t>
              </a:r>
              <a:r>
                <a:rPr lang="ru-RU" sz="9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en-US" sz="900" b="1" dirty="0">
                  <a:solidFill>
                    <a:srgbClr val="000000"/>
                  </a:solidFill>
                  <a:latin typeface="Tahoma" pitchFamily="34" charset="0"/>
                </a:rPr>
                <a:t> 3       </a:t>
              </a:r>
              <a:r>
                <a:rPr lang="ru-RU" sz="9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en-US" sz="900" b="1" dirty="0">
                  <a:solidFill>
                    <a:srgbClr val="000000"/>
                  </a:solidFill>
                  <a:latin typeface="Tahoma" pitchFamily="34" charset="0"/>
                </a:rPr>
                <a:t>4       </a:t>
              </a:r>
              <a:r>
                <a:rPr lang="ru-RU" sz="9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en-US" sz="900" b="1" dirty="0">
                  <a:solidFill>
                    <a:srgbClr val="000000"/>
                  </a:solidFill>
                  <a:latin typeface="Tahoma" pitchFamily="34" charset="0"/>
                </a:rPr>
                <a:t> 5        </a:t>
              </a:r>
              <a:r>
                <a:rPr lang="ru-RU" sz="9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en-US" sz="900" b="1" dirty="0">
                  <a:solidFill>
                    <a:srgbClr val="000000"/>
                  </a:solidFill>
                  <a:latin typeface="Tahoma" pitchFamily="34" charset="0"/>
                </a:rPr>
                <a:t>6        7        8        </a:t>
              </a:r>
              <a:r>
                <a:rPr lang="ru-RU" sz="9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en-US" sz="900" b="1" dirty="0">
                  <a:solidFill>
                    <a:srgbClr val="000000"/>
                  </a:solidFill>
                  <a:latin typeface="Tahoma" pitchFamily="34" charset="0"/>
                </a:rPr>
                <a:t>9       10      11      12       13      14      15      16   </a:t>
              </a:r>
              <a:endParaRPr lang="ru-RU" sz="900" b="1" dirty="0">
                <a:solidFill>
                  <a:srgbClr val="000000"/>
                </a:solidFill>
                <a:latin typeface="Tahoma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Заголовок 1"/>
          <p:cNvSpPr txBox="1">
            <a:spLocks/>
          </p:cNvSpPr>
          <p:nvPr/>
        </p:nvSpPr>
        <p:spPr>
          <a:xfrm>
            <a:off x="0" y="0"/>
            <a:ext cx="9144000" cy="119675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Изучение нового материала.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156" name="Группа 155"/>
          <p:cNvGrpSpPr/>
          <p:nvPr/>
        </p:nvGrpSpPr>
        <p:grpSpPr>
          <a:xfrm>
            <a:off x="-35995" y="-243510"/>
            <a:ext cx="8900206" cy="6800901"/>
            <a:chOff x="-35995" y="-243510"/>
            <a:chExt cx="8900206" cy="6800901"/>
          </a:xfrm>
        </p:grpSpPr>
        <p:grpSp>
          <p:nvGrpSpPr>
            <p:cNvPr id="2" name="Группа 260"/>
            <p:cNvGrpSpPr/>
            <p:nvPr/>
          </p:nvGrpSpPr>
          <p:grpSpPr>
            <a:xfrm>
              <a:off x="-35995" y="-243510"/>
              <a:ext cx="8900206" cy="6800901"/>
              <a:chOff x="-99494" y="-171500"/>
              <a:chExt cx="8900206" cy="6800901"/>
            </a:xfrm>
          </p:grpSpPr>
          <p:grpSp>
            <p:nvGrpSpPr>
              <p:cNvPr id="3" name="Группа 76"/>
              <p:cNvGrpSpPr/>
              <p:nvPr/>
            </p:nvGrpSpPr>
            <p:grpSpPr>
              <a:xfrm>
                <a:off x="-99494" y="-171500"/>
                <a:ext cx="8873062" cy="6800900"/>
                <a:chOff x="-99494" y="-171500"/>
                <a:chExt cx="8873062" cy="6800900"/>
              </a:xfrm>
            </p:grpSpPr>
            <p:grpSp>
              <p:nvGrpSpPr>
                <p:cNvPr id="4" name="Group 2"/>
                <p:cNvGrpSpPr>
                  <a:grpSpLocks/>
                </p:cNvGrpSpPr>
                <p:nvPr/>
              </p:nvGrpSpPr>
              <p:grpSpPr bwMode="auto">
                <a:xfrm>
                  <a:off x="-99494" y="228600"/>
                  <a:ext cx="3112" cy="6400800"/>
                  <a:chOff x="2496" y="144"/>
                  <a:chExt cx="3112" cy="4032"/>
                </a:xfrm>
              </p:grpSpPr>
              <p:sp>
                <p:nvSpPr>
                  <p:cNvPr id="120" name="Line 3"/>
                  <p:cNvSpPr>
                    <a:spLocks noChangeShapeType="1"/>
                  </p:cNvSpPr>
                  <p:nvPr/>
                </p:nvSpPr>
                <p:spPr bwMode="auto">
                  <a:xfrm>
                    <a:off x="5568" y="144"/>
                    <a:ext cx="0" cy="403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21" name="Line 4"/>
                  <p:cNvSpPr>
                    <a:spLocks noChangeShapeType="1"/>
                  </p:cNvSpPr>
                  <p:nvPr/>
                </p:nvSpPr>
                <p:spPr bwMode="auto">
                  <a:xfrm>
                    <a:off x="2496" y="144"/>
                    <a:ext cx="0" cy="403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22" name="Line 5"/>
                  <p:cNvSpPr>
                    <a:spLocks noChangeShapeType="1"/>
                  </p:cNvSpPr>
                  <p:nvPr/>
                </p:nvSpPr>
                <p:spPr bwMode="auto">
                  <a:xfrm>
                    <a:off x="2752" y="144"/>
                    <a:ext cx="0" cy="403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23" name="Line 6"/>
                  <p:cNvSpPr>
                    <a:spLocks noChangeShapeType="1"/>
                  </p:cNvSpPr>
                  <p:nvPr/>
                </p:nvSpPr>
                <p:spPr bwMode="auto">
                  <a:xfrm>
                    <a:off x="3008" y="144"/>
                    <a:ext cx="0" cy="403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24" name="Line 7"/>
                  <p:cNvSpPr>
                    <a:spLocks noChangeShapeType="1"/>
                  </p:cNvSpPr>
                  <p:nvPr/>
                </p:nvSpPr>
                <p:spPr bwMode="auto">
                  <a:xfrm>
                    <a:off x="3264" y="144"/>
                    <a:ext cx="0" cy="403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25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3520" y="144"/>
                    <a:ext cx="0" cy="403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26" name="Line 9"/>
                  <p:cNvSpPr>
                    <a:spLocks noChangeShapeType="1"/>
                  </p:cNvSpPr>
                  <p:nvPr/>
                </p:nvSpPr>
                <p:spPr bwMode="auto">
                  <a:xfrm>
                    <a:off x="3776" y="144"/>
                    <a:ext cx="0" cy="403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27" name="Line 10"/>
                  <p:cNvSpPr>
                    <a:spLocks noChangeShapeType="1"/>
                  </p:cNvSpPr>
                  <p:nvPr/>
                </p:nvSpPr>
                <p:spPr bwMode="auto">
                  <a:xfrm>
                    <a:off x="4032" y="144"/>
                    <a:ext cx="0" cy="403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28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4288" y="144"/>
                    <a:ext cx="0" cy="403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29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4544" y="144"/>
                    <a:ext cx="0" cy="403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30" name="Line 13"/>
                  <p:cNvSpPr>
                    <a:spLocks noChangeShapeType="1"/>
                  </p:cNvSpPr>
                  <p:nvPr/>
                </p:nvSpPr>
                <p:spPr bwMode="auto">
                  <a:xfrm>
                    <a:off x="4800" y="144"/>
                    <a:ext cx="0" cy="403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31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5056" y="144"/>
                    <a:ext cx="0" cy="403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32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5312" y="144"/>
                    <a:ext cx="0" cy="403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grpSp>
                <p:nvGrpSpPr>
                  <p:cNvPr id="5" name="Group 16"/>
                  <p:cNvGrpSpPr>
                    <a:grpSpLocks/>
                  </p:cNvGrpSpPr>
                  <p:nvPr/>
                </p:nvGrpSpPr>
                <p:grpSpPr bwMode="auto">
                  <a:xfrm>
                    <a:off x="2496" y="144"/>
                    <a:ext cx="3112" cy="4032"/>
                    <a:chOff x="192" y="144"/>
                    <a:chExt cx="5446" cy="4032"/>
                  </a:xfrm>
                </p:grpSpPr>
                <p:sp>
                  <p:nvSpPr>
                    <p:cNvPr id="134" name="Line 1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144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35" name="Line 1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4176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36" name="Line 1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381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37" name="Line 2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618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38" name="Line 2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856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39" name="Line 2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1093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40" name="Line 2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1330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41" name="Line 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1567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42" name="Line 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1804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43" name="Line 2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2041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44" name="Line 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2" y="2274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45" name="Line 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2516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46" name="Line 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2753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47" name="Line 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2990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48" name="Line 3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3227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49" name="Line 3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3464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50" name="Line 3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3702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51" name="Line 3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3939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</p:grpSp>
            </p:grpSp>
            <p:grpSp>
              <p:nvGrpSpPr>
                <p:cNvPr id="6" name="Группа 45"/>
                <p:cNvGrpSpPr/>
                <p:nvPr/>
              </p:nvGrpSpPr>
              <p:grpSpPr>
                <a:xfrm>
                  <a:off x="-91962" y="-171500"/>
                  <a:ext cx="8865530" cy="6400800"/>
                  <a:chOff x="-684084" y="368430"/>
                  <a:chExt cx="8865530" cy="6400800"/>
                </a:xfrm>
              </p:grpSpPr>
              <p:grpSp>
                <p:nvGrpSpPr>
                  <p:cNvPr id="7" name="Group 2"/>
                  <p:cNvGrpSpPr>
                    <a:grpSpLocks/>
                  </p:cNvGrpSpPr>
                  <p:nvPr/>
                </p:nvGrpSpPr>
                <p:grpSpPr bwMode="auto">
                  <a:xfrm>
                    <a:off x="-684084" y="368430"/>
                    <a:ext cx="3072" cy="6400800"/>
                    <a:chOff x="2496" y="144"/>
                    <a:chExt cx="3072" cy="4032"/>
                  </a:xfrm>
                </p:grpSpPr>
                <p:sp>
                  <p:nvSpPr>
                    <p:cNvPr id="88" name="Line 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568" y="144"/>
                      <a:ext cx="0" cy="403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89" name="Line 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144"/>
                      <a:ext cx="0" cy="403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90" name="Line 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752" y="144"/>
                      <a:ext cx="0" cy="403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91" name="Line 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008" y="144"/>
                      <a:ext cx="0" cy="403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92" name="Line 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64" y="144"/>
                      <a:ext cx="0" cy="403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93" name="Line 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520" y="144"/>
                      <a:ext cx="0" cy="403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94" name="Line 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776" y="144"/>
                      <a:ext cx="0" cy="403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95" name="Line 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032" y="144"/>
                      <a:ext cx="0" cy="403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96" name="Line 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88" y="144"/>
                      <a:ext cx="0" cy="403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97" name="Line 1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44" y="144"/>
                      <a:ext cx="0" cy="403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98" name="Line 1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00" y="144"/>
                      <a:ext cx="0" cy="403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99" name="Line 1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056" y="144"/>
                      <a:ext cx="0" cy="403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0" name="Line 1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312" y="144"/>
                      <a:ext cx="0" cy="403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grpSp>
                  <p:nvGrpSpPr>
                    <p:cNvPr id="8" name="Group 1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496" y="144"/>
                      <a:ext cx="3072" cy="4032"/>
                      <a:chOff x="192" y="144"/>
                      <a:chExt cx="5376" cy="4032"/>
                    </a:xfrm>
                  </p:grpSpPr>
                  <p:sp>
                    <p:nvSpPr>
                      <p:cNvPr id="102" name="Line 1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144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3" name="Line 1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4176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4" name="Line 1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381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5" name="Line 2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618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6" name="Line 2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856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7" name="Line 2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1093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8" name="Line 2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1330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9" name="Line 2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1567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10" name="Line 2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1804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11" name="Line 2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2041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12" name="Line 2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2279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13" name="Line 2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2516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14" name="Line 2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2753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15" name="Line 3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2990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16" name="Line 3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3227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17" name="Line 3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3464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18" name="Line 3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3702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19" name="Line 3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3939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</p:grpSp>
              </p:grpSp>
              <p:grpSp>
                <p:nvGrpSpPr>
                  <p:cNvPr id="9" name="Группа 75"/>
                  <p:cNvGrpSpPr/>
                  <p:nvPr/>
                </p:nvGrpSpPr>
                <p:grpSpPr>
                  <a:xfrm>
                    <a:off x="3336396" y="3608880"/>
                    <a:ext cx="4845050" cy="961270"/>
                    <a:chOff x="4025900" y="3077896"/>
                    <a:chExt cx="4845050" cy="961270"/>
                  </a:xfrm>
                </p:grpSpPr>
                <p:sp>
                  <p:nvSpPr>
                    <p:cNvPr id="82" name="Freeform 35"/>
                    <p:cNvSpPr>
                      <a:spLocks/>
                    </p:cNvSpPr>
                    <p:nvPr/>
                  </p:nvSpPr>
                  <p:spPr bwMode="auto">
                    <a:xfrm>
                      <a:off x="4025900" y="3602470"/>
                      <a:ext cx="4749800" cy="1270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8"/>
                        </a:cxn>
                        <a:cxn ang="0">
                          <a:pos x="2992" y="0"/>
                        </a:cxn>
                      </a:cxnLst>
                      <a:rect l="0" t="0" r="r" b="b"/>
                      <a:pathLst>
                        <a:path w="2992" h="8">
                          <a:moveTo>
                            <a:pt x="0" y="8"/>
                          </a:moveTo>
                          <a:lnTo>
                            <a:pt x="2992" y="0"/>
                          </a:lnTo>
                        </a:path>
                      </a:pathLst>
                    </a:custGeom>
                    <a:noFill/>
                    <a:ln w="19050" cmpd="sng">
                      <a:solidFill>
                        <a:schemeClr val="tx1"/>
                      </a:solidFill>
                      <a:round/>
                      <a:headEnd/>
                      <a:tailEnd type="stealth" w="lg" len="lg"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84" name="Text Box 3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101813" y="3077896"/>
                      <a:ext cx="372342" cy="52322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2800" b="1" i="1" dirty="0"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O</a:t>
                      </a:r>
                      <a:endParaRPr lang="ru-RU" sz="2800" b="1" i="1" dirty="0"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5" name="Text Box 3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458200" y="3397250"/>
                      <a:ext cx="412750" cy="6413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3600" b="1" i="1" dirty="0"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x</a:t>
                      </a:r>
                      <a:endParaRPr lang="ru-RU" sz="3600" b="1" i="1" dirty="0"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7" name="Text Box 4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605883" y="3581966"/>
                      <a:ext cx="354013" cy="45720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</a:rPr>
                        <a:t>1</a:t>
                      </a:r>
                      <a:endParaRPr lang="ru-RU" sz="2400" b="1" dirty="0"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</a:endParaRPr>
                    </a:p>
                  </p:txBody>
                </p:sp>
              </p:grpSp>
            </p:grpSp>
          </p:grpSp>
          <p:grpSp>
            <p:nvGrpSpPr>
              <p:cNvPr id="10" name="Group 2"/>
              <p:cNvGrpSpPr>
                <a:grpSpLocks/>
              </p:cNvGrpSpPr>
              <p:nvPr/>
            </p:nvGrpSpPr>
            <p:grpSpPr bwMode="auto">
              <a:xfrm>
                <a:off x="3860411" y="71438"/>
                <a:ext cx="4940301" cy="6557963"/>
                <a:chOff x="2496" y="45"/>
                <a:chExt cx="3112" cy="4131"/>
              </a:xfrm>
            </p:grpSpPr>
            <p:sp>
              <p:nvSpPr>
                <p:cNvPr id="229" name="Line 3"/>
                <p:cNvSpPr>
                  <a:spLocks noChangeShapeType="1"/>
                </p:cNvSpPr>
                <p:nvPr/>
              </p:nvSpPr>
              <p:spPr bwMode="auto">
                <a:xfrm>
                  <a:off x="5568" y="144"/>
                  <a:ext cx="0" cy="40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230" name="Line 4"/>
                <p:cNvSpPr>
                  <a:spLocks noChangeShapeType="1"/>
                </p:cNvSpPr>
                <p:nvPr/>
              </p:nvSpPr>
              <p:spPr bwMode="auto">
                <a:xfrm>
                  <a:off x="2496" y="144"/>
                  <a:ext cx="0" cy="40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231" name="Line 5"/>
                <p:cNvSpPr>
                  <a:spLocks noChangeShapeType="1"/>
                </p:cNvSpPr>
                <p:nvPr/>
              </p:nvSpPr>
              <p:spPr bwMode="auto">
                <a:xfrm>
                  <a:off x="2752" y="144"/>
                  <a:ext cx="0" cy="40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232" name="Line 6"/>
                <p:cNvSpPr>
                  <a:spLocks noChangeShapeType="1"/>
                </p:cNvSpPr>
                <p:nvPr/>
              </p:nvSpPr>
              <p:spPr bwMode="auto">
                <a:xfrm>
                  <a:off x="3008" y="144"/>
                  <a:ext cx="0" cy="40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233" name="Line 7"/>
                <p:cNvSpPr>
                  <a:spLocks noChangeShapeType="1"/>
                </p:cNvSpPr>
                <p:nvPr/>
              </p:nvSpPr>
              <p:spPr bwMode="auto">
                <a:xfrm>
                  <a:off x="3264" y="144"/>
                  <a:ext cx="0" cy="40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234" name="Line 8"/>
                <p:cNvSpPr>
                  <a:spLocks noChangeShapeType="1"/>
                </p:cNvSpPr>
                <p:nvPr/>
              </p:nvSpPr>
              <p:spPr bwMode="auto">
                <a:xfrm>
                  <a:off x="3520" y="144"/>
                  <a:ext cx="0" cy="40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235" name="Line 9"/>
                <p:cNvSpPr>
                  <a:spLocks noChangeShapeType="1"/>
                </p:cNvSpPr>
                <p:nvPr/>
              </p:nvSpPr>
              <p:spPr bwMode="auto">
                <a:xfrm>
                  <a:off x="3776" y="144"/>
                  <a:ext cx="0" cy="40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236" name="Line 10"/>
                <p:cNvSpPr>
                  <a:spLocks noChangeShapeType="1"/>
                </p:cNvSpPr>
                <p:nvPr/>
              </p:nvSpPr>
              <p:spPr bwMode="auto">
                <a:xfrm>
                  <a:off x="4038" y="144"/>
                  <a:ext cx="0" cy="40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237" name="Line 11"/>
                <p:cNvSpPr>
                  <a:spLocks noChangeShapeType="1"/>
                </p:cNvSpPr>
                <p:nvPr/>
              </p:nvSpPr>
              <p:spPr bwMode="auto">
                <a:xfrm>
                  <a:off x="4286" y="45"/>
                  <a:ext cx="0" cy="40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238" name="Line 12"/>
                <p:cNvSpPr>
                  <a:spLocks noChangeShapeType="1"/>
                </p:cNvSpPr>
                <p:nvPr/>
              </p:nvSpPr>
              <p:spPr bwMode="auto">
                <a:xfrm>
                  <a:off x="4544" y="144"/>
                  <a:ext cx="0" cy="40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239" name="Line 13"/>
                <p:cNvSpPr>
                  <a:spLocks noChangeShapeType="1"/>
                </p:cNvSpPr>
                <p:nvPr/>
              </p:nvSpPr>
              <p:spPr bwMode="auto">
                <a:xfrm>
                  <a:off x="4800" y="144"/>
                  <a:ext cx="0" cy="40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240" name="Line 14"/>
                <p:cNvSpPr>
                  <a:spLocks noChangeShapeType="1"/>
                </p:cNvSpPr>
                <p:nvPr/>
              </p:nvSpPr>
              <p:spPr bwMode="auto">
                <a:xfrm>
                  <a:off x="5056" y="144"/>
                  <a:ext cx="0" cy="40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241" name="Line 15"/>
                <p:cNvSpPr>
                  <a:spLocks noChangeShapeType="1"/>
                </p:cNvSpPr>
                <p:nvPr/>
              </p:nvSpPr>
              <p:spPr bwMode="auto">
                <a:xfrm>
                  <a:off x="5312" y="144"/>
                  <a:ext cx="0" cy="40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 dirty="0"/>
                </a:p>
              </p:txBody>
            </p:sp>
            <p:grpSp>
              <p:nvGrpSpPr>
                <p:cNvPr id="11" name="Group 16"/>
                <p:cNvGrpSpPr>
                  <a:grpSpLocks/>
                </p:cNvGrpSpPr>
                <p:nvPr/>
              </p:nvGrpSpPr>
              <p:grpSpPr bwMode="auto">
                <a:xfrm>
                  <a:off x="2496" y="144"/>
                  <a:ext cx="3112" cy="4032"/>
                  <a:chOff x="192" y="144"/>
                  <a:chExt cx="5446" cy="4032"/>
                </a:xfrm>
              </p:grpSpPr>
              <p:sp>
                <p:nvSpPr>
                  <p:cNvPr id="243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144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44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4176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45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381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46" name="Line 20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618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47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856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48" name="Line 22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1093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49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1330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50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1567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51" name="Line 25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1804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52" name="Line 26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2041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53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262" y="2274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54" name="Line 28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2516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55" name="Line 29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2753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56" name="Line 30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2990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57" name="Line 31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3227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58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3464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59" name="Line 33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3702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60" name="Line 34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3939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</p:grpSp>
          </p:grpSp>
        </p:grpSp>
        <p:sp>
          <p:nvSpPr>
            <p:cNvPr id="152" name="TextBox 151"/>
            <p:cNvSpPr txBox="1"/>
            <p:nvPr/>
          </p:nvSpPr>
          <p:spPr>
            <a:xfrm>
              <a:off x="4197125" y="3317638"/>
              <a:ext cx="43989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I   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   </a:t>
              </a:r>
              <a:r>
                <a:rPr lang="en-US" sz="2000" b="1" dirty="0" err="1" smtClean="0"/>
                <a:t>i</a:t>
              </a:r>
              <a:endParaRPr lang="ru-RU" sz="2000" b="1" dirty="0" smtClean="0"/>
            </a:p>
          </p:txBody>
        </p:sp>
      </p:grpSp>
      <p:sp>
        <p:nvSpPr>
          <p:cNvPr id="154" name="Прямоугольник 153"/>
          <p:cNvSpPr/>
          <p:nvPr/>
        </p:nvSpPr>
        <p:spPr>
          <a:xfrm>
            <a:off x="0" y="4725180"/>
            <a:ext cx="436209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B050"/>
                </a:solidFill>
              </a:rPr>
              <a:t>Пишут</a:t>
            </a:r>
            <a:r>
              <a:rPr lang="ru-RU" sz="2800" b="1" i="1" dirty="0" smtClean="0">
                <a:solidFill>
                  <a:srgbClr val="00B050"/>
                </a:solidFill>
              </a:rPr>
              <a:t>:</a:t>
            </a:r>
            <a:endParaRPr lang="en-US" sz="2800" b="1" i="1" dirty="0" smtClean="0">
              <a:solidFill>
                <a:srgbClr val="00B050"/>
              </a:solidFill>
            </a:endParaRPr>
          </a:p>
          <a:p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О(0), Е(1), А(2), В(3) и т. д.</a:t>
            </a:r>
            <a:endParaRPr lang="ru-RU" sz="28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5" name="Text Box 37"/>
          <p:cNvSpPr txBox="1">
            <a:spLocks noChangeArrowheads="1"/>
          </p:cNvSpPr>
          <p:nvPr/>
        </p:nvSpPr>
        <p:spPr bwMode="auto">
          <a:xfrm>
            <a:off x="4559708" y="2996940"/>
            <a:ext cx="37234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E</a:t>
            </a:r>
            <a:endParaRPr lang="ru-RU" sz="2800" b="1" i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57" name="Прямоугольник 156"/>
          <p:cNvSpPr/>
          <p:nvPr/>
        </p:nvSpPr>
        <p:spPr>
          <a:xfrm>
            <a:off x="4139940" y="4149100"/>
            <a:ext cx="35734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i="1" dirty="0" smtClean="0">
                <a:solidFill>
                  <a:prstClr val="black"/>
                </a:solidFill>
              </a:rPr>
              <a:t>ОЕ – </a:t>
            </a:r>
            <a:r>
              <a:rPr lang="ru-RU" sz="2400" b="1" i="1" dirty="0" smtClean="0">
                <a:solidFill>
                  <a:srgbClr val="C00000"/>
                </a:solidFill>
              </a:rPr>
              <a:t>единичный отрезок</a:t>
            </a:r>
          </a:p>
        </p:txBody>
      </p:sp>
      <p:sp>
        <p:nvSpPr>
          <p:cNvPr id="158" name="Прямоугольник 157"/>
          <p:cNvSpPr/>
          <p:nvPr/>
        </p:nvSpPr>
        <p:spPr>
          <a:xfrm>
            <a:off x="611450" y="1916790"/>
            <a:ext cx="79931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i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Числа 0, 1, 2, 3…. соответствующие точкам </a:t>
            </a:r>
            <a:endParaRPr lang="en-US" sz="2400" b="1" i="1" dirty="0" smtClean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lvl="0"/>
            <a:r>
              <a:rPr lang="ru-RU" sz="2400" b="1" i="1" dirty="0" smtClean="0">
                <a:solidFill>
                  <a:srgbClr val="FF0000"/>
                </a:solidFill>
              </a:rPr>
              <a:t>О</a:t>
            </a:r>
            <a:r>
              <a:rPr lang="ru-RU" sz="2400" b="1" i="1" dirty="0" smtClean="0">
                <a:solidFill>
                  <a:srgbClr val="FF0000"/>
                </a:solidFill>
              </a:rPr>
              <a:t>, Е, А, В</a:t>
            </a:r>
            <a:r>
              <a:rPr lang="ru-RU" sz="2400" b="1" i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,…называют </a:t>
            </a:r>
            <a:r>
              <a:rPr lang="ru-RU" sz="2400" b="1" i="1" dirty="0" smtClean="0">
                <a:solidFill>
                  <a:srgbClr val="FF0000"/>
                </a:solidFill>
              </a:rPr>
              <a:t>координатами этих </a:t>
            </a:r>
            <a:r>
              <a:rPr lang="ru-RU" sz="2400" b="1" i="1" dirty="0" smtClean="0">
                <a:solidFill>
                  <a:srgbClr val="FF0000"/>
                </a:solidFill>
              </a:rPr>
              <a:t>точек</a:t>
            </a:r>
          </a:p>
          <a:p>
            <a:pPr lvl="0"/>
            <a:r>
              <a:rPr lang="ru-RU" sz="2400" b="1" i="1" dirty="0" smtClean="0">
                <a:solidFill>
                  <a:srgbClr val="00B050"/>
                </a:solidFill>
              </a:rPr>
              <a:t>(место расположение точки на координатном луче).</a:t>
            </a:r>
            <a:endParaRPr lang="ru-RU" sz="2400" b="1" i="1" dirty="0" smtClean="0">
              <a:solidFill>
                <a:srgbClr val="00B050"/>
              </a:solidFill>
            </a:endParaRPr>
          </a:p>
        </p:txBody>
      </p:sp>
      <p:cxnSp>
        <p:nvCxnSpPr>
          <p:cNvPr id="160" name="Прямая соединительная линия 159"/>
          <p:cNvCxnSpPr/>
          <p:nvPr/>
        </p:nvCxnSpPr>
        <p:spPr>
          <a:xfrm>
            <a:off x="4316618" y="3524033"/>
            <a:ext cx="432060" cy="0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/>
          <p:cNvSpPr txBox="1"/>
          <p:nvPr/>
        </p:nvSpPr>
        <p:spPr>
          <a:xfrm>
            <a:off x="5004060" y="349137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2</a:t>
            </a:r>
            <a:endParaRPr lang="ru-RU" sz="2400" b="1" dirty="0" smtClean="0"/>
          </a:p>
        </p:txBody>
      </p:sp>
      <p:sp>
        <p:nvSpPr>
          <p:cNvPr id="163" name="TextBox 162"/>
          <p:cNvSpPr txBox="1"/>
          <p:nvPr/>
        </p:nvSpPr>
        <p:spPr>
          <a:xfrm>
            <a:off x="5380439" y="349137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3</a:t>
            </a:r>
            <a:endParaRPr lang="ru-RU" sz="2400" b="1" dirty="0" smtClean="0"/>
          </a:p>
        </p:txBody>
      </p:sp>
      <p:sp>
        <p:nvSpPr>
          <p:cNvPr id="164" name="TextBox 163"/>
          <p:cNvSpPr txBox="1"/>
          <p:nvPr/>
        </p:nvSpPr>
        <p:spPr>
          <a:xfrm>
            <a:off x="5779841" y="3524033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4</a:t>
            </a:r>
            <a:endParaRPr lang="ru-RU" sz="2400" b="1" dirty="0" smtClean="0"/>
          </a:p>
        </p:txBody>
      </p:sp>
      <p:sp>
        <p:nvSpPr>
          <p:cNvPr id="165" name="TextBox 164"/>
          <p:cNvSpPr txBox="1"/>
          <p:nvPr/>
        </p:nvSpPr>
        <p:spPr>
          <a:xfrm>
            <a:off x="6211901" y="3507704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5</a:t>
            </a:r>
            <a:endParaRPr lang="ru-RU" sz="2400" b="1" dirty="0" smtClean="0"/>
          </a:p>
        </p:txBody>
      </p:sp>
      <p:sp>
        <p:nvSpPr>
          <p:cNvPr id="166" name="TextBox 165"/>
          <p:cNvSpPr txBox="1"/>
          <p:nvPr/>
        </p:nvSpPr>
        <p:spPr>
          <a:xfrm>
            <a:off x="4156269" y="3507704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0</a:t>
            </a:r>
            <a:endParaRPr lang="ru-RU" sz="2400" b="1" dirty="0" smtClean="0"/>
          </a:p>
        </p:txBody>
      </p:sp>
      <p:sp>
        <p:nvSpPr>
          <p:cNvPr id="167" name="Text Box 37"/>
          <p:cNvSpPr txBox="1">
            <a:spLocks noChangeArrowheads="1"/>
          </p:cNvSpPr>
          <p:nvPr/>
        </p:nvSpPr>
        <p:spPr bwMode="auto">
          <a:xfrm>
            <a:off x="5004060" y="2941259"/>
            <a:ext cx="37234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endParaRPr lang="ru-RU" sz="2800" b="1" i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68" name="Text Box 37"/>
          <p:cNvSpPr txBox="1">
            <a:spLocks noChangeArrowheads="1"/>
          </p:cNvSpPr>
          <p:nvPr/>
        </p:nvSpPr>
        <p:spPr bwMode="auto">
          <a:xfrm>
            <a:off x="5364110" y="2977790"/>
            <a:ext cx="37234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</a:t>
            </a:r>
            <a:endParaRPr lang="ru-RU" sz="2800" b="1" i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4572000" y="2885578"/>
            <a:ext cx="3690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i="1" dirty="0" smtClean="0">
                <a:solidFill>
                  <a:srgbClr val="FF0000"/>
                </a:solidFill>
              </a:rPr>
              <a:t>.</a:t>
            </a:r>
            <a:endParaRPr lang="ru-RU" sz="5400" b="1" i="1" dirty="0" smtClean="0">
              <a:solidFill>
                <a:srgbClr val="FF00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981037" y="2889331"/>
            <a:ext cx="3690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i="1" dirty="0" smtClean="0">
                <a:solidFill>
                  <a:srgbClr val="FF0000"/>
                </a:solidFill>
              </a:rPr>
              <a:t>.</a:t>
            </a:r>
            <a:endParaRPr lang="ru-RU" sz="5400" b="1" i="1" dirty="0" smtClean="0">
              <a:solidFill>
                <a:srgbClr val="FF0000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5396768" y="2898966"/>
            <a:ext cx="3690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i="1" dirty="0" smtClean="0">
                <a:solidFill>
                  <a:srgbClr val="FF0000"/>
                </a:solidFill>
              </a:rPr>
              <a:t>.</a:t>
            </a:r>
            <a:endParaRPr lang="ru-RU" sz="5400" b="1" i="1" dirty="0" smtClean="0">
              <a:solidFill>
                <a:srgbClr val="FF0000"/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4172598" y="2885578"/>
            <a:ext cx="3690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i="1" dirty="0" smtClean="0">
                <a:solidFill>
                  <a:srgbClr val="FF0000"/>
                </a:solidFill>
              </a:rPr>
              <a:t>.</a:t>
            </a:r>
            <a:endParaRPr lang="ru-RU" sz="5400" b="1" i="1" dirty="0" smtClean="0">
              <a:solidFill>
                <a:srgbClr val="FF0000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5236419" y="643633"/>
            <a:ext cx="252035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sz="2000" b="1" i="1" dirty="0" smtClean="0"/>
          </a:p>
        </p:txBody>
      </p:sp>
      <p:sp>
        <p:nvSpPr>
          <p:cNvPr id="174" name="TextBox 173"/>
          <p:cNvSpPr txBox="1"/>
          <p:nvPr/>
        </p:nvSpPr>
        <p:spPr>
          <a:xfrm>
            <a:off x="395420" y="1052670"/>
            <a:ext cx="208829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sz="2000" b="1" i="1" dirty="0" smtClean="0"/>
          </a:p>
        </p:txBody>
      </p:sp>
      <p:sp>
        <p:nvSpPr>
          <p:cNvPr id="177" name="TextBox 176"/>
          <p:cNvSpPr txBox="1"/>
          <p:nvPr/>
        </p:nvSpPr>
        <p:spPr>
          <a:xfrm>
            <a:off x="2804408" y="1029647"/>
            <a:ext cx="4936032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sz="2000" b="1" i="1" dirty="0" smtClean="0"/>
          </a:p>
        </p:txBody>
      </p:sp>
      <p:sp>
        <p:nvSpPr>
          <p:cNvPr id="153" name="Прямоугольник 152"/>
          <p:cNvSpPr/>
          <p:nvPr/>
        </p:nvSpPr>
        <p:spPr>
          <a:xfrm>
            <a:off x="467430" y="692620"/>
            <a:ext cx="79931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Бесконечную </a:t>
            </a: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шкалу </a:t>
            </a: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с выбранным началом отсчета, направлением и единичным отрезком называют </a:t>
            </a:r>
            <a:r>
              <a:rPr lang="ru-RU" sz="2400" b="1" i="1" dirty="0" smtClean="0">
                <a:solidFill>
                  <a:srgbClr val="C00000"/>
                </a:solidFill>
              </a:rPr>
              <a:t>координатным лучом</a:t>
            </a: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sz="2400" b="1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2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2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2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2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/>
      <p:bldP spid="157" grpId="0"/>
      <p:bldP spid="158" grpId="0"/>
      <p:bldP spid="167" grpId="0"/>
      <p:bldP spid="168" grpId="0"/>
      <p:bldP spid="169" grpId="0"/>
      <p:bldP spid="170" grpId="0"/>
      <p:bldP spid="171" grpId="0"/>
      <p:bldP spid="172" grpId="0"/>
      <p:bldP spid="173" grpId="0" animBg="1"/>
      <p:bldP spid="174" grpId="0" animBg="1"/>
      <p:bldP spid="17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AutoShape 5"/>
          <p:cNvSpPr>
            <a:spLocks noChangeArrowheads="1"/>
          </p:cNvSpPr>
          <p:nvPr/>
        </p:nvSpPr>
        <p:spPr bwMode="auto">
          <a:xfrm>
            <a:off x="3059113" y="0"/>
            <a:ext cx="6084887" cy="2060575"/>
          </a:xfrm>
          <a:prstGeom prst="cloudCallout">
            <a:avLst>
              <a:gd name="adj1" fmla="val 22319"/>
              <a:gd name="adj2" fmla="val 61156"/>
            </a:avLst>
          </a:prstGeom>
          <a:solidFill>
            <a:srgbClr val="FDDBE6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400" b="1" i="1" dirty="0">
                <a:latin typeface="Georgia" pitchFamily="18" charset="0"/>
              </a:rPr>
              <a:t>Определи, на каком из чертежей верно отмечена точка А(6): 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251400" y="2708900"/>
            <a:ext cx="6553200" cy="914400"/>
            <a:chOff x="476" y="2387"/>
            <a:chExt cx="4128" cy="57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5607" name="Rectangle 7"/>
            <p:cNvSpPr>
              <a:spLocks noChangeArrowheads="1"/>
            </p:cNvSpPr>
            <p:nvPr/>
          </p:nvSpPr>
          <p:spPr bwMode="auto">
            <a:xfrm>
              <a:off x="476" y="2387"/>
              <a:ext cx="4128" cy="576"/>
            </a:xfrm>
            <a:prstGeom prst="rect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ru-RU" b="1" i="1" dirty="0">
                <a:latin typeface="Georgia" pitchFamily="18" charset="0"/>
              </a:endParaRPr>
            </a:p>
            <a:p>
              <a:r>
                <a:rPr lang="ru-RU" sz="2400" b="1" dirty="0">
                  <a:solidFill>
                    <a:schemeClr val="tx1"/>
                  </a:solidFill>
                  <a:latin typeface="Times New Roman" pitchFamily="18" charset="0"/>
                </a:rPr>
                <a:t>0</a:t>
              </a:r>
              <a:r>
                <a:rPr lang="ru-RU" sz="2400" b="1" dirty="0">
                  <a:latin typeface="Times New Roman" pitchFamily="18" charset="0"/>
                </a:rPr>
                <a:t>        </a:t>
              </a:r>
              <a:r>
                <a:rPr lang="ru-RU" sz="2400" b="1" dirty="0">
                  <a:solidFill>
                    <a:schemeClr val="tx1"/>
                  </a:solidFill>
                  <a:latin typeface="Times New Roman" pitchFamily="18" charset="0"/>
                </a:rPr>
                <a:t>1</a:t>
              </a:r>
              <a:r>
                <a:rPr lang="ru-RU" sz="2400" b="1" dirty="0">
                  <a:latin typeface="Times New Roman" pitchFamily="18" charset="0"/>
                </a:rPr>
                <a:t>                                                               </a:t>
              </a:r>
              <a:r>
                <a:rPr lang="ru-RU" sz="2400" b="1" dirty="0">
                  <a:solidFill>
                    <a:schemeClr val="tx1"/>
                  </a:solidFill>
                  <a:latin typeface="Times New Roman" pitchFamily="18" charset="0"/>
                </a:rPr>
                <a:t> </a:t>
              </a:r>
              <a:r>
                <a:rPr lang="ru-RU" sz="2400" b="1" i="1" dirty="0">
                  <a:solidFill>
                    <a:schemeClr val="tx1"/>
                  </a:solidFill>
                  <a:latin typeface="Times New Roman" pitchFamily="18" charset="0"/>
                </a:rPr>
                <a:t>х</a:t>
              </a:r>
              <a:endParaRPr lang="ru-RU" sz="2400" b="1" i="1" dirty="0">
                <a:solidFill>
                  <a:schemeClr val="tx1"/>
                </a:solidFill>
                <a:latin typeface="Georgia" pitchFamily="18" charset="0"/>
              </a:endParaRPr>
            </a:p>
          </p:txBody>
        </p:sp>
        <p:sp>
          <p:nvSpPr>
            <p:cNvPr id="25608" name="Freeform 8"/>
            <p:cNvSpPr>
              <a:spLocks/>
            </p:cNvSpPr>
            <p:nvPr/>
          </p:nvSpPr>
          <p:spPr bwMode="auto">
            <a:xfrm>
              <a:off x="595" y="2659"/>
              <a:ext cx="371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15" y="0"/>
                </a:cxn>
              </a:cxnLst>
              <a:rect l="0" t="0" r="r" b="b"/>
              <a:pathLst>
                <a:path w="3715" h="1">
                  <a:moveTo>
                    <a:pt x="0" y="0"/>
                  </a:moveTo>
                  <a:lnTo>
                    <a:pt x="3715" y="0"/>
                  </a:lnTo>
                </a:path>
              </a:pathLst>
            </a:custGeom>
            <a:grpFill/>
            <a:ln w="31750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5609" name="Line 9"/>
            <p:cNvSpPr>
              <a:spLocks noChangeShapeType="1"/>
            </p:cNvSpPr>
            <p:nvPr/>
          </p:nvSpPr>
          <p:spPr bwMode="auto">
            <a:xfrm>
              <a:off x="612" y="2613"/>
              <a:ext cx="0" cy="90"/>
            </a:xfrm>
            <a:prstGeom prst="line">
              <a:avLst/>
            </a:prstGeom>
            <a:grpFill/>
            <a:ln w="31750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5610" name="Line 10"/>
            <p:cNvSpPr>
              <a:spLocks noChangeShapeType="1"/>
            </p:cNvSpPr>
            <p:nvPr/>
          </p:nvSpPr>
          <p:spPr bwMode="auto">
            <a:xfrm>
              <a:off x="1066" y="2613"/>
              <a:ext cx="0" cy="90"/>
            </a:xfrm>
            <a:prstGeom prst="line">
              <a:avLst/>
            </a:prstGeom>
            <a:grpFill/>
            <a:ln w="31750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5611" name="Line 11"/>
            <p:cNvSpPr>
              <a:spLocks noChangeShapeType="1"/>
            </p:cNvSpPr>
            <p:nvPr/>
          </p:nvSpPr>
          <p:spPr bwMode="auto">
            <a:xfrm>
              <a:off x="1519" y="2613"/>
              <a:ext cx="0" cy="90"/>
            </a:xfrm>
            <a:prstGeom prst="line">
              <a:avLst/>
            </a:prstGeom>
            <a:grpFill/>
            <a:ln w="31750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5612" name="Line 12"/>
            <p:cNvSpPr>
              <a:spLocks noChangeShapeType="1"/>
            </p:cNvSpPr>
            <p:nvPr/>
          </p:nvSpPr>
          <p:spPr bwMode="auto">
            <a:xfrm>
              <a:off x="1973" y="2613"/>
              <a:ext cx="0" cy="90"/>
            </a:xfrm>
            <a:prstGeom prst="line">
              <a:avLst/>
            </a:prstGeom>
            <a:grpFill/>
            <a:ln w="31750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5613" name="Line 13"/>
            <p:cNvSpPr>
              <a:spLocks noChangeShapeType="1"/>
            </p:cNvSpPr>
            <p:nvPr/>
          </p:nvSpPr>
          <p:spPr bwMode="auto">
            <a:xfrm>
              <a:off x="2426" y="2613"/>
              <a:ext cx="0" cy="90"/>
            </a:xfrm>
            <a:prstGeom prst="line">
              <a:avLst/>
            </a:prstGeom>
            <a:grpFill/>
            <a:ln w="31750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5614" name="Line 14"/>
            <p:cNvSpPr>
              <a:spLocks noChangeShapeType="1"/>
            </p:cNvSpPr>
            <p:nvPr/>
          </p:nvSpPr>
          <p:spPr bwMode="auto">
            <a:xfrm>
              <a:off x="2880" y="2613"/>
              <a:ext cx="0" cy="90"/>
            </a:xfrm>
            <a:prstGeom prst="line">
              <a:avLst/>
            </a:prstGeom>
            <a:grpFill/>
            <a:ln w="31750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5615" name="Line 15"/>
            <p:cNvSpPr>
              <a:spLocks noChangeShapeType="1"/>
            </p:cNvSpPr>
            <p:nvPr/>
          </p:nvSpPr>
          <p:spPr bwMode="auto">
            <a:xfrm>
              <a:off x="3334" y="2613"/>
              <a:ext cx="0" cy="90"/>
            </a:xfrm>
            <a:prstGeom prst="line">
              <a:avLst/>
            </a:prstGeom>
            <a:grpFill/>
            <a:ln w="31750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5616" name="Line 16"/>
            <p:cNvSpPr>
              <a:spLocks noChangeShapeType="1"/>
            </p:cNvSpPr>
            <p:nvPr/>
          </p:nvSpPr>
          <p:spPr bwMode="auto">
            <a:xfrm>
              <a:off x="3787" y="2613"/>
              <a:ext cx="0" cy="90"/>
            </a:xfrm>
            <a:prstGeom prst="line">
              <a:avLst/>
            </a:prstGeom>
            <a:grpFill/>
            <a:ln w="31750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dirty="0"/>
            </a:p>
          </p:txBody>
        </p:sp>
      </p:grp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251400" y="3933036"/>
            <a:ext cx="6553200" cy="914400"/>
            <a:chOff x="476" y="2387"/>
            <a:chExt cx="4128" cy="57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5623" name="Rectangle 23"/>
            <p:cNvSpPr>
              <a:spLocks noChangeArrowheads="1"/>
            </p:cNvSpPr>
            <p:nvPr/>
          </p:nvSpPr>
          <p:spPr bwMode="auto">
            <a:xfrm>
              <a:off x="476" y="2387"/>
              <a:ext cx="4128" cy="576"/>
            </a:xfrm>
            <a:prstGeom prst="rect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ru-RU" b="1" i="1" dirty="0">
                <a:latin typeface="Georgia" pitchFamily="18" charset="0"/>
              </a:endParaRPr>
            </a:p>
            <a:p>
              <a:r>
                <a:rPr lang="ru-RU" sz="2400" b="1" dirty="0">
                  <a:solidFill>
                    <a:schemeClr val="tx1"/>
                  </a:solidFill>
                  <a:latin typeface="Times New Roman" pitchFamily="18" charset="0"/>
                </a:rPr>
                <a:t>0</a:t>
              </a:r>
              <a:r>
                <a:rPr lang="ru-RU" sz="2400" b="1" dirty="0">
                  <a:latin typeface="Times New Roman" pitchFamily="18" charset="0"/>
                </a:rPr>
                <a:t>        </a:t>
              </a:r>
              <a:r>
                <a:rPr lang="ru-RU" sz="2400" b="1" dirty="0">
                  <a:solidFill>
                    <a:schemeClr val="tx1"/>
                  </a:solidFill>
                  <a:latin typeface="Times New Roman" pitchFamily="18" charset="0"/>
                </a:rPr>
                <a:t>1</a:t>
              </a:r>
              <a:r>
                <a:rPr lang="ru-RU" sz="2400" b="1" dirty="0">
                  <a:latin typeface="Times New Roman" pitchFamily="18" charset="0"/>
                </a:rPr>
                <a:t>                                                               </a:t>
              </a:r>
              <a:r>
                <a:rPr lang="ru-RU" sz="2400" b="1" dirty="0">
                  <a:solidFill>
                    <a:schemeClr val="tx1"/>
                  </a:solidFill>
                  <a:latin typeface="Times New Roman" pitchFamily="18" charset="0"/>
                </a:rPr>
                <a:t> </a:t>
              </a:r>
              <a:r>
                <a:rPr lang="ru-RU" sz="2400" b="1" i="1" dirty="0">
                  <a:solidFill>
                    <a:schemeClr val="tx1"/>
                  </a:solidFill>
                  <a:latin typeface="Times New Roman" pitchFamily="18" charset="0"/>
                </a:rPr>
                <a:t>х</a:t>
              </a:r>
              <a:endParaRPr lang="ru-RU" sz="2400" b="1" i="1" dirty="0">
                <a:solidFill>
                  <a:schemeClr val="tx1"/>
                </a:solidFill>
                <a:latin typeface="Georgia" pitchFamily="18" charset="0"/>
              </a:endParaRPr>
            </a:p>
          </p:txBody>
        </p:sp>
        <p:sp>
          <p:nvSpPr>
            <p:cNvPr id="25624" name="Freeform 24"/>
            <p:cNvSpPr>
              <a:spLocks/>
            </p:cNvSpPr>
            <p:nvPr/>
          </p:nvSpPr>
          <p:spPr bwMode="auto">
            <a:xfrm>
              <a:off x="595" y="2659"/>
              <a:ext cx="371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15" y="0"/>
                </a:cxn>
              </a:cxnLst>
              <a:rect l="0" t="0" r="r" b="b"/>
              <a:pathLst>
                <a:path w="3715" h="1">
                  <a:moveTo>
                    <a:pt x="0" y="0"/>
                  </a:moveTo>
                  <a:lnTo>
                    <a:pt x="3715" y="0"/>
                  </a:lnTo>
                </a:path>
              </a:pathLst>
            </a:cu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  <a:headEnd/>
              <a:tailEnd type="triangl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25625" name="Line 25"/>
            <p:cNvSpPr>
              <a:spLocks noChangeShapeType="1"/>
            </p:cNvSpPr>
            <p:nvPr/>
          </p:nvSpPr>
          <p:spPr bwMode="auto">
            <a:xfrm>
              <a:off x="612" y="2613"/>
              <a:ext cx="0" cy="90"/>
            </a:xfrm>
            <a:prstGeom prst="line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25626" name="Line 26"/>
            <p:cNvSpPr>
              <a:spLocks noChangeShapeType="1"/>
            </p:cNvSpPr>
            <p:nvPr/>
          </p:nvSpPr>
          <p:spPr bwMode="auto">
            <a:xfrm>
              <a:off x="1066" y="2613"/>
              <a:ext cx="0" cy="90"/>
            </a:xfrm>
            <a:prstGeom prst="line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25627" name="Line 27"/>
            <p:cNvSpPr>
              <a:spLocks noChangeShapeType="1"/>
            </p:cNvSpPr>
            <p:nvPr/>
          </p:nvSpPr>
          <p:spPr bwMode="auto">
            <a:xfrm>
              <a:off x="1519" y="2613"/>
              <a:ext cx="0" cy="90"/>
            </a:xfrm>
            <a:prstGeom prst="line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25628" name="Line 28"/>
            <p:cNvSpPr>
              <a:spLocks noChangeShapeType="1"/>
            </p:cNvSpPr>
            <p:nvPr/>
          </p:nvSpPr>
          <p:spPr bwMode="auto">
            <a:xfrm>
              <a:off x="1973" y="2613"/>
              <a:ext cx="0" cy="90"/>
            </a:xfrm>
            <a:prstGeom prst="line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25629" name="Line 29"/>
            <p:cNvSpPr>
              <a:spLocks noChangeShapeType="1"/>
            </p:cNvSpPr>
            <p:nvPr/>
          </p:nvSpPr>
          <p:spPr bwMode="auto">
            <a:xfrm>
              <a:off x="2426" y="2613"/>
              <a:ext cx="0" cy="90"/>
            </a:xfrm>
            <a:prstGeom prst="line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25630" name="Line 30"/>
            <p:cNvSpPr>
              <a:spLocks noChangeShapeType="1"/>
            </p:cNvSpPr>
            <p:nvPr/>
          </p:nvSpPr>
          <p:spPr bwMode="auto">
            <a:xfrm>
              <a:off x="2880" y="2613"/>
              <a:ext cx="0" cy="90"/>
            </a:xfrm>
            <a:prstGeom prst="line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25631" name="Line 31"/>
            <p:cNvSpPr>
              <a:spLocks noChangeShapeType="1"/>
            </p:cNvSpPr>
            <p:nvPr/>
          </p:nvSpPr>
          <p:spPr bwMode="auto">
            <a:xfrm>
              <a:off x="3334" y="2613"/>
              <a:ext cx="0" cy="90"/>
            </a:xfrm>
            <a:prstGeom prst="line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25632" name="Line 32"/>
            <p:cNvSpPr>
              <a:spLocks noChangeShapeType="1"/>
            </p:cNvSpPr>
            <p:nvPr/>
          </p:nvSpPr>
          <p:spPr bwMode="auto">
            <a:xfrm>
              <a:off x="3787" y="2613"/>
              <a:ext cx="0" cy="90"/>
            </a:xfrm>
            <a:prstGeom prst="line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dirty="0"/>
            </a:p>
          </p:txBody>
        </p:sp>
      </p:grp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289208" y="5085164"/>
            <a:ext cx="6553200" cy="914400"/>
            <a:chOff x="476" y="2387"/>
            <a:chExt cx="4128" cy="57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5634" name="Rectangle 34"/>
            <p:cNvSpPr>
              <a:spLocks noChangeArrowheads="1"/>
            </p:cNvSpPr>
            <p:nvPr/>
          </p:nvSpPr>
          <p:spPr bwMode="auto">
            <a:xfrm>
              <a:off x="476" y="2387"/>
              <a:ext cx="4128" cy="576"/>
            </a:xfrm>
            <a:prstGeom prst="rect">
              <a:avLst/>
            </a:prstGeom>
            <a:grpFill/>
            <a:ln>
              <a:solidFill>
                <a:schemeClr val="accent2">
                  <a:lumMod val="60000"/>
                  <a:lumOff val="40000"/>
                </a:schemeClr>
              </a:solidFill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ru-RU" b="1" i="1" dirty="0">
                <a:latin typeface="Georgia" pitchFamily="18" charset="0"/>
              </a:endParaRPr>
            </a:p>
            <a:p>
              <a:r>
                <a:rPr lang="ru-RU" sz="2400" b="1" dirty="0">
                  <a:solidFill>
                    <a:schemeClr val="tx1"/>
                  </a:solidFill>
                  <a:latin typeface="Times New Roman" pitchFamily="18" charset="0"/>
                </a:rPr>
                <a:t>0</a:t>
              </a:r>
              <a:r>
                <a:rPr lang="ru-RU" sz="2400" b="1" dirty="0">
                  <a:latin typeface="Times New Roman" pitchFamily="18" charset="0"/>
                </a:rPr>
                <a:t>       </a:t>
              </a:r>
              <a:r>
                <a:rPr lang="ru-RU" sz="2400" b="1" dirty="0">
                  <a:solidFill>
                    <a:schemeClr val="tx1"/>
                  </a:solidFill>
                  <a:latin typeface="Times New Roman" pitchFamily="18" charset="0"/>
                </a:rPr>
                <a:t> 1                                                                </a:t>
              </a:r>
              <a:r>
                <a:rPr lang="ru-RU" sz="2400" b="1" i="1" dirty="0">
                  <a:solidFill>
                    <a:schemeClr val="tx1"/>
                  </a:solidFill>
                  <a:latin typeface="Times New Roman" pitchFamily="18" charset="0"/>
                </a:rPr>
                <a:t>х</a:t>
              </a:r>
              <a:endParaRPr lang="ru-RU" sz="2400" b="1" i="1" dirty="0">
                <a:solidFill>
                  <a:schemeClr val="tx1"/>
                </a:solidFill>
                <a:latin typeface="Georgia" pitchFamily="18" charset="0"/>
              </a:endParaRPr>
            </a:p>
          </p:txBody>
        </p:sp>
        <p:sp>
          <p:nvSpPr>
            <p:cNvPr id="25635" name="Freeform 35"/>
            <p:cNvSpPr>
              <a:spLocks/>
            </p:cNvSpPr>
            <p:nvPr/>
          </p:nvSpPr>
          <p:spPr bwMode="auto">
            <a:xfrm>
              <a:off x="595" y="2659"/>
              <a:ext cx="371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15" y="0"/>
                </a:cxn>
              </a:cxnLst>
              <a:rect l="0" t="0" r="r" b="b"/>
              <a:pathLst>
                <a:path w="3715" h="1">
                  <a:moveTo>
                    <a:pt x="0" y="0"/>
                  </a:moveTo>
                  <a:lnTo>
                    <a:pt x="3715" y="0"/>
                  </a:lnTo>
                </a:path>
              </a:pathLst>
            </a:custGeom>
            <a:grpFill/>
            <a:ln w="31750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5636" name="Line 36"/>
            <p:cNvSpPr>
              <a:spLocks noChangeShapeType="1"/>
            </p:cNvSpPr>
            <p:nvPr/>
          </p:nvSpPr>
          <p:spPr bwMode="auto">
            <a:xfrm>
              <a:off x="612" y="2613"/>
              <a:ext cx="0" cy="90"/>
            </a:xfrm>
            <a:prstGeom prst="line">
              <a:avLst/>
            </a:prstGeom>
            <a:grpFill/>
            <a:ln w="31750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5637" name="Line 37"/>
            <p:cNvSpPr>
              <a:spLocks noChangeShapeType="1"/>
            </p:cNvSpPr>
            <p:nvPr/>
          </p:nvSpPr>
          <p:spPr bwMode="auto">
            <a:xfrm>
              <a:off x="1066" y="2613"/>
              <a:ext cx="0" cy="90"/>
            </a:xfrm>
            <a:prstGeom prst="line">
              <a:avLst/>
            </a:prstGeom>
            <a:grpFill/>
            <a:ln w="31750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5638" name="Line 38"/>
            <p:cNvSpPr>
              <a:spLocks noChangeShapeType="1"/>
            </p:cNvSpPr>
            <p:nvPr/>
          </p:nvSpPr>
          <p:spPr bwMode="auto">
            <a:xfrm>
              <a:off x="1519" y="2613"/>
              <a:ext cx="0" cy="90"/>
            </a:xfrm>
            <a:prstGeom prst="line">
              <a:avLst/>
            </a:prstGeom>
            <a:grpFill/>
            <a:ln w="31750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5639" name="Line 39"/>
            <p:cNvSpPr>
              <a:spLocks noChangeShapeType="1"/>
            </p:cNvSpPr>
            <p:nvPr/>
          </p:nvSpPr>
          <p:spPr bwMode="auto">
            <a:xfrm>
              <a:off x="1973" y="2613"/>
              <a:ext cx="0" cy="90"/>
            </a:xfrm>
            <a:prstGeom prst="line">
              <a:avLst/>
            </a:prstGeom>
            <a:grpFill/>
            <a:ln w="31750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5640" name="Line 40"/>
            <p:cNvSpPr>
              <a:spLocks noChangeShapeType="1"/>
            </p:cNvSpPr>
            <p:nvPr/>
          </p:nvSpPr>
          <p:spPr bwMode="auto">
            <a:xfrm>
              <a:off x="2426" y="2613"/>
              <a:ext cx="0" cy="90"/>
            </a:xfrm>
            <a:prstGeom prst="line">
              <a:avLst/>
            </a:prstGeom>
            <a:grpFill/>
            <a:ln w="31750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5641" name="Line 41"/>
            <p:cNvSpPr>
              <a:spLocks noChangeShapeType="1"/>
            </p:cNvSpPr>
            <p:nvPr/>
          </p:nvSpPr>
          <p:spPr bwMode="auto">
            <a:xfrm>
              <a:off x="2880" y="2613"/>
              <a:ext cx="0" cy="90"/>
            </a:xfrm>
            <a:prstGeom prst="line">
              <a:avLst/>
            </a:prstGeom>
            <a:grpFill/>
            <a:ln w="31750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5642" name="Line 42"/>
            <p:cNvSpPr>
              <a:spLocks noChangeShapeType="1"/>
            </p:cNvSpPr>
            <p:nvPr/>
          </p:nvSpPr>
          <p:spPr bwMode="auto">
            <a:xfrm>
              <a:off x="3334" y="2613"/>
              <a:ext cx="0" cy="90"/>
            </a:xfrm>
            <a:prstGeom prst="line">
              <a:avLst/>
            </a:prstGeom>
            <a:grpFill/>
            <a:ln w="31750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5643" name="Line 43"/>
            <p:cNvSpPr>
              <a:spLocks noChangeShapeType="1"/>
            </p:cNvSpPr>
            <p:nvPr/>
          </p:nvSpPr>
          <p:spPr bwMode="auto">
            <a:xfrm>
              <a:off x="3787" y="2613"/>
              <a:ext cx="0" cy="90"/>
            </a:xfrm>
            <a:prstGeom prst="line">
              <a:avLst/>
            </a:prstGeom>
            <a:grpFill/>
            <a:ln w="31750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dirty="0"/>
            </a:p>
          </p:txBody>
        </p:sp>
      </p:grpSp>
      <p:sp>
        <p:nvSpPr>
          <p:cNvPr id="25645" name="Oval 45"/>
          <p:cNvSpPr>
            <a:spLocks noChangeArrowheads="1"/>
          </p:cNvSpPr>
          <p:nvPr/>
        </p:nvSpPr>
        <p:spPr bwMode="auto">
          <a:xfrm>
            <a:off x="5401280" y="3079646"/>
            <a:ext cx="144463" cy="12223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25647" name="Oval 47"/>
          <p:cNvSpPr>
            <a:spLocks noChangeArrowheads="1"/>
          </p:cNvSpPr>
          <p:nvPr/>
        </p:nvSpPr>
        <p:spPr bwMode="auto">
          <a:xfrm>
            <a:off x="4682143" y="4287280"/>
            <a:ext cx="144462" cy="12223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25648" name="Oval 48"/>
          <p:cNvSpPr>
            <a:spLocks noChangeArrowheads="1"/>
          </p:cNvSpPr>
          <p:nvPr/>
        </p:nvSpPr>
        <p:spPr bwMode="auto">
          <a:xfrm>
            <a:off x="3313718" y="5445926"/>
            <a:ext cx="144462" cy="12223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25649" name="Text Box 49"/>
          <p:cNvSpPr txBox="1">
            <a:spLocks noChangeArrowheads="1"/>
          </p:cNvSpPr>
          <p:nvPr/>
        </p:nvSpPr>
        <p:spPr bwMode="auto">
          <a:xfrm>
            <a:off x="5258405" y="2470726"/>
            <a:ext cx="488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 i="1" dirty="0">
                <a:solidFill>
                  <a:srgbClr val="CC0000"/>
                </a:solidFill>
                <a:latin typeface="Times New Roman" pitchFamily="18" charset="0"/>
              </a:rPr>
              <a:t>А</a:t>
            </a:r>
          </a:p>
        </p:txBody>
      </p:sp>
      <p:sp>
        <p:nvSpPr>
          <p:cNvPr id="25650" name="Text Box 50"/>
          <p:cNvSpPr txBox="1">
            <a:spLocks noChangeArrowheads="1"/>
          </p:cNvSpPr>
          <p:nvPr/>
        </p:nvSpPr>
        <p:spPr bwMode="auto">
          <a:xfrm>
            <a:off x="4537680" y="3694688"/>
            <a:ext cx="488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 i="1" dirty="0">
                <a:solidFill>
                  <a:srgbClr val="CC0000"/>
                </a:solidFill>
                <a:latin typeface="Times New Roman" pitchFamily="18" charset="0"/>
              </a:rPr>
              <a:t>А</a:t>
            </a:r>
          </a:p>
        </p:txBody>
      </p:sp>
      <p:sp>
        <p:nvSpPr>
          <p:cNvPr id="25651" name="Text Box 51"/>
          <p:cNvSpPr txBox="1">
            <a:spLocks noChangeArrowheads="1"/>
          </p:cNvSpPr>
          <p:nvPr/>
        </p:nvSpPr>
        <p:spPr bwMode="auto">
          <a:xfrm>
            <a:off x="3169255" y="4920238"/>
            <a:ext cx="488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 i="1" dirty="0">
                <a:solidFill>
                  <a:srgbClr val="CC0000"/>
                </a:solidFill>
                <a:latin typeface="Times New Roman" pitchFamily="18" charset="0"/>
              </a:rPr>
              <a:t>А</a:t>
            </a:r>
          </a:p>
        </p:txBody>
      </p:sp>
      <p:pic>
        <p:nvPicPr>
          <p:cNvPr id="1026" name="Picture 2" descr="D:\презентации в документе\Картинки-клипы\school10-01[1]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7452400" y="1988800"/>
            <a:ext cx="1219200" cy="12009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6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6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6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6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6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6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6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6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6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6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6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6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6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6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6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6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6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6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6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6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6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6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6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6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5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5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5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5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5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5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5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56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56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256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25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25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1" dur="1000"/>
                                        <p:tgtEl>
                                          <p:spTgt spid="256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5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5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256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25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25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256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5605" grpId="0" animBg="1"/>
      <p:bldP spid="25645" grpId="0" animBg="1"/>
      <p:bldP spid="25645" grpId="1" animBg="1"/>
      <p:bldP spid="25647" grpId="0" animBg="1"/>
      <p:bldP spid="25648" grpId="0" animBg="1"/>
      <p:bldP spid="25648" grpId="1" animBg="1"/>
      <p:bldP spid="25649" grpId="0"/>
      <p:bldP spid="25649" grpId="1"/>
      <p:bldP spid="25650" grpId="0"/>
      <p:bldP spid="25651" grpId="0"/>
      <p:bldP spid="2565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Прямоугольник 153"/>
          <p:cNvSpPr/>
          <p:nvPr/>
        </p:nvSpPr>
        <p:spPr>
          <a:xfrm>
            <a:off x="503342" y="4293120"/>
            <a:ext cx="33554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FF0000"/>
                </a:solidFill>
              </a:rPr>
              <a:t>A</a:t>
            </a:r>
            <a:r>
              <a:rPr lang="ru-RU" sz="2800" b="1" i="1" dirty="0" smtClean="0">
                <a:solidFill>
                  <a:srgbClr val="FF0000"/>
                </a:solidFill>
              </a:rPr>
              <a:t>(0</a:t>
            </a:r>
            <a:r>
              <a:rPr lang="ru-RU" sz="2800" b="1" i="1" dirty="0" smtClean="0">
                <a:solidFill>
                  <a:srgbClr val="FF0000"/>
                </a:solidFill>
              </a:rPr>
              <a:t>), </a:t>
            </a:r>
            <a:r>
              <a:rPr lang="en-US" sz="2800" b="1" i="1" dirty="0" smtClean="0">
                <a:solidFill>
                  <a:srgbClr val="FF0000"/>
                </a:solidFill>
              </a:rPr>
              <a:t>B</a:t>
            </a:r>
            <a:r>
              <a:rPr lang="ru-RU" sz="2800" b="1" i="1" dirty="0" smtClean="0">
                <a:solidFill>
                  <a:srgbClr val="FF0000"/>
                </a:solidFill>
              </a:rPr>
              <a:t>(1</a:t>
            </a:r>
            <a:r>
              <a:rPr lang="ru-RU" sz="2800" b="1" i="1" dirty="0" smtClean="0">
                <a:solidFill>
                  <a:srgbClr val="FF0000"/>
                </a:solidFill>
              </a:rPr>
              <a:t>), А(2), В(3</a:t>
            </a:r>
            <a:r>
              <a:rPr lang="ru-RU" sz="2800" b="1" i="1" dirty="0" smtClean="0">
                <a:solidFill>
                  <a:srgbClr val="FF0000"/>
                </a:solidFill>
              </a:rPr>
              <a:t>).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  <p:sp>
        <p:nvSpPr>
          <p:cNvPr id="156" name="Прямоугольник 155"/>
          <p:cNvSpPr/>
          <p:nvPr/>
        </p:nvSpPr>
        <p:spPr>
          <a:xfrm>
            <a:off x="251400" y="1196690"/>
            <a:ext cx="85691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b="1" i="1" dirty="0" smtClean="0"/>
              <a:t>Начертите </a:t>
            </a:r>
            <a:r>
              <a:rPr lang="ru-RU" sz="2400" b="1" i="1" dirty="0" smtClean="0"/>
              <a:t>координатный луч и отметьте на нем точки:</a:t>
            </a:r>
          </a:p>
          <a:p>
            <a:pPr>
              <a:buNone/>
            </a:pPr>
            <a:r>
              <a:rPr lang="ru-RU" sz="2400" b="1" i="1" dirty="0" smtClean="0"/>
              <a:t>а) А(О), B(1), С(3), D(6), если единичный отрезок равен 1 см</a:t>
            </a:r>
            <a:r>
              <a:rPr lang="ru-RU" sz="2400" b="1" i="1" dirty="0" smtClean="0"/>
              <a:t>;</a:t>
            </a:r>
            <a:endParaRPr lang="ru-RU" sz="2400" b="1" i="1" dirty="0" smtClean="0"/>
          </a:p>
        </p:txBody>
      </p:sp>
      <p:grpSp>
        <p:nvGrpSpPr>
          <p:cNvPr id="175" name="Группа 174"/>
          <p:cNvGrpSpPr/>
          <p:nvPr/>
        </p:nvGrpSpPr>
        <p:grpSpPr>
          <a:xfrm>
            <a:off x="-35995" y="-243510"/>
            <a:ext cx="8900206" cy="6800901"/>
            <a:chOff x="-35995" y="-243510"/>
            <a:chExt cx="8900206" cy="6800901"/>
          </a:xfrm>
        </p:grpSpPr>
        <p:grpSp>
          <p:nvGrpSpPr>
            <p:cNvPr id="3" name="Группа 260"/>
            <p:cNvGrpSpPr/>
            <p:nvPr/>
          </p:nvGrpSpPr>
          <p:grpSpPr>
            <a:xfrm>
              <a:off x="-35995" y="-243510"/>
              <a:ext cx="8900206" cy="6800901"/>
              <a:chOff x="-99494" y="-171500"/>
              <a:chExt cx="8900206" cy="6800901"/>
            </a:xfrm>
          </p:grpSpPr>
          <p:grpSp>
            <p:nvGrpSpPr>
              <p:cNvPr id="4" name="Группа 76"/>
              <p:cNvGrpSpPr/>
              <p:nvPr/>
            </p:nvGrpSpPr>
            <p:grpSpPr>
              <a:xfrm>
                <a:off x="-99494" y="-171500"/>
                <a:ext cx="8873062" cy="6800900"/>
                <a:chOff x="-99494" y="-171500"/>
                <a:chExt cx="8873062" cy="6800900"/>
              </a:xfrm>
            </p:grpSpPr>
            <p:grpSp>
              <p:nvGrpSpPr>
                <p:cNvPr id="5" name="Group 2"/>
                <p:cNvGrpSpPr>
                  <a:grpSpLocks/>
                </p:cNvGrpSpPr>
                <p:nvPr/>
              </p:nvGrpSpPr>
              <p:grpSpPr bwMode="auto">
                <a:xfrm>
                  <a:off x="-99494" y="228600"/>
                  <a:ext cx="3112" cy="6400800"/>
                  <a:chOff x="2496" y="144"/>
                  <a:chExt cx="3112" cy="4032"/>
                </a:xfrm>
              </p:grpSpPr>
              <p:sp>
                <p:nvSpPr>
                  <p:cNvPr id="120" name="Line 3"/>
                  <p:cNvSpPr>
                    <a:spLocks noChangeShapeType="1"/>
                  </p:cNvSpPr>
                  <p:nvPr/>
                </p:nvSpPr>
                <p:spPr bwMode="auto">
                  <a:xfrm>
                    <a:off x="5568" y="144"/>
                    <a:ext cx="0" cy="403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21" name="Line 4"/>
                  <p:cNvSpPr>
                    <a:spLocks noChangeShapeType="1"/>
                  </p:cNvSpPr>
                  <p:nvPr/>
                </p:nvSpPr>
                <p:spPr bwMode="auto">
                  <a:xfrm>
                    <a:off x="2496" y="144"/>
                    <a:ext cx="0" cy="403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22" name="Line 5"/>
                  <p:cNvSpPr>
                    <a:spLocks noChangeShapeType="1"/>
                  </p:cNvSpPr>
                  <p:nvPr/>
                </p:nvSpPr>
                <p:spPr bwMode="auto">
                  <a:xfrm>
                    <a:off x="2752" y="144"/>
                    <a:ext cx="0" cy="403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23" name="Line 6"/>
                  <p:cNvSpPr>
                    <a:spLocks noChangeShapeType="1"/>
                  </p:cNvSpPr>
                  <p:nvPr/>
                </p:nvSpPr>
                <p:spPr bwMode="auto">
                  <a:xfrm>
                    <a:off x="3008" y="144"/>
                    <a:ext cx="0" cy="403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24" name="Line 7"/>
                  <p:cNvSpPr>
                    <a:spLocks noChangeShapeType="1"/>
                  </p:cNvSpPr>
                  <p:nvPr/>
                </p:nvSpPr>
                <p:spPr bwMode="auto">
                  <a:xfrm>
                    <a:off x="3264" y="144"/>
                    <a:ext cx="0" cy="403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25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3520" y="144"/>
                    <a:ext cx="0" cy="403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26" name="Line 9"/>
                  <p:cNvSpPr>
                    <a:spLocks noChangeShapeType="1"/>
                  </p:cNvSpPr>
                  <p:nvPr/>
                </p:nvSpPr>
                <p:spPr bwMode="auto">
                  <a:xfrm>
                    <a:off x="3776" y="144"/>
                    <a:ext cx="0" cy="403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27" name="Line 10"/>
                  <p:cNvSpPr>
                    <a:spLocks noChangeShapeType="1"/>
                  </p:cNvSpPr>
                  <p:nvPr/>
                </p:nvSpPr>
                <p:spPr bwMode="auto">
                  <a:xfrm>
                    <a:off x="4032" y="144"/>
                    <a:ext cx="0" cy="403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28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4288" y="144"/>
                    <a:ext cx="0" cy="403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29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4544" y="144"/>
                    <a:ext cx="0" cy="403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30" name="Line 13"/>
                  <p:cNvSpPr>
                    <a:spLocks noChangeShapeType="1"/>
                  </p:cNvSpPr>
                  <p:nvPr/>
                </p:nvSpPr>
                <p:spPr bwMode="auto">
                  <a:xfrm>
                    <a:off x="4800" y="144"/>
                    <a:ext cx="0" cy="403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31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5056" y="144"/>
                    <a:ext cx="0" cy="403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32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5312" y="144"/>
                    <a:ext cx="0" cy="403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grpSp>
                <p:nvGrpSpPr>
                  <p:cNvPr id="6" name="Group 16"/>
                  <p:cNvGrpSpPr>
                    <a:grpSpLocks/>
                  </p:cNvGrpSpPr>
                  <p:nvPr/>
                </p:nvGrpSpPr>
                <p:grpSpPr bwMode="auto">
                  <a:xfrm>
                    <a:off x="2496" y="144"/>
                    <a:ext cx="3112" cy="4032"/>
                    <a:chOff x="192" y="144"/>
                    <a:chExt cx="5446" cy="4032"/>
                  </a:xfrm>
                </p:grpSpPr>
                <p:sp>
                  <p:nvSpPr>
                    <p:cNvPr id="134" name="Line 1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144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35" name="Line 1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4176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36" name="Line 1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381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37" name="Line 2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618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38" name="Line 2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856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39" name="Line 2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1093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40" name="Line 2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1330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41" name="Line 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1567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42" name="Line 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1804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43" name="Line 2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2041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44" name="Line 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2" y="2274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45" name="Line 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2516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46" name="Line 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2753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47" name="Line 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2990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48" name="Line 3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3227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49" name="Line 3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3464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50" name="Line 3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3702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51" name="Line 3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" y="3939"/>
                      <a:ext cx="5376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</p:grpSp>
            </p:grpSp>
            <p:grpSp>
              <p:nvGrpSpPr>
                <p:cNvPr id="7" name="Группа 45"/>
                <p:cNvGrpSpPr/>
                <p:nvPr/>
              </p:nvGrpSpPr>
              <p:grpSpPr>
                <a:xfrm>
                  <a:off x="-91962" y="-171500"/>
                  <a:ext cx="8865530" cy="6400800"/>
                  <a:chOff x="-684084" y="368430"/>
                  <a:chExt cx="8865530" cy="6400800"/>
                </a:xfrm>
              </p:grpSpPr>
              <p:grpSp>
                <p:nvGrpSpPr>
                  <p:cNvPr id="8" name="Group 2"/>
                  <p:cNvGrpSpPr>
                    <a:grpSpLocks/>
                  </p:cNvGrpSpPr>
                  <p:nvPr/>
                </p:nvGrpSpPr>
                <p:grpSpPr bwMode="auto">
                  <a:xfrm>
                    <a:off x="-684084" y="368430"/>
                    <a:ext cx="3072" cy="6400800"/>
                    <a:chOff x="2496" y="144"/>
                    <a:chExt cx="3072" cy="4032"/>
                  </a:xfrm>
                </p:grpSpPr>
                <p:sp>
                  <p:nvSpPr>
                    <p:cNvPr id="88" name="Line 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568" y="144"/>
                      <a:ext cx="0" cy="403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89" name="Line 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144"/>
                      <a:ext cx="0" cy="403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90" name="Line 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752" y="144"/>
                      <a:ext cx="0" cy="403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91" name="Line 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008" y="144"/>
                      <a:ext cx="0" cy="403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92" name="Line 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64" y="144"/>
                      <a:ext cx="0" cy="403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93" name="Line 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520" y="144"/>
                      <a:ext cx="0" cy="403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94" name="Line 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776" y="144"/>
                      <a:ext cx="0" cy="403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95" name="Line 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032" y="144"/>
                      <a:ext cx="0" cy="403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96" name="Line 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88" y="144"/>
                      <a:ext cx="0" cy="403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97" name="Line 1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44" y="144"/>
                      <a:ext cx="0" cy="403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98" name="Line 1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00" y="144"/>
                      <a:ext cx="0" cy="403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99" name="Line 1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056" y="144"/>
                      <a:ext cx="0" cy="403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0" name="Line 1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312" y="144"/>
                      <a:ext cx="0" cy="403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grpSp>
                  <p:nvGrpSpPr>
                    <p:cNvPr id="9" name="Group 1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496" y="144"/>
                      <a:ext cx="3072" cy="4032"/>
                      <a:chOff x="192" y="144"/>
                      <a:chExt cx="5376" cy="4032"/>
                    </a:xfrm>
                  </p:grpSpPr>
                  <p:sp>
                    <p:nvSpPr>
                      <p:cNvPr id="102" name="Line 1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144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3" name="Line 1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4176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4" name="Line 1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381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5" name="Line 2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618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6" name="Line 2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856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7" name="Line 2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1093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8" name="Line 2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1330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9" name="Line 2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1567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10" name="Line 2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1804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11" name="Line 2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2041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12" name="Line 2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2279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13" name="Line 2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2516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14" name="Line 2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2753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15" name="Line 3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2990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16" name="Line 3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3227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17" name="Line 3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3464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18" name="Line 3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3702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19" name="Line 3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" y="3939"/>
                        <a:ext cx="537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</p:grpSp>
              </p:grpSp>
              <p:grpSp>
                <p:nvGrpSpPr>
                  <p:cNvPr id="10" name="Группа 75"/>
                  <p:cNvGrpSpPr/>
                  <p:nvPr/>
                </p:nvGrpSpPr>
                <p:grpSpPr>
                  <a:xfrm>
                    <a:off x="3336396" y="3608880"/>
                    <a:ext cx="4845050" cy="961270"/>
                    <a:chOff x="4025900" y="3077896"/>
                    <a:chExt cx="4845050" cy="961270"/>
                  </a:xfrm>
                </p:grpSpPr>
                <p:sp>
                  <p:nvSpPr>
                    <p:cNvPr id="82" name="Freeform 35"/>
                    <p:cNvSpPr>
                      <a:spLocks/>
                    </p:cNvSpPr>
                    <p:nvPr/>
                  </p:nvSpPr>
                  <p:spPr bwMode="auto">
                    <a:xfrm>
                      <a:off x="4025900" y="3602470"/>
                      <a:ext cx="4749800" cy="1270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8"/>
                        </a:cxn>
                        <a:cxn ang="0">
                          <a:pos x="2992" y="0"/>
                        </a:cxn>
                      </a:cxnLst>
                      <a:rect l="0" t="0" r="r" b="b"/>
                      <a:pathLst>
                        <a:path w="2992" h="8">
                          <a:moveTo>
                            <a:pt x="0" y="8"/>
                          </a:moveTo>
                          <a:lnTo>
                            <a:pt x="2992" y="0"/>
                          </a:lnTo>
                        </a:path>
                      </a:pathLst>
                    </a:custGeom>
                    <a:noFill/>
                    <a:ln w="19050" cmpd="sng">
                      <a:solidFill>
                        <a:schemeClr val="tx1"/>
                      </a:solidFill>
                      <a:round/>
                      <a:headEnd/>
                      <a:tailEnd type="stealth" w="lg" len="lg"/>
                    </a:ln>
                    <a:effectLst/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84" name="Text Box 3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101813" y="3077896"/>
                      <a:ext cx="372342" cy="52322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2800" b="1" i="1" dirty="0" smtClean="0"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A</a:t>
                      </a:r>
                      <a:endParaRPr lang="ru-RU" sz="2800" b="1" i="1" dirty="0"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5" name="Text Box 3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458200" y="3397250"/>
                      <a:ext cx="412750" cy="6413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3600" b="1" i="1" dirty="0"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x</a:t>
                      </a:r>
                      <a:endParaRPr lang="ru-RU" sz="3600" b="1" i="1" dirty="0"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7" name="Text Box 4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605883" y="3581966"/>
                      <a:ext cx="354013" cy="45720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</a:rPr>
                        <a:t>1</a:t>
                      </a:r>
                      <a:endParaRPr lang="ru-RU" sz="2400" b="1" dirty="0"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</a:endParaRPr>
                    </a:p>
                  </p:txBody>
                </p:sp>
              </p:grpSp>
            </p:grpSp>
          </p:grpSp>
          <p:grpSp>
            <p:nvGrpSpPr>
              <p:cNvPr id="11" name="Group 2"/>
              <p:cNvGrpSpPr>
                <a:grpSpLocks/>
              </p:cNvGrpSpPr>
              <p:nvPr/>
            </p:nvGrpSpPr>
            <p:grpSpPr bwMode="auto">
              <a:xfrm>
                <a:off x="3860411" y="71438"/>
                <a:ext cx="4940301" cy="6557963"/>
                <a:chOff x="2496" y="45"/>
                <a:chExt cx="3112" cy="4131"/>
              </a:xfrm>
            </p:grpSpPr>
            <p:sp>
              <p:nvSpPr>
                <p:cNvPr id="229" name="Line 3"/>
                <p:cNvSpPr>
                  <a:spLocks noChangeShapeType="1"/>
                </p:cNvSpPr>
                <p:nvPr/>
              </p:nvSpPr>
              <p:spPr bwMode="auto">
                <a:xfrm>
                  <a:off x="5568" y="144"/>
                  <a:ext cx="0" cy="40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230" name="Line 4"/>
                <p:cNvSpPr>
                  <a:spLocks noChangeShapeType="1"/>
                </p:cNvSpPr>
                <p:nvPr/>
              </p:nvSpPr>
              <p:spPr bwMode="auto">
                <a:xfrm>
                  <a:off x="2496" y="144"/>
                  <a:ext cx="0" cy="40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231" name="Line 5"/>
                <p:cNvSpPr>
                  <a:spLocks noChangeShapeType="1"/>
                </p:cNvSpPr>
                <p:nvPr/>
              </p:nvSpPr>
              <p:spPr bwMode="auto">
                <a:xfrm>
                  <a:off x="2752" y="144"/>
                  <a:ext cx="0" cy="40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232" name="Line 6"/>
                <p:cNvSpPr>
                  <a:spLocks noChangeShapeType="1"/>
                </p:cNvSpPr>
                <p:nvPr/>
              </p:nvSpPr>
              <p:spPr bwMode="auto">
                <a:xfrm>
                  <a:off x="3008" y="144"/>
                  <a:ext cx="0" cy="40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233" name="Line 7"/>
                <p:cNvSpPr>
                  <a:spLocks noChangeShapeType="1"/>
                </p:cNvSpPr>
                <p:nvPr/>
              </p:nvSpPr>
              <p:spPr bwMode="auto">
                <a:xfrm>
                  <a:off x="3264" y="144"/>
                  <a:ext cx="0" cy="40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234" name="Line 8"/>
                <p:cNvSpPr>
                  <a:spLocks noChangeShapeType="1"/>
                </p:cNvSpPr>
                <p:nvPr/>
              </p:nvSpPr>
              <p:spPr bwMode="auto">
                <a:xfrm>
                  <a:off x="3520" y="144"/>
                  <a:ext cx="0" cy="40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235" name="Line 9"/>
                <p:cNvSpPr>
                  <a:spLocks noChangeShapeType="1"/>
                </p:cNvSpPr>
                <p:nvPr/>
              </p:nvSpPr>
              <p:spPr bwMode="auto">
                <a:xfrm>
                  <a:off x="3776" y="144"/>
                  <a:ext cx="0" cy="40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236" name="Line 10"/>
                <p:cNvSpPr>
                  <a:spLocks noChangeShapeType="1"/>
                </p:cNvSpPr>
                <p:nvPr/>
              </p:nvSpPr>
              <p:spPr bwMode="auto">
                <a:xfrm>
                  <a:off x="4038" y="144"/>
                  <a:ext cx="0" cy="40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237" name="Line 11"/>
                <p:cNvSpPr>
                  <a:spLocks noChangeShapeType="1"/>
                </p:cNvSpPr>
                <p:nvPr/>
              </p:nvSpPr>
              <p:spPr bwMode="auto">
                <a:xfrm>
                  <a:off x="4286" y="45"/>
                  <a:ext cx="0" cy="40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238" name="Line 12"/>
                <p:cNvSpPr>
                  <a:spLocks noChangeShapeType="1"/>
                </p:cNvSpPr>
                <p:nvPr/>
              </p:nvSpPr>
              <p:spPr bwMode="auto">
                <a:xfrm>
                  <a:off x="4544" y="144"/>
                  <a:ext cx="0" cy="40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239" name="Line 13"/>
                <p:cNvSpPr>
                  <a:spLocks noChangeShapeType="1"/>
                </p:cNvSpPr>
                <p:nvPr/>
              </p:nvSpPr>
              <p:spPr bwMode="auto">
                <a:xfrm>
                  <a:off x="4800" y="144"/>
                  <a:ext cx="0" cy="40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240" name="Line 14"/>
                <p:cNvSpPr>
                  <a:spLocks noChangeShapeType="1"/>
                </p:cNvSpPr>
                <p:nvPr/>
              </p:nvSpPr>
              <p:spPr bwMode="auto">
                <a:xfrm>
                  <a:off x="5056" y="144"/>
                  <a:ext cx="0" cy="40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241" name="Line 15"/>
                <p:cNvSpPr>
                  <a:spLocks noChangeShapeType="1"/>
                </p:cNvSpPr>
                <p:nvPr/>
              </p:nvSpPr>
              <p:spPr bwMode="auto">
                <a:xfrm>
                  <a:off x="5312" y="144"/>
                  <a:ext cx="0" cy="40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 dirty="0"/>
                </a:p>
              </p:txBody>
            </p:sp>
            <p:grpSp>
              <p:nvGrpSpPr>
                <p:cNvPr id="12" name="Group 16"/>
                <p:cNvGrpSpPr>
                  <a:grpSpLocks/>
                </p:cNvGrpSpPr>
                <p:nvPr/>
              </p:nvGrpSpPr>
              <p:grpSpPr bwMode="auto">
                <a:xfrm>
                  <a:off x="2496" y="144"/>
                  <a:ext cx="3112" cy="4032"/>
                  <a:chOff x="192" y="144"/>
                  <a:chExt cx="5446" cy="4032"/>
                </a:xfrm>
              </p:grpSpPr>
              <p:sp>
                <p:nvSpPr>
                  <p:cNvPr id="243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144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44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4176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45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381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46" name="Line 20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618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47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856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48" name="Line 22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1093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49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1330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50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1567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51" name="Line 25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1804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52" name="Line 26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2041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53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262" y="2274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54" name="Line 28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2516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55" name="Line 29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2753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56" name="Line 30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2990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57" name="Line 31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3227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58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3464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59" name="Line 33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3702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260" name="Line 34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3939"/>
                    <a:ext cx="537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</p:grpSp>
          </p:grpSp>
        </p:grpSp>
        <p:sp>
          <p:nvSpPr>
            <p:cNvPr id="152" name="TextBox 151"/>
            <p:cNvSpPr txBox="1"/>
            <p:nvPr/>
          </p:nvSpPr>
          <p:spPr>
            <a:xfrm>
              <a:off x="4197125" y="3317638"/>
              <a:ext cx="43989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I   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   </a:t>
              </a:r>
              <a:r>
                <a:rPr lang="en-US" sz="2000" b="1" dirty="0" err="1" smtClean="0"/>
                <a:t>i</a:t>
              </a:r>
              <a:endParaRPr lang="ru-RU" sz="2000" b="1" dirty="0" smtClean="0"/>
            </a:p>
          </p:txBody>
        </p:sp>
        <p:sp>
          <p:nvSpPr>
            <p:cNvPr id="155" name="Text Box 37"/>
            <p:cNvSpPr txBox="1">
              <a:spLocks noChangeArrowheads="1"/>
            </p:cNvSpPr>
            <p:nvPr/>
          </p:nvSpPr>
          <p:spPr bwMode="auto">
            <a:xfrm>
              <a:off x="4559708" y="2996940"/>
              <a:ext cx="37234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i="1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B</a:t>
              </a:r>
              <a:endParaRPr lang="ru-RU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5004060" y="3491375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2</a:t>
              </a:r>
              <a:endParaRPr lang="ru-RU" sz="2400" b="1" dirty="0" smtClean="0"/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5380439" y="3491375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3</a:t>
              </a:r>
              <a:endParaRPr lang="ru-RU" sz="2400" b="1" dirty="0" smtClean="0"/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5779841" y="3524033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4</a:t>
              </a:r>
              <a:endParaRPr lang="ru-RU" sz="2400" b="1" dirty="0" smtClean="0"/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6211901" y="3507704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5</a:t>
              </a:r>
              <a:endParaRPr lang="ru-RU" sz="2400" b="1" dirty="0" smtClean="0"/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4156269" y="3507704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0</a:t>
              </a:r>
              <a:endParaRPr lang="ru-RU" sz="2400" b="1" dirty="0" smtClean="0"/>
            </a:p>
          </p:txBody>
        </p:sp>
        <p:sp>
          <p:nvSpPr>
            <p:cNvPr id="168" name="Text Box 37"/>
            <p:cNvSpPr txBox="1">
              <a:spLocks noChangeArrowheads="1"/>
            </p:cNvSpPr>
            <p:nvPr/>
          </p:nvSpPr>
          <p:spPr bwMode="auto">
            <a:xfrm>
              <a:off x="5364110" y="2977790"/>
              <a:ext cx="37234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i="1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C</a:t>
              </a:r>
              <a:endParaRPr lang="ru-RU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608172" y="3529472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6</a:t>
              </a:r>
              <a:endParaRPr lang="ru-RU" sz="2400" b="1" dirty="0" smtClean="0"/>
            </a:p>
          </p:txBody>
        </p:sp>
        <p:sp>
          <p:nvSpPr>
            <p:cNvPr id="174" name="Text Box 37"/>
            <p:cNvSpPr txBox="1">
              <a:spLocks noChangeArrowheads="1"/>
            </p:cNvSpPr>
            <p:nvPr/>
          </p:nvSpPr>
          <p:spPr bwMode="auto">
            <a:xfrm>
              <a:off x="6588280" y="2990246"/>
              <a:ext cx="37234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i="1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D</a:t>
              </a:r>
              <a:endParaRPr lang="ru-RU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</p:grpSp>
      <p:sp>
        <p:nvSpPr>
          <p:cNvPr id="169" name="TextBox 168"/>
          <p:cNvSpPr txBox="1"/>
          <p:nvPr/>
        </p:nvSpPr>
        <p:spPr>
          <a:xfrm>
            <a:off x="4172598" y="2895213"/>
            <a:ext cx="3690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i="1" dirty="0" smtClean="0">
                <a:solidFill>
                  <a:srgbClr val="FF0000"/>
                </a:solidFill>
              </a:rPr>
              <a:t>.</a:t>
            </a:r>
            <a:endParaRPr lang="ru-RU" sz="5400" b="1" i="1" dirty="0" smtClean="0">
              <a:solidFill>
                <a:srgbClr val="FF00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572000" y="2889331"/>
            <a:ext cx="3690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i="1" dirty="0" smtClean="0">
                <a:solidFill>
                  <a:srgbClr val="FF0000"/>
                </a:solidFill>
              </a:rPr>
              <a:t>.</a:t>
            </a:r>
            <a:endParaRPr lang="ru-RU" sz="5400" b="1" i="1" dirty="0" smtClean="0">
              <a:solidFill>
                <a:srgbClr val="FF0000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5396768" y="2892272"/>
            <a:ext cx="3690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i="1" dirty="0" smtClean="0">
                <a:solidFill>
                  <a:srgbClr val="FF0000"/>
                </a:solidFill>
              </a:rPr>
              <a:t>.</a:t>
            </a:r>
            <a:endParaRPr lang="ru-RU" sz="5400" b="1" i="1" dirty="0" smtClean="0">
              <a:solidFill>
                <a:srgbClr val="FF0000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6620938" y="2885802"/>
            <a:ext cx="3690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i="1" dirty="0" smtClean="0">
                <a:solidFill>
                  <a:srgbClr val="FF0000"/>
                </a:solidFill>
              </a:rPr>
              <a:t>.</a:t>
            </a:r>
            <a:endParaRPr lang="ru-RU" sz="5400" b="1" i="1" dirty="0" smtClean="0">
              <a:solidFill>
                <a:srgbClr val="FF0000"/>
              </a:solidFill>
            </a:endParaRPr>
          </a:p>
        </p:txBody>
      </p:sp>
      <p:sp>
        <p:nvSpPr>
          <p:cNvPr id="178" name="Заголовок 1"/>
          <p:cNvSpPr txBox="1">
            <a:spLocks/>
          </p:cNvSpPr>
          <p:nvPr/>
        </p:nvSpPr>
        <p:spPr>
          <a:xfrm>
            <a:off x="0" y="0"/>
            <a:ext cx="9144000" cy="119675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Закрепление </a:t>
            </a:r>
            <a:r>
              <a:rPr kumimoji="0" lang="ru-RU" sz="4400" b="1" i="1" u="none" strike="noStrike" kern="1200" cap="none" spc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нового материала.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/>
      <p:bldP spid="169" grpId="0"/>
      <p:bldP spid="170" grpId="0"/>
      <p:bldP spid="171" grpId="0"/>
      <p:bldP spid="17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CC420-9064-4E26-B74E-ADE4C9A140BA}" type="datetime1">
              <a:rPr lang="ru-RU" smtClean="0"/>
              <a:pPr/>
              <a:t>09.09.2011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www.konspekturoka.ru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0"/>
            <a:ext cx="9144000" cy="119675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Закрепление </a:t>
            </a:r>
            <a:r>
              <a:rPr kumimoji="0" lang="ru-RU" sz="4400" b="1" i="1" u="none" strike="noStrike" kern="1200" cap="none" spc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нового материала.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287405" y="908650"/>
            <a:ext cx="85691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i="1" dirty="0" smtClean="0"/>
              <a:t>б</a:t>
            </a:r>
            <a:r>
              <a:rPr lang="ru-RU" sz="2400" b="1" i="1" dirty="0" smtClean="0"/>
              <a:t>) К(О), E(1), М(2), Р(4), если единичный отрезок равен длине трех клеток тетради.</a:t>
            </a:r>
            <a:endParaRPr lang="ru-RU" sz="2400" b="1" i="1" dirty="0"/>
          </a:p>
        </p:txBody>
      </p:sp>
      <p:sp>
        <p:nvSpPr>
          <p:cNvPr id="119" name="Прямоугольник 118"/>
          <p:cNvSpPr/>
          <p:nvPr/>
        </p:nvSpPr>
        <p:spPr>
          <a:xfrm>
            <a:off x="2220192" y="4365130"/>
            <a:ext cx="46394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i="1" dirty="0" smtClean="0">
                <a:solidFill>
                  <a:srgbClr val="FF0000"/>
                </a:solidFill>
              </a:rPr>
              <a:t>K</a:t>
            </a:r>
            <a:r>
              <a:rPr lang="ru-RU" sz="4000" b="1" i="1" dirty="0" smtClean="0">
                <a:solidFill>
                  <a:srgbClr val="FF0000"/>
                </a:solidFill>
              </a:rPr>
              <a:t>(0</a:t>
            </a:r>
            <a:r>
              <a:rPr lang="ru-RU" sz="4000" b="1" i="1" dirty="0" smtClean="0">
                <a:solidFill>
                  <a:srgbClr val="FF0000"/>
                </a:solidFill>
              </a:rPr>
              <a:t>), Е(1), </a:t>
            </a:r>
            <a:r>
              <a:rPr lang="en-US" sz="4000" b="1" i="1" dirty="0" smtClean="0">
                <a:solidFill>
                  <a:srgbClr val="FF0000"/>
                </a:solidFill>
              </a:rPr>
              <a:t>M</a:t>
            </a:r>
            <a:r>
              <a:rPr lang="ru-RU" sz="4000" b="1" i="1" dirty="0" smtClean="0">
                <a:solidFill>
                  <a:srgbClr val="FF0000"/>
                </a:solidFill>
              </a:rPr>
              <a:t>(2</a:t>
            </a:r>
            <a:r>
              <a:rPr lang="ru-RU" sz="4000" b="1" i="1" dirty="0" smtClean="0">
                <a:solidFill>
                  <a:srgbClr val="FF0000"/>
                </a:solidFill>
              </a:rPr>
              <a:t>), </a:t>
            </a:r>
            <a:r>
              <a:rPr lang="en-US" sz="4000" b="1" i="1" dirty="0" smtClean="0">
                <a:solidFill>
                  <a:srgbClr val="FF0000"/>
                </a:solidFill>
              </a:rPr>
              <a:t>P</a:t>
            </a:r>
            <a:r>
              <a:rPr lang="ru-RU" sz="4000" b="1" i="1" dirty="0" smtClean="0">
                <a:solidFill>
                  <a:srgbClr val="FF0000"/>
                </a:solidFill>
              </a:rPr>
              <a:t>(</a:t>
            </a:r>
            <a:r>
              <a:rPr lang="en-US" sz="4000" b="1" i="1" dirty="0" smtClean="0">
                <a:solidFill>
                  <a:srgbClr val="FF0000"/>
                </a:solidFill>
              </a:rPr>
              <a:t>4</a:t>
            </a:r>
            <a:r>
              <a:rPr lang="ru-RU" sz="4000" b="1" i="1" dirty="0" smtClean="0">
                <a:solidFill>
                  <a:srgbClr val="FF0000"/>
                </a:solidFill>
              </a:rPr>
              <a:t>).</a:t>
            </a:r>
            <a:endParaRPr lang="ru-RU" sz="4000" b="1" i="1" dirty="0">
              <a:solidFill>
                <a:srgbClr val="FF0000"/>
              </a:solidFill>
            </a:endParaRPr>
          </a:p>
        </p:txBody>
      </p:sp>
      <p:grpSp>
        <p:nvGrpSpPr>
          <p:cNvPr id="129" name="Группа 128"/>
          <p:cNvGrpSpPr/>
          <p:nvPr/>
        </p:nvGrpSpPr>
        <p:grpSpPr>
          <a:xfrm>
            <a:off x="2411700" y="2492870"/>
            <a:ext cx="4808341" cy="400110"/>
            <a:chOff x="107380" y="3140960"/>
            <a:chExt cx="4808341" cy="400110"/>
          </a:xfrm>
        </p:grpSpPr>
        <p:cxnSp>
          <p:nvCxnSpPr>
            <p:cNvPr id="121" name="Прямая соединительная линия 120"/>
            <p:cNvCxnSpPr/>
            <p:nvPr/>
          </p:nvCxnSpPr>
          <p:spPr>
            <a:xfrm>
              <a:off x="235071" y="3356990"/>
              <a:ext cx="4680650" cy="0"/>
            </a:xfrm>
            <a:prstGeom prst="line">
              <a:avLst/>
            </a:prstGeom>
            <a:ln w="3810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TextBox 122"/>
            <p:cNvSpPr txBox="1"/>
            <p:nvPr/>
          </p:nvSpPr>
          <p:spPr>
            <a:xfrm>
              <a:off x="107380" y="3140960"/>
              <a:ext cx="44133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I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  </a:t>
              </a:r>
              <a:r>
                <a:rPr lang="en-US" sz="2000" b="1" dirty="0" err="1" smtClean="0"/>
                <a:t>I</a:t>
              </a:r>
              <a:r>
                <a:rPr lang="en-US" sz="2000" b="1" dirty="0" smtClean="0"/>
                <a:t> </a:t>
              </a:r>
              <a:endParaRPr lang="ru-RU" sz="2000" b="1" dirty="0" smtClean="0"/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2339690" y="273192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0</a:t>
            </a:r>
            <a:endParaRPr lang="ru-RU" sz="2000" b="1" i="1" dirty="0" smtClean="0"/>
          </a:p>
        </p:txBody>
      </p:sp>
      <p:sp>
        <p:nvSpPr>
          <p:cNvPr id="131" name="TextBox 130"/>
          <p:cNvSpPr txBox="1"/>
          <p:nvPr/>
        </p:nvSpPr>
        <p:spPr>
          <a:xfrm>
            <a:off x="3059790" y="270890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1</a:t>
            </a:r>
            <a:endParaRPr lang="ru-RU" sz="2000" b="1" i="1" dirty="0" smtClean="0"/>
          </a:p>
        </p:txBody>
      </p:sp>
      <p:sp>
        <p:nvSpPr>
          <p:cNvPr id="132" name="TextBox 131"/>
          <p:cNvSpPr txBox="1"/>
          <p:nvPr/>
        </p:nvSpPr>
        <p:spPr>
          <a:xfrm>
            <a:off x="3076119" y="2083833"/>
            <a:ext cx="3690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i="1" dirty="0" smtClean="0">
                <a:solidFill>
                  <a:srgbClr val="FF0000"/>
                </a:solidFill>
              </a:rPr>
              <a:t>.</a:t>
            </a:r>
            <a:endParaRPr lang="ru-RU" sz="5400" b="1" i="1" dirty="0" smtClean="0">
              <a:solidFill>
                <a:srgbClr val="FF0000"/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2370080" y="2083833"/>
            <a:ext cx="3690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i="1" dirty="0" smtClean="0">
                <a:solidFill>
                  <a:srgbClr val="FF0000"/>
                </a:solidFill>
              </a:rPr>
              <a:t>.</a:t>
            </a:r>
            <a:endParaRPr lang="ru-RU" sz="5400" b="1" i="1" dirty="0" smtClean="0">
              <a:solidFill>
                <a:srgbClr val="FF0000"/>
              </a:solidFill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2339690" y="2132820"/>
            <a:ext cx="352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K</a:t>
            </a:r>
            <a:endParaRPr lang="ru-RU" sz="2400" b="1" i="1" dirty="0" smtClean="0"/>
          </a:p>
        </p:txBody>
      </p:sp>
      <p:sp>
        <p:nvSpPr>
          <p:cNvPr id="135" name="TextBox 134"/>
          <p:cNvSpPr txBox="1"/>
          <p:nvPr/>
        </p:nvSpPr>
        <p:spPr>
          <a:xfrm>
            <a:off x="3059790" y="2132820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E</a:t>
            </a:r>
            <a:endParaRPr lang="ru-RU" sz="2400" b="1" i="1" dirty="0" smtClean="0"/>
          </a:p>
        </p:txBody>
      </p:sp>
      <p:sp>
        <p:nvSpPr>
          <p:cNvPr id="136" name="TextBox 135"/>
          <p:cNvSpPr txBox="1"/>
          <p:nvPr/>
        </p:nvSpPr>
        <p:spPr>
          <a:xfrm>
            <a:off x="3779890" y="2715594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2</a:t>
            </a:r>
            <a:endParaRPr lang="ru-RU" sz="2000" b="1" i="1" dirty="0" smtClean="0"/>
          </a:p>
        </p:txBody>
      </p:sp>
      <p:sp>
        <p:nvSpPr>
          <p:cNvPr id="137" name="TextBox 136"/>
          <p:cNvSpPr txBox="1"/>
          <p:nvPr/>
        </p:nvSpPr>
        <p:spPr>
          <a:xfrm>
            <a:off x="3796219" y="2083833"/>
            <a:ext cx="3690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i="1" dirty="0" smtClean="0">
                <a:solidFill>
                  <a:srgbClr val="FF0000"/>
                </a:solidFill>
              </a:rPr>
              <a:t>.</a:t>
            </a:r>
            <a:endParaRPr lang="ru-RU" sz="5400" b="1" i="1" dirty="0" smtClean="0">
              <a:solidFill>
                <a:srgbClr val="FF0000"/>
              </a:solidFill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5236419" y="2077139"/>
            <a:ext cx="3690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i="1" dirty="0" smtClean="0">
                <a:solidFill>
                  <a:srgbClr val="FF0000"/>
                </a:solidFill>
              </a:rPr>
              <a:t>.</a:t>
            </a:r>
            <a:endParaRPr lang="ru-RU" sz="5400" b="1" i="1" dirty="0" smtClean="0">
              <a:solidFill>
                <a:srgbClr val="FF0000"/>
              </a:solidFill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3707880" y="2132820"/>
            <a:ext cx="453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M</a:t>
            </a:r>
            <a:endParaRPr lang="ru-RU" sz="2400" b="1" i="1" dirty="0" smtClean="0"/>
          </a:p>
        </p:txBody>
      </p:sp>
      <p:sp>
        <p:nvSpPr>
          <p:cNvPr id="140" name="TextBox 139"/>
          <p:cNvSpPr txBox="1"/>
          <p:nvPr/>
        </p:nvSpPr>
        <p:spPr>
          <a:xfrm>
            <a:off x="5220090" y="278091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4</a:t>
            </a:r>
            <a:endParaRPr lang="ru-RU" sz="2000" b="1" i="1" dirty="0" smtClean="0"/>
          </a:p>
        </p:txBody>
      </p:sp>
      <p:sp>
        <p:nvSpPr>
          <p:cNvPr id="141" name="TextBox 140"/>
          <p:cNvSpPr txBox="1"/>
          <p:nvPr/>
        </p:nvSpPr>
        <p:spPr>
          <a:xfrm>
            <a:off x="5148080" y="2132820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P</a:t>
            </a:r>
            <a:endParaRPr lang="ru-RU" sz="24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1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CC420-9064-4E26-B74E-ADE4C9A140BA}" type="datetime1">
              <a:rPr lang="ru-RU" smtClean="0"/>
              <a:pPr/>
              <a:t>09.09.2011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www.konspekturoka.ru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400" y="1196690"/>
            <a:ext cx="84971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Выберите единичный отрезок </a:t>
            </a: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отметьте </a:t>
            </a:r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координатном </a:t>
            </a:r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луче </a:t>
            </a:r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точки, координаты </a:t>
            </a:r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которых:</a:t>
            </a: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>
              <a:buNone/>
            </a:pPr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15, 19 и 23.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119675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Закрепление </a:t>
            </a:r>
            <a:r>
              <a:rPr kumimoji="0" lang="ru-RU" sz="4400" b="1" i="1" u="none" strike="noStrike" kern="1200" cap="none" spc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нового материала.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827480" y="3861060"/>
            <a:ext cx="7705070" cy="677695"/>
            <a:chOff x="827480" y="3140960"/>
            <a:chExt cx="7705070" cy="677695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827480" y="3140960"/>
              <a:ext cx="7705070" cy="677695"/>
              <a:chOff x="827480" y="3140960"/>
              <a:chExt cx="7705070" cy="677695"/>
            </a:xfrm>
          </p:grpSpPr>
          <p:grpSp>
            <p:nvGrpSpPr>
              <p:cNvPr id="7" name="Группа 6"/>
              <p:cNvGrpSpPr/>
              <p:nvPr/>
            </p:nvGrpSpPr>
            <p:grpSpPr>
              <a:xfrm>
                <a:off x="899490" y="3140960"/>
                <a:ext cx="7633060" cy="400110"/>
                <a:chOff x="107381" y="3140960"/>
                <a:chExt cx="4824670" cy="400110"/>
              </a:xfrm>
            </p:grpSpPr>
            <p:cxnSp>
              <p:nvCxnSpPr>
                <p:cNvPr id="8" name="Прямая соединительная линия 7"/>
                <p:cNvCxnSpPr/>
                <p:nvPr/>
              </p:nvCxnSpPr>
              <p:spPr>
                <a:xfrm>
                  <a:off x="195564" y="3356990"/>
                  <a:ext cx="3689624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" name="TextBox 8"/>
                <p:cNvSpPr txBox="1"/>
                <p:nvPr/>
              </p:nvSpPr>
              <p:spPr>
                <a:xfrm>
                  <a:off x="107381" y="3140960"/>
                  <a:ext cx="482467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b="1" dirty="0" smtClean="0"/>
                    <a:t>I   </a:t>
                  </a:r>
                  <a:r>
                    <a:rPr lang="en-US" sz="2000" b="1" dirty="0" err="1" smtClean="0"/>
                    <a:t>I</a:t>
                  </a:r>
                  <a:r>
                    <a:rPr lang="en-US" sz="2000" b="1" dirty="0" smtClean="0"/>
                    <a:t>   </a:t>
                  </a:r>
                  <a:r>
                    <a:rPr lang="en-US" sz="2000" b="1" dirty="0" err="1" smtClean="0"/>
                    <a:t>I</a:t>
                  </a:r>
                  <a:r>
                    <a:rPr lang="en-US" sz="2000" b="1" dirty="0" smtClean="0"/>
                    <a:t>   </a:t>
                  </a:r>
                  <a:r>
                    <a:rPr lang="en-US" sz="2000" b="1" dirty="0" err="1" smtClean="0"/>
                    <a:t>I</a:t>
                  </a:r>
                  <a:r>
                    <a:rPr lang="en-US" sz="2000" b="1" dirty="0" smtClean="0"/>
                    <a:t>   </a:t>
                  </a:r>
                  <a:r>
                    <a:rPr lang="en-US" sz="2000" b="1" dirty="0" err="1" smtClean="0"/>
                    <a:t>I</a:t>
                  </a:r>
                  <a:r>
                    <a:rPr lang="en-US" sz="2000" b="1" dirty="0" smtClean="0"/>
                    <a:t>   </a:t>
                  </a:r>
                  <a:r>
                    <a:rPr lang="en-US" sz="2000" b="1" dirty="0" err="1" smtClean="0"/>
                    <a:t>I</a:t>
                  </a:r>
                  <a:r>
                    <a:rPr lang="en-US" sz="2000" b="1" dirty="0" smtClean="0"/>
                    <a:t>   </a:t>
                  </a:r>
                  <a:r>
                    <a:rPr lang="en-US" sz="2000" b="1" dirty="0" err="1" smtClean="0"/>
                    <a:t>I</a:t>
                  </a:r>
                  <a:r>
                    <a:rPr lang="en-US" sz="2000" b="1" dirty="0" smtClean="0"/>
                    <a:t>   </a:t>
                  </a:r>
                  <a:r>
                    <a:rPr lang="en-US" sz="2000" b="1" dirty="0" err="1" smtClean="0"/>
                    <a:t>I</a:t>
                  </a:r>
                  <a:r>
                    <a:rPr lang="en-US" sz="2000" b="1" dirty="0" smtClean="0"/>
                    <a:t>   </a:t>
                  </a:r>
                  <a:r>
                    <a:rPr lang="en-US" sz="2000" b="1" dirty="0" err="1" smtClean="0"/>
                    <a:t>I</a:t>
                  </a:r>
                  <a:r>
                    <a:rPr lang="en-US" sz="2000" b="1" dirty="0" smtClean="0"/>
                    <a:t>   </a:t>
                  </a:r>
                  <a:r>
                    <a:rPr lang="en-US" sz="2000" b="1" dirty="0" err="1" smtClean="0"/>
                    <a:t>I</a:t>
                  </a:r>
                  <a:r>
                    <a:rPr lang="en-US" sz="2000" b="1" dirty="0" smtClean="0"/>
                    <a:t>   </a:t>
                  </a:r>
                  <a:r>
                    <a:rPr lang="en-US" sz="2000" b="1" dirty="0" err="1" smtClean="0"/>
                    <a:t>I</a:t>
                  </a:r>
                  <a:r>
                    <a:rPr lang="en-US" sz="2000" b="1" dirty="0" smtClean="0"/>
                    <a:t>   </a:t>
                  </a:r>
                  <a:r>
                    <a:rPr lang="en-US" sz="2000" b="1" dirty="0" err="1" smtClean="0"/>
                    <a:t>I</a:t>
                  </a:r>
                  <a:r>
                    <a:rPr lang="en-US" sz="2000" b="1" dirty="0" smtClean="0"/>
                    <a:t>   </a:t>
                  </a:r>
                  <a:r>
                    <a:rPr lang="en-US" sz="2000" b="1" dirty="0" err="1" smtClean="0"/>
                    <a:t>I</a:t>
                  </a:r>
                  <a:r>
                    <a:rPr lang="en-US" sz="2000" b="1" dirty="0" smtClean="0"/>
                    <a:t>   </a:t>
                  </a:r>
                  <a:r>
                    <a:rPr lang="en-US" sz="2000" b="1" dirty="0" err="1" smtClean="0"/>
                    <a:t>I</a:t>
                  </a:r>
                  <a:r>
                    <a:rPr lang="en-US" sz="2000" b="1" dirty="0" smtClean="0"/>
                    <a:t>   </a:t>
                  </a:r>
                  <a:r>
                    <a:rPr lang="en-US" sz="2000" b="1" dirty="0" err="1" smtClean="0"/>
                    <a:t>I</a:t>
                  </a:r>
                  <a:r>
                    <a:rPr lang="en-US" sz="2000" b="1" dirty="0" smtClean="0"/>
                    <a:t>   </a:t>
                  </a:r>
                  <a:r>
                    <a:rPr lang="en-US" sz="2000" b="1" dirty="0" err="1" smtClean="0"/>
                    <a:t>I</a:t>
                  </a:r>
                  <a:r>
                    <a:rPr lang="en-US" sz="2000" b="1" dirty="0" smtClean="0"/>
                    <a:t>   </a:t>
                  </a:r>
                  <a:r>
                    <a:rPr lang="en-US" sz="2000" b="1" dirty="0" err="1" smtClean="0"/>
                    <a:t>I</a:t>
                  </a:r>
                  <a:r>
                    <a:rPr lang="en-US" sz="2000" b="1" dirty="0" smtClean="0"/>
                    <a:t>   </a:t>
                  </a:r>
                  <a:r>
                    <a:rPr lang="en-US" sz="2000" b="1" dirty="0" err="1" smtClean="0"/>
                    <a:t>I</a:t>
                  </a:r>
                  <a:r>
                    <a:rPr lang="en-US" sz="2000" b="1" dirty="0" smtClean="0"/>
                    <a:t>   </a:t>
                  </a:r>
                  <a:r>
                    <a:rPr lang="en-US" sz="2000" b="1" dirty="0" err="1" smtClean="0"/>
                    <a:t>I</a:t>
                  </a:r>
                  <a:r>
                    <a:rPr lang="en-US" sz="2000" b="1" dirty="0" smtClean="0"/>
                    <a:t>   </a:t>
                  </a:r>
                  <a:r>
                    <a:rPr lang="en-US" sz="2000" b="1" dirty="0" err="1" smtClean="0"/>
                    <a:t>I</a:t>
                  </a:r>
                  <a:r>
                    <a:rPr lang="en-US" sz="2000" b="1" dirty="0" smtClean="0"/>
                    <a:t>   </a:t>
                  </a:r>
                  <a:r>
                    <a:rPr lang="en-US" sz="2000" b="1" dirty="0" err="1" smtClean="0"/>
                    <a:t>I</a:t>
                  </a:r>
                  <a:r>
                    <a:rPr lang="en-US" sz="2000" b="1" dirty="0" smtClean="0"/>
                    <a:t>   </a:t>
                  </a:r>
                  <a:r>
                    <a:rPr lang="en-US" sz="2000" b="1" dirty="0" err="1" smtClean="0"/>
                    <a:t>I</a:t>
                  </a:r>
                  <a:r>
                    <a:rPr lang="en-US" sz="2000" b="1" dirty="0" smtClean="0"/>
                    <a:t>   </a:t>
                  </a:r>
                  <a:r>
                    <a:rPr lang="en-US" sz="2000" b="1" dirty="0" err="1" smtClean="0"/>
                    <a:t>I</a:t>
                  </a:r>
                  <a:r>
                    <a:rPr lang="en-US" sz="2000" b="1" dirty="0" smtClean="0"/>
                    <a:t>   </a:t>
                  </a:r>
                  <a:r>
                    <a:rPr lang="en-US" sz="2000" b="1" dirty="0" err="1" smtClean="0"/>
                    <a:t>I</a:t>
                  </a:r>
                  <a:r>
                    <a:rPr lang="en-US" sz="2000" b="1" dirty="0" smtClean="0"/>
                    <a:t>    </a:t>
                  </a:r>
                  <a:endParaRPr lang="ru-RU" sz="2000" b="1" dirty="0" smtClean="0"/>
                </a:p>
              </p:txBody>
            </p:sp>
          </p:grpSp>
          <p:sp>
            <p:nvSpPr>
              <p:cNvPr id="12" name="TextBox 11"/>
              <p:cNvSpPr txBox="1"/>
              <p:nvPr/>
            </p:nvSpPr>
            <p:spPr>
              <a:xfrm>
                <a:off x="827480" y="3356990"/>
                <a:ext cx="3401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i="1" dirty="0" smtClean="0"/>
                  <a:t>0</a:t>
                </a:r>
                <a:endParaRPr lang="ru-RU" sz="2400" b="1" i="1" dirty="0" smtClean="0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1099191" y="3363684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i="1" dirty="0" smtClean="0"/>
                <a:t>1</a:t>
              </a:r>
              <a:endParaRPr lang="ru-RU" sz="2000" b="1" i="1" dirty="0" smtClean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419840" y="4149100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11</a:t>
            </a:r>
            <a:endParaRPr lang="ru-RU" sz="2000" b="1" i="1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3486780" y="3432753"/>
            <a:ext cx="3690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i="1" dirty="0" smtClean="0">
                <a:solidFill>
                  <a:srgbClr val="FF0000"/>
                </a:solidFill>
              </a:rPr>
              <a:t>.</a:t>
            </a:r>
            <a:endParaRPr lang="ru-RU" sz="5400" b="1" i="1" dirty="0" smtClean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27980" y="4149100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15</a:t>
            </a:r>
            <a:endParaRPr lang="ru-RU" sz="2000" b="1" i="1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4442041" y="3438192"/>
            <a:ext cx="3690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i="1" dirty="0" smtClean="0">
                <a:solidFill>
                  <a:srgbClr val="FF0000"/>
                </a:solidFill>
              </a:rPr>
              <a:t>.</a:t>
            </a:r>
            <a:endParaRPr lang="ru-RU" sz="5400" b="1" i="1" dirty="0" smtClean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64110" y="4149100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19</a:t>
            </a:r>
            <a:endParaRPr lang="ru-RU" sz="2000" b="1" i="1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5413097" y="3426059"/>
            <a:ext cx="3690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i="1" dirty="0" smtClean="0">
                <a:solidFill>
                  <a:srgbClr val="FF0000"/>
                </a:solidFill>
              </a:rPr>
              <a:t>.</a:t>
            </a:r>
            <a:endParaRPr lang="ru-RU" sz="5400" b="1" i="1" dirty="0" smtClean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27300" y="4170868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23</a:t>
            </a:r>
            <a:endParaRPr lang="ru-RU" sz="2000" b="1" i="1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6381947" y="3431498"/>
            <a:ext cx="3690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i="1" dirty="0" smtClean="0">
                <a:solidFill>
                  <a:srgbClr val="FF0000"/>
                </a:solidFill>
              </a:rPr>
              <a:t>.</a:t>
            </a:r>
            <a:endParaRPr lang="ru-RU" sz="5400" b="1" i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705" y="2276840"/>
            <a:ext cx="882059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36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называют </a:t>
            </a: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координатным лучом?</a:t>
            </a:r>
          </a:p>
          <a:p>
            <a:pPr>
              <a:buFont typeface="Wingdings" pitchFamily="2" charset="2"/>
              <a:buChar char="v"/>
            </a:pPr>
            <a:r>
              <a:rPr lang="ru-RU" sz="36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называют </a:t>
            </a: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координатой точки?</a:t>
            </a:r>
          </a:p>
          <a:p>
            <a:pPr>
              <a:buFont typeface="Wingdings" pitchFamily="2" charset="2"/>
              <a:buChar char="v"/>
            </a:pPr>
            <a:r>
              <a:rPr lang="ru-RU" sz="36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Использование шкалы в </a:t>
            </a:r>
            <a:r>
              <a:rPr lang="ru-RU" sz="3600" b="1" i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повседневной жизни.</a:t>
            </a:r>
            <a:endParaRPr lang="ru-RU" sz="3600" b="1" i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4CDBF-BE19-4395-8D20-F4510D9FA248}" type="datetime1">
              <a:rPr lang="ru-RU" smtClean="0"/>
              <a:pPr/>
              <a:t>09.09.2011</a:t>
            </a:fld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327A9-8F10-4CCC-8C59-AE8ABA1DCC7F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www.konspekturoka.ru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61401" y="404580"/>
            <a:ext cx="742119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Ответить на вопросы:</a:t>
            </a:r>
            <a:endParaRPr lang="ru-RU" sz="5400" b="1" i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2000" b="1" i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4900</TotalTime>
  <Words>440</Words>
  <Application>Microsoft Office PowerPoint</Application>
  <PresentationFormat>Экран (4:3)</PresentationFormat>
  <Paragraphs>117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 класс алгебра</dc:title>
  <dc:creator>Кравченко</dc:creator>
  <cp:lastModifiedBy>Кравченко</cp:lastModifiedBy>
  <cp:revision>528</cp:revision>
  <dcterms:created xsi:type="dcterms:W3CDTF">2011-06-18T13:01:16Z</dcterms:created>
  <dcterms:modified xsi:type="dcterms:W3CDTF">2011-09-09T18:49:17Z</dcterms:modified>
</cp:coreProperties>
</file>