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6" r:id="rId3"/>
    <p:sldId id="291" r:id="rId4"/>
    <p:sldId id="302" r:id="rId5"/>
    <p:sldId id="293" r:id="rId6"/>
    <p:sldId id="295" r:id="rId7"/>
    <p:sldId id="298" r:id="rId8"/>
    <p:sldId id="299" r:id="rId9"/>
    <p:sldId id="296" r:id="rId10"/>
    <p:sldId id="297" r:id="rId11"/>
    <p:sldId id="288" r:id="rId12"/>
    <p:sldId id="301" r:id="rId13"/>
    <p:sldId id="273" r:id="rId14"/>
    <p:sldId id="300" r:id="rId15"/>
    <p:sldId id="270" r:id="rId16"/>
    <p:sldId id="269" r:id="rId17"/>
    <p:sldId id="284" r:id="rId18"/>
    <p:sldId id="30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B9BC-22C4-4FB7-8C3F-0376171E72CC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C042-A8CC-48FD-B9B0-230CE84FBC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B9BC-22C4-4FB7-8C3F-0376171E72CC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C042-A8CC-48FD-B9B0-230CE84FBC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B9BC-22C4-4FB7-8C3F-0376171E72CC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C042-A8CC-48FD-B9B0-230CE84FBC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B9BC-22C4-4FB7-8C3F-0376171E72CC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C042-A8CC-48FD-B9B0-230CE84FBC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B9BC-22C4-4FB7-8C3F-0376171E72CC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C042-A8CC-48FD-B9B0-230CE84FBC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B9BC-22C4-4FB7-8C3F-0376171E72CC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C042-A8CC-48FD-B9B0-230CE84FBC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B9BC-22C4-4FB7-8C3F-0376171E72CC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C042-A8CC-48FD-B9B0-230CE84FBC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B9BC-22C4-4FB7-8C3F-0376171E72CC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C042-A8CC-48FD-B9B0-230CE84FBC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B9BC-22C4-4FB7-8C3F-0376171E72CC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14CC042-A8CC-48FD-B9B0-230CE84FBC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B9BC-22C4-4FB7-8C3F-0376171E72CC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C042-A8CC-48FD-B9B0-230CE84FBC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B9BC-22C4-4FB7-8C3F-0376171E72CC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C042-A8CC-48FD-B9B0-230CE84FBC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550B9BC-22C4-4FB7-8C3F-0376171E72CC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14CC042-A8CC-48FD-B9B0-230CE84FBC5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" Target="slide4.xml"/><Relationship Id="rId7" Type="http://schemas.openxmlformats.org/officeDocument/2006/relationships/slide" Target="slide1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8.xml"/><Relationship Id="rId4" Type="http://schemas.openxmlformats.org/officeDocument/2006/relationships/slide" Target="slide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slide" Target="slide6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slide" Target="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slide" Target="slide10.xml"/><Relationship Id="rId5" Type="http://schemas.openxmlformats.org/officeDocument/2006/relationships/image" Target="../media/image16.png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3" Type="http://schemas.openxmlformats.org/officeDocument/2006/relationships/image" Target="../media/image27.jpeg"/><Relationship Id="rId7" Type="http://schemas.openxmlformats.org/officeDocument/2006/relationships/slide" Target="slide3.xml"/><Relationship Id="rId2" Type="http://schemas.openxmlformats.org/officeDocument/2006/relationships/hyperlink" Target="http://images.yandex.ru/yandpage?&amp;p=5&amp;text=%D0%BB%D0%B5%D0%B4%D0%BD%D0%B8%D0%BA%20%D0%A4%D0%B5%D0%B4%D1%87%D0%B5%D0%BD%D0%BA%D0%BE&amp;rpt=simag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hyperlink" Target="http://newstour.ru/2007/04/28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D:\Picts\2_an\sta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785794"/>
            <a:ext cx="3857652" cy="3429024"/>
          </a:xfrm>
          <a:prstGeom prst="rect">
            <a:avLst/>
          </a:prstGeom>
          <a:noFill/>
        </p:spPr>
      </p:pic>
      <p:pic>
        <p:nvPicPr>
          <p:cNvPr id="1027" name="Picture 3" descr="D:\asu\мама\география\6 класс\Class6\Влияние гор на климат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571744"/>
            <a:ext cx="4027974" cy="3921135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357158" y="928670"/>
            <a:ext cx="4429156" cy="1500198"/>
          </a:xfrm>
        </p:spPr>
        <p:txBody>
          <a:bodyPr>
            <a:normAutofit fontScale="90000"/>
          </a:bodyPr>
          <a:lstStyle/>
          <a:p>
            <a:pPr algn="l"/>
            <a:r>
              <a:rPr lang="ru-RU" sz="4900" dirty="0" smtClean="0">
                <a:solidFill>
                  <a:schemeClr val="bg2"/>
                </a:solidFill>
              </a:rPr>
              <a:t/>
            </a:r>
            <a:br>
              <a:rPr lang="ru-RU" sz="4900" dirty="0" smtClean="0">
                <a:solidFill>
                  <a:schemeClr val="bg2"/>
                </a:solidFill>
              </a:rPr>
            </a:br>
            <a:r>
              <a:rPr lang="ru-RU" sz="8900" dirty="0" smtClean="0">
                <a:solidFill>
                  <a:schemeClr val="tx1"/>
                </a:solidFill>
              </a:rPr>
              <a:t>Ледники</a:t>
            </a: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bg2"/>
                </a:solidFill>
              </a:rPr>
              <a:t>Урок географии в 6 классе </a:t>
            </a:r>
            <a:endParaRPr lang="ru-RU" sz="88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14876" y="4500570"/>
            <a:ext cx="4071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Автор Бондарева Е.Ф., </a:t>
            </a:r>
          </a:p>
          <a:p>
            <a:pPr algn="r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учитель географии </a:t>
            </a:r>
          </a:p>
          <a:p>
            <a:pPr algn="r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МОУ «Екатерининская средняя общеобразовательная школа» Третьяковского района </a:t>
            </a:r>
          </a:p>
          <a:p>
            <a:pPr algn="r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Алтайского края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785794"/>
            <a:ext cx="5000660" cy="642942"/>
          </a:xfr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 хотите узнать…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hlinkClick r:id="rId2" action="ppaction://hlinksldjump"/>
          </p:cNvPr>
          <p:cNvSpPr txBox="1"/>
          <p:nvPr/>
        </p:nvSpPr>
        <p:spPr>
          <a:xfrm>
            <a:off x="1071538" y="2000240"/>
            <a:ext cx="2214578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dirty="0" smtClean="0"/>
              <a:t>Что такое ледник?</a:t>
            </a:r>
            <a:endParaRPr lang="ru-RU" dirty="0"/>
          </a:p>
        </p:txBody>
      </p:sp>
      <p:sp>
        <p:nvSpPr>
          <p:cNvPr id="11" name="TextBox 10">
            <a:hlinkClick r:id="rId3" action="ppaction://hlinksldjump"/>
          </p:cNvPr>
          <p:cNvSpPr txBox="1"/>
          <p:nvPr/>
        </p:nvSpPr>
        <p:spPr>
          <a:xfrm>
            <a:off x="1071538" y="2643182"/>
            <a:ext cx="2928958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dirty="0" smtClean="0"/>
              <a:t>Как образуются ледники?</a:t>
            </a:r>
            <a:endParaRPr lang="ru-RU" dirty="0"/>
          </a:p>
        </p:txBody>
      </p:sp>
      <p:sp>
        <p:nvSpPr>
          <p:cNvPr id="12" name="TextBox 11">
            <a:hlinkClick r:id="rId4" action="ppaction://hlinksldjump"/>
          </p:cNvPr>
          <p:cNvSpPr txBox="1"/>
          <p:nvPr/>
        </p:nvSpPr>
        <p:spPr>
          <a:xfrm>
            <a:off x="1071538" y="5357826"/>
            <a:ext cx="2214578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dirty="0" smtClean="0"/>
              <a:t>Значение ледников</a:t>
            </a:r>
            <a:endParaRPr lang="ru-RU" dirty="0"/>
          </a:p>
        </p:txBody>
      </p:sp>
      <p:sp>
        <p:nvSpPr>
          <p:cNvPr id="13" name="TextBox 12">
            <a:hlinkClick r:id="rId5" action="ppaction://hlinksldjump"/>
          </p:cNvPr>
          <p:cNvSpPr txBox="1"/>
          <p:nvPr/>
        </p:nvSpPr>
        <p:spPr>
          <a:xfrm>
            <a:off x="1071538" y="4071942"/>
            <a:ext cx="2714644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dirty="0" smtClean="0"/>
              <a:t>Какие бывают ледники?</a:t>
            </a:r>
            <a:endParaRPr lang="ru-RU" dirty="0"/>
          </a:p>
        </p:txBody>
      </p:sp>
      <p:sp>
        <p:nvSpPr>
          <p:cNvPr id="14" name="TextBox 13">
            <a:hlinkClick r:id="rId6" action="ppaction://hlinksldjump"/>
          </p:cNvPr>
          <p:cNvSpPr txBox="1"/>
          <p:nvPr/>
        </p:nvSpPr>
        <p:spPr>
          <a:xfrm>
            <a:off x="1071538" y="3429000"/>
            <a:ext cx="3143272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dirty="0" smtClean="0"/>
              <a:t>Распространение ледников</a:t>
            </a:r>
            <a:endParaRPr lang="ru-RU" dirty="0"/>
          </a:p>
        </p:txBody>
      </p:sp>
      <p:sp>
        <p:nvSpPr>
          <p:cNvPr id="15" name="TextBox 14">
            <a:hlinkClick r:id="rId7" action="ppaction://hlinksldjump"/>
          </p:cNvPr>
          <p:cNvSpPr txBox="1"/>
          <p:nvPr/>
        </p:nvSpPr>
        <p:spPr>
          <a:xfrm>
            <a:off x="1071538" y="4786322"/>
            <a:ext cx="2286016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dirty="0" smtClean="0"/>
              <a:t>Свойства ледников</a:t>
            </a:r>
            <a:endParaRPr lang="ru-RU" dirty="0"/>
          </a:p>
        </p:txBody>
      </p:sp>
      <p:pic>
        <p:nvPicPr>
          <p:cNvPr id="9" name="Picture 3" descr="D:\asu\мама\география\7 класс\Class7\Вулкан Ключевская Сопка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86314" y="2357430"/>
            <a:ext cx="3917157" cy="34020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033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Что такое ледник?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	Ледник – многолетнее скопление пресного  льда на суше. </a:t>
            </a:r>
          </a:p>
          <a:p>
            <a:pPr>
              <a:buNone/>
            </a:pPr>
            <a:r>
              <a:rPr lang="ru-RU" dirty="0" smtClean="0"/>
              <a:t>		В отличие от льда, покрывающего зимой наши реки и озера, ледниковый лед образуется  не из воды, а из снега. 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3929066"/>
            <a:ext cx="5286412" cy="2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Управляющая кнопка: сведения 5">
            <a:hlinkClick r:id="rId3" action="ppaction://hlinksldjump" highlightClick="1"/>
          </p:cNvPr>
          <p:cNvSpPr/>
          <p:nvPr/>
        </p:nvSpPr>
        <p:spPr>
          <a:xfrm>
            <a:off x="2928926" y="2000240"/>
            <a:ext cx="428628" cy="357190"/>
          </a:xfrm>
          <a:prstGeom prst="actionButtonInformatio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назад 6">
            <a:hlinkClick r:id="rId4" action="ppaction://hlinksldjump" highlightClick="1"/>
          </p:cNvPr>
          <p:cNvSpPr/>
          <p:nvPr/>
        </p:nvSpPr>
        <p:spPr>
          <a:xfrm>
            <a:off x="8572528" y="6429396"/>
            <a:ext cx="357190" cy="214314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сведения 7">
            <a:hlinkClick r:id="rId5" action="ppaction://hlinksldjump" highlightClick="1"/>
          </p:cNvPr>
          <p:cNvSpPr/>
          <p:nvPr/>
        </p:nvSpPr>
        <p:spPr>
          <a:xfrm>
            <a:off x="3357554" y="3357562"/>
            <a:ext cx="357190" cy="357190"/>
          </a:xfrm>
          <a:prstGeom prst="actionButtonInformatio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4388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Как образуются ледники?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357290" y="1857364"/>
            <a:ext cx="6429420" cy="40011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Могут ли ледники образоваться в нашей местности?</a:t>
            </a:r>
            <a:endParaRPr lang="ru-RU" sz="2000" dirty="0"/>
          </a:p>
        </p:txBody>
      </p:sp>
      <p:sp>
        <p:nvSpPr>
          <p:cNvPr id="10" name="Управляющая кнопка: справка 9">
            <a:hlinkClick r:id="" action="ppaction://noaction" highlightClick="1"/>
          </p:cNvPr>
          <p:cNvSpPr/>
          <p:nvPr/>
        </p:nvSpPr>
        <p:spPr>
          <a:xfrm>
            <a:off x="642910" y="1857364"/>
            <a:ext cx="428628" cy="428628"/>
          </a:xfrm>
          <a:prstGeom prst="actionButtonHelp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справка 10">
            <a:hlinkClick r:id="" action="ppaction://noaction" highlightClick="1"/>
          </p:cNvPr>
          <p:cNvSpPr/>
          <p:nvPr/>
        </p:nvSpPr>
        <p:spPr>
          <a:xfrm>
            <a:off x="642910" y="5143512"/>
            <a:ext cx="428628" cy="428628"/>
          </a:xfrm>
          <a:prstGeom prst="actionButtonHelp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назад 13">
            <a:hlinkClick r:id="rId2" action="ppaction://hlinksldjump" highlightClick="1"/>
          </p:cNvPr>
          <p:cNvSpPr/>
          <p:nvPr/>
        </p:nvSpPr>
        <p:spPr>
          <a:xfrm>
            <a:off x="8715372" y="6572248"/>
            <a:ext cx="428628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214414" y="4786322"/>
            <a:ext cx="7286676" cy="1323439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Может ли образоваться ледник на горе Килиманджаро в Африке, если температура у подножия весь год +25</a:t>
            </a:r>
            <a:r>
              <a:rPr lang="ru-RU" sz="2000" strike="sngStrike" dirty="0" smtClean="0"/>
              <a:t> </a:t>
            </a:r>
            <a:r>
              <a:rPr lang="ru-RU" sz="2000" dirty="0" smtClean="0"/>
              <a:t>градусов? (С высотой температура понижается на 6 градусов каждые 1000м?</a:t>
            </a:r>
            <a:endParaRPr lang="ru-RU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7429520" y="6286520"/>
            <a:ext cx="81945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  <p:sp>
        <p:nvSpPr>
          <p:cNvPr id="12" name="Управляющая кнопка: справка 11">
            <a:hlinkClick r:id="" action="ppaction://noaction" highlightClick="1"/>
          </p:cNvPr>
          <p:cNvSpPr/>
          <p:nvPr/>
        </p:nvSpPr>
        <p:spPr>
          <a:xfrm>
            <a:off x="642910" y="1214422"/>
            <a:ext cx="428628" cy="428628"/>
          </a:xfrm>
          <a:prstGeom prst="actionButtonHelp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357290" y="1214422"/>
            <a:ext cx="5929354" cy="40011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При какой температуре вода замерзает, не тает?</a:t>
            </a:r>
            <a:endParaRPr lang="ru-RU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357158" y="2500306"/>
            <a:ext cx="1285884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Подсказка</a:t>
            </a:r>
            <a:endParaRPr lang="ru-RU" dirty="0"/>
          </a:p>
        </p:txBody>
      </p:sp>
      <p:pic>
        <p:nvPicPr>
          <p:cNvPr id="19" name="Рисунок 18" descr="острая сопка.JPG"/>
          <p:cNvPicPr>
            <a:picLocks noChangeAspect="1"/>
          </p:cNvPicPr>
          <p:nvPr/>
        </p:nvPicPr>
        <p:blipFill>
          <a:blip r:embed="rId5" cstate="screen">
            <a:lum bright="10000" contrast="20000"/>
          </a:blip>
          <a:stretch>
            <a:fillRect/>
          </a:stretch>
        </p:blipFill>
        <p:spPr>
          <a:xfrm>
            <a:off x="5072066" y="2500306"/>
            <a:ext cx="3214710" cy="2142276"/>
          </a:xfrm>
          <a:prstGeom prst="rect">
            <a:avLst/>
          </a:prstGeom>
        </p:spPr>
      </p:pic>
      <p:pic>
        <p:nvPicPr>
          <p:cNvPr id="21" name="Рисунок 20" descr="зарница.bmp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1714480" y="2500306"/>
            <a:ext cx="3146016" cy="2143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214414" y="5214950"/>
            <a:ext cx="7286676" cy="1323439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Может ли образоваться ледник на горе Килиманджаро в Африке, если температура у подножия весь год +25</a:t>
            </a:r>
            <a:r>
              <a:rPr lang="ru-RU" sz="2000" strike="sngStrike" dirty="0" smtClean="0"/>
              <a:t> </a:t>
            </a:r>
            <a:r>
              <a:rPr lang="ru-RU" sz="2000" dirty="0" smtClean="0"/>
              <a:t>градусов? (С высотой температура понижается на 6 градусов каждые 1000м?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4388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Как образуются ледники?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357290" y="1857364"/>
            <a:ext cx="6429420" cy="40011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Могут ли ледники образоваться в нашей местности?</a:t>
            </a:r>
            <a:endParaRPr lang="ru-RU" sz="2000" dirty="0"/>
          </a:p>
        </p:txBody>
      </p:sp>
      <p:sp>
        <p:nvSpPr>
          <p:cNvPr id="10" name="Управляющая кнопка: справка 9">
            <a:hlinkClick r:id="" action="ppaction://noaction" highlightClick="1"/>
          </p:cNvPr>
          <p:cNvSpPr/>
          <p:nvPr/>
        </p:nvSpPr>
        <p:spPr>
          <a:xfrm>
            <a:off x="642910" y="1857364"/>
            <a:ext cx="428628" cy="428628"/>
          </a:xfrm>
          <a:prstGeom prst="actionButtonHelp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справка 10">
            <a:hlinkClick r:id="" action="ppaction://noaction" highlightClick="1"/>
          </p:cNvPr>
          <p:cNvSpPr/>
          <p:nvPr/>
        </p:nvSpPr>
        <p:spPr>
          <a:xfrm>
            <a:off x="714348" y="5572140"/>
            <a:ext cx="428628" cy="428628"/>
          </a:xfrm>
          <a:prstGeom prst="actionButtonHelp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назад 13">
            <a:hlinkClick r:id="rId2" action="ppaction://hlinksldjump" highlightClick="1"/>
          </p:cNvPr>
          <p:cNvSpPr/>
          <p:nvPr/>
        </p:nvSpPr>
        <p:spPr>
          <a:xfrm>
            <a:off x="8715372" y="6572248"/>
            <a:ext cx="428628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7643834" y="6143644"/>
            <a:ext cx="81945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  <p:sp>
        <p:nvSpPr>
          <p:cNvPr id="12" name="Управляющая кнопка: справка 11">
            <a:hlinkClick r:id="" action="ppaction://noaction" highlightClick="1"/>
          </p:cNvPr>
          <p:cNvSpPr/>
          <p:nvPr/>
        </p:nvSpPr>
        <p:spPr>
          <a:xfrm>
            <a:off x="642910" y="1214422"/>
            <a:ext cx="428628" cy="428628"/>
          </a:xfrm>
          <a:prstGeom prst="actionButtonHelp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357290" y="1214422"/>
            <a:ext cx="5929354" cy="40011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При какой температуре вода замерзает, не тает?</a:t>
            </a:r>
            <a:endParaRPr lang="ru-RU" sz="2000" dirty="0"/>
          </a:p>
        </p:txBody>
      </p:sp>
      <p:sp>
        <p:nvSpPr>
          <p:cNvPr id="18" name="Содержимое 2"/>
          <p:cNvSpPr>
            <a:spLocks noGrp="1"/>
          </p:cNvSpPr>
          <p:nvPr>
            <p:ph idx="1"/>
          </p:nvPr>
        </p:nvSpPr>
        <p:spPr>
          <a:xfrm>
            <a:off x="1000100" y="2428875"/>
            <a:ext cx="7686700" cy="2857500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dirty="0" smtClean="0"/>
              <a:t>		В тех районах Земли, где весь год низкие температуры, выпавший снег не тает, а накапливается. В него просачивается и вторично замерзает талая вода. За долгое время снег уплотняется и превращается в зернистый, пронизанный порами фирн. В процессе дальнейшего уплотнения и перекристаллизации фирн становится настоящим льдом.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57158" y="2500306"/>
            <a:ext cx="1285884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Подсказка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71480"/>
            <a:ext cx="8229600" cy="321471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/>
              <a:t>	</a:t>
            </a:r>
            <a:r>
              <a:rPr lang="ru-RU" b="1" u="sng" dirty="0" smtClean="0"/>
              <a:t>Глетчер </a:t>
            </a:r>
            <a:r>
              <a:rPr lang="ru-RU" dirty="0" smtClean="0"/>
              <a:t>- (нем. ледник), ледяная река, спускающаяся по долинам или с высоких гор, или в полярных странах. Глетчер служит одной из форм разгрузки громадного запаса снега и фирна, который в значительном количестве выпадает выше снеговой линии гор. 	Для образования глетчеров в горах или в полярных странах необходимо присутствие среди гор котловин.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643314"/>
            <a:ext cx="4443375" cy="3012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Управляющая кнопка: назад 6">
            <a:hlinkClick r:id="rId3" action="ppaction://hlinksldjump" highlightClick="1"/>
          </p:cNvPr>
          <p:cNvSpPr/>
          <p:nvPr/>
        </p:nvSpPr>
        <p:spPr>
          <a:xfrm>
            <a:off x="8643966" y="6286520"/>
            <a:ext cx="357190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:\asu\мама\география\карты\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80174" y="1643050"/>
            <a:ext cx="6063660" cy="4312711"/>
          </a:xfrm>
          <a:prstGeom prst="rect">
            <a:avLst/>
          </a:prstGeom>
          <a:noFill/>
        </p:spPr>
      </p:pic>
      <p:sp>
        <p:nvSpPr>
          <p:cNvPr id="5" name="Управляющая кнопка: справка 4">
            <a:hlinkClick r:id="" action="ppaction://noaction" highlightClick="1"/>
          </p:cNvPr>
          <p:cNvSpPr/>
          <p:nvPr/>
        </p:nvSpPr>
        <p:spPr>
          <a:xfrm>
            <a:off x="214282" y="6072206"/>
            <a:ext cx="428628" cy="428628"/>
          </a:xfrm>
          <a:prstGeom prst="actionButtonHelp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85786" y="6000768"/>
            <a:ext cx="778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Как на карте показаны ледники? Найди  территории, покрытые ледниками, и выпиши в тетрадь.</a:t>
            </a:r>
            <a:endParaRPr lang="ru-RU" dirty="0"/>
          </a:p>
        </p:txBody>
      </p:sp>
      <p:sp>
        <p:nvSpPr>
          <p:cNvPr id="7" name="Управляющая кнопка: назад 6">
            <a:hlinkClick r:id="rId3" action="ppaction://hlinksldjump" highlightClick="1"/>
          </p:cNvPr>
          <p:cNvSpPr/>
          <p:nvPr/>
        </p:nvSpPr>
        <p:spPr>
          <a:xfrm>
            <a:off x="8715404" y="6500834"/>
            <a:ext cx="214314" cy="214314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85786" y="785794"/>
            <a:ext cx="8001056" cy="707886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Где на Земле находятся районы с постоянно низкой температурой и выпадающими осадками в виде снега?</a:t>
            </a:r>
            <a:endParaRPr lang="ru-RU" sz="2000" dirty="0"/>
          </a:p>
        </p:txBody>
      </p:sp>
      <p:sp>
        <p:nvSpPr>
          <p:cNvPr id="9" name="Управляющая кнопка: справка 8">
            <a:hlinkClick r:id="" action="ppaction://noaction" highlightClick="1"/>
          </p:cNvPr>
          <p:cNvSpPr/>
          <p:nvPr/>
        </p:nvSpPr>
        <p:spPr>
          <a:xfrm>
            <a:off x="285720" y="928670"/>
            <a:ext cx="357190" cy="428628"/>
          </a:xfrm>
          <a:prstGeom prst="actionButtonHelp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1" descr="D:\asu\мама\география\карты\2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857620" y="3143248"/>
            <a:ext cx="738166" cy="5204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033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Какими бывают ледники?</a:t>
            </a:r>
            <a:endParaRPr lang="ru-RU" dirty="0"/>
          </a:p>
        </p:txBody>
      </p:sp>
      <p:sp>
        <p:nvSpPr>
          <p:cNvPr id="5" name="Управляющая кнопка: справка 4">
            <a:hlinkClick r:id="" action="ppaction://noaction" highlightClick="1"/>
          </p:cNvPr>
          <p:cNvSpPr/>
          <p:nvPr/>
        </p:nvSpPr>
        <p:spPr>
          <a:xfrm>
            <a:off x="357158" y="1214422"/>
            <a:ext cx="428628" cy="428628"/>
          </a:xfrm>
          <a:prstGeom prst="actionButtonHelp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71538" y="1214422"/>
            <a:ext cx="735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На какие две группы можно поделить обнаруженные тобой ледники?</a:t>
            </a:r>
            <a:endParaRPr lang="ru-RU" dirty="0"/>
          </a:p>
        </p:txBody>
      </p:sp>
      <p:pic>
        <p:nvPicPr>
          <p:cNvPr id="11" name="Picture 2" descr="D:\asu\мама\география\7 класс\Class7\Джомолунгма (Эверест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000240"/>
            <a:ext cx="4036248" cy="3643338"/>
          </a:xfrm>
          <a:prstGeom prst="rect">
            <a:avLst/>
          </a:prstGeom>
          <a:noFill/>
        </p:spPr>
      </p:pic>
      <p:sp>
        <p:nvSpPr>
          <p:cNvPr id="7" name="TextBox 6">
            <a:hlinkClick r:id="rId3" action="ppaction://hlinksldjump"/>
          </p:cNvPr>
          <p:cNvSpPr txBox="1"/>
          <p:nvPr/>
        </p:nvSpPr>
        <p:spPr>
          <a:xfrm>
            <a:off x="5715008" y="5857892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Горный ледник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/>
          </p:cNvPr>
          <p:cNvSpPr/>
          <p:nvPr/>
        </p:nvSpPr>
        <p:spPr>
          <a:xfrm>
            <a:off x="8786842" y="6500834"/>
            <a:ext cx="357158" cy="35716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42910" y="5857892"/>
            <a:ext cx="2857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Покровной ледник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7169" name="Picture 1" descr="D:\asu\мама\география\7 класс\Антарктида\фото,видео\Ледник на континенте (сл.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2071678"/>
            <a:ext cx="3929090" cy="3571900"/>
          </a:xfrm>
          <a:prstGeom prst="rect">
            <a:avLst/>
          </a:prstGeom>
          <a:noFill/>
        </p:spPr>
      </p:pic>
      <p:sp>
        <p:nvSpPr>
          <p:cNvPr id="13" name="Управляющая кнопка: сведения 12">
            <a:hlinkClick r:id="rId3" action="ppaction://hlinksldjump" highlightClick="1"/>
          </p:cNvPr>
          <p:cNvSpPr/>
          <p:nvPr/>
        </p:nvSpPr>
        <p:spPr>
          <a:xfrm>
            <a:off x="8143900" y="5929330"/>
            <a:ext cx="214314" cy="285752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428860" y="1571612"/>
            <a:ext cx="1000132" cy="4001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Ответ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38896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Строение горного ледника</a:t>
            </a:r>
            <a:endParaRPr lang="ru-RU" sz="4000" dirty="0"/>
          </a:p>
        </p:txBody>
      </p:sp>
      <p:pic>
        <p:nvPicPr>
          <p:cNvPr id="5" name="Picture 3" descr="D:\asu\мама\география\8 класс\Class8\Двугорбый Эльбрус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1928802"/>
            <a:ext cx="5080000" cy="381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857884" y="1142984"/>
            <a:ext cx="2286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Область </a:t>
            </a:r>
          </a:p>
          <a:p>
            <a:r>
              <a:rPr lang="ru-RU" dirty="0" smtClean="0"/>
              <a:t>питания ледника</a:t>
            </a:r>
            <a:endParaRPr lang="ru-RU" dirty="0"/>
          </a:p>
        </p:txBody>
      </p:sp>
      <p:sp>
        <p:nvSpPr>
          <p:cNvPr id="7" name="Кольцо 6"/>
          <p:cNvSpPr/>
          <p:nvPr/>
        </p:nvSpPr>
        <p:spPr>
          <a:xfrm>
            <a:off x="3643306" y="2143116"/>
            <a:ext cx="1643074" cy="785818"/>
          </a:xfrm>
          <a:prstGeom prst="donut">
            <a:avLst>
              <a:gd name="adj" fmla="val 3377"/>
            </a:avLst>
          </a:prstGeom>
          <a:solidFill>
            <a:srgbClr val="FF0000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9" name="Прямая со стрелкой 8"/>
          <p:cNvCxnSpPr>
            <a:stCxn id="6" idx="1"/>
          </p:cNvCxnSpPr>
          <p:nvPr/>
        </p:nvCxnSpPr>
        <p:spPr>
          <a:xfrm rot="10800000" flipV="1">
            <a:off x="4857752" y="1466150"/>
            <a:ext cx="1000132" cy="67696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572396" y="3071810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Снеговая граница</a:t>
            </a:r>
            <a:endParaRPr lang="ru-RU" dirty="0"/>
          </a:p>
        </p:txBody>
      </p:sp>
      <p:cxnSp>
        <p:nvCxnSpPr>
          <p:cNvPr id="16" name="Прямая со стрелкой 15"/>
          <p:cNvCxnSpPr>
            <a:stCxn id="14" idx="1"/>
          </p:cNvCxnSpPr>
          <p:nvPr/>
        </p:nvCxnSpPr>
        <p:spPr>
          <a:xfrm rot="10800000">
            <a:off x="7286644" y="3357562"/>
            <a:ext cx="285752" cy="3741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 descr="D:\Picts\2_an\int4.gif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57158" y="4429132"/>
            <a:ext cx="2839521" cy="2129641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285720" y="3571876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Язык ледника</a:t>
            </a:r>
            <a:endParaRPr lang="ru-RU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 rot="16200000" flipH="1">
            <a:off x="-35751" y="4822041"/>
            <a:ext cx="1571636" cy="35719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929322" y="4357694"/>
            <a:ext cx="2995613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TextBox 29"/>
          <p:cNvSpPr txBox="1"/>
          <p:nvPr/>
        </p:nvSpPr>
        <p:spPr>
          <a:xfrm flipH="1">
            <a:off x="4357686" y="6000768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Морена</a:t>
            </a:r>
            <a:endParaRPr lang="ru-RU" dirty="0"/>
          </a:p>
        </p:txBody>
      </p:sp>
      <p:cxnSp>
        <p:nvCxnSpPr>
          <p:cNvPr id="32" name="Прямая со стрелкой 31"/>
          <p:cNvCxnSpPr>
            <a:stCxn id="30" idx="1"/>
          </p:cNvCxnSpPr>
          <p:nvPr/>
        </p:nvCxnSpPr>
        <p:spPr>
          <a:xfrm flipV="1">
            <a:off x="5429256" y="6143644"/>
            <a:ext cx="785818" cy="4179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Управляющая кнопка: справка 18">
            <a:hlinkClick r:id="rId6" action="ppaction://hlinksldjump" highlightClick="1"/>
          </p:cNvPr>
          <p:cNvSpPr/>
          <p:nvPr/>
        </p:nvSpPr>
        <p:spPr>
          <a:xfrm>
            <a:off x="8572528" y="2643182"/>
            <a:ext cx="285752" cy="285752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назад 20">
            <a:hlinkClick r:id="rId7" action="ppaction://hlinksldjump" highlightClick="1"/>
          </p:cNvPr>
          <p:cNvSpPr/>
          <p:nvPr/>
        </p:nvSpPr>
        <p:spPr>
          <a:xfrm>
            <a:off x="8786842" y="6643710"/>
            <a:ext cx="357158" cy="2142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Подумай?!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1428760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/>
              <a:t>На одинаковой ли высоте будет находиться снеговая граница на севере Уральских гор и горах Кавказа? </a:t>
            </a:r>
          </a:p>
          <a:p>
            <a:pPr algn="just">
              <a:buNone/>
            </a:pP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214414" y="3071810"/>
            <a:ext cx="1071570" cy="4616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714348" y="3071810"/>
            <a:ext cx="7929618" cy="92333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На севере Уральских гор снеговая граница будет находиться гораздо ниже – на высоте 1500 м, так как  эта территория находится за полярным кругом.</a:t>
            </a:r>
            <a:endParaRPr lang="ru-RU" dirty="0"/>
          </a:p>
        </p:txBody>
      </p:sp>
      <p:pic>
        <p:nvPicPr>
          <p:cNvPr id="6" name="Picture 3" descr="D:\asu\мама\география\8 класс\Class8\Двугорбый Эльбрус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4143380"/>
            <a:ext cx="3000396" cy="207170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786314" y="6286520"/>
            <a:ext cx="3930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Эльбрус – главная вершина Кавказа</a:t>
            </a:r>
            <a:endParaRPr lang="ru-RU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4071942"/>
            <a:ext cx="3000396" cy="214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1000100" y="6286520"/>
            <a:ext cx="1848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Полярный Урал</a:t>
            </a:r>
            <a:endParaRPr lang="ru-RU" dirty="0"/>
          </a:p>
        </p:txBody>
      </p:sp>
      <p:sp>
        <p:nvSpPr>
          <p:cNvPr id="11" name="Управляющая кнопка: назад 10">
            <a:hlinkClick r:id="rId4" action="ppaction://hlinksldjump" highlightClick="1"/>
          </p:cNvPr>
          <p:cNvSpPr/>
          <p:nvPr/>
        </p:nvSpPr>
        <p:spPr>
          <a:xfrm>
            <a:off x="8786842" y="6572272"/>
            <a:ext cx="357158" cy="28572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000108"/>
            <a:ext cx="8229600" cy="1285876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</a:rPr>
              <a:t>Килиманджаро</a:t>
            </a:r>
            <a:r>
              <a:rPr lang="ru-RU" sz="2800" dirty="0" smtClean="0">
                <a:solidFill>
                  <a:srgbClr val="002060"/>
                </a:solidFill>
              </a:rPr>
              <a:t> в переводе означает «сияющая гора». Ее вершина покрыта ледником. Снеговая граница находится на высоте 4500 метров, так как только на этой высоте </a:t>
            </a:r>
            <a:r>
              <a:rPr lang="en-US" sz="2800" dirty="0" smtClean="0">
                <a:solidFill>
                  <a:srgbClr val="002060"/>
                </a:solidFill>
              </a:rPr>
              <a:t>t </a:t>
            </a:r>
            <a:r>
              <a:rPr lang="ru-RU" sz="2800" dirty="0" smtClean="0">
                <a:solidFill>
                  <a:srgbClr val="002060"/>
                </a:solidFill>
              </a:rPr>
              <a:t> ниже 0.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2050" name="Picture 2" descr="D:\asu\мама\география\7 класс\Class7\Вулкан Килиманджаро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10000" contrast="10000"/>
          </a:blip>
          <a:srcRect/>
          <a:stretch>
            <a:fillRect/>
          </a:stretch>
        </p:blipFill>
        <p:spPr bwMode="auto">
          <a:xfrm>
            <a:off x="1571604" y="2428868"/>
            <a:ext cx="6286544" cy="4191029"/>
          </a:xfrm>
          <a:prstGeom prst="rect">
            <a:avLst/>
          </a:prstGeom>
          <a:noFill/>
        </p:spPr>
      </p:pic>
      <p:sp>
        <p:nvSpPr>
          <p:cNvPr id="6" name="Управляющая кнопка: далее 5">
            <a:hlinkClick r:id="rId3" action="ppaction://hlinksldjump" highlightClick="1"/>
          </p:cNvPr>
          <p:cNvSpPr/>
          <p:nvPr/>
        </p:nvSpPr>
        <p:spPr>
          <a:xfrm>
            <a:off x="8786842" y="6643710"/>
            <a:ext cx="357158" cy="21429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500066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Движение – одно из свойств ледника </a:t>
            </a:r>
            <a:endParaRPr lang="ru-RU" sz="4000" dirty="0"/>
          </a:p>
        </p:txBody>
      </p:sp>
      <p:pic>
        <p:nvPicPr>
          <p:cNvPr id="4" name="Picture 3" descr="D:\asu\мама\география\7 класс\Class7\Ледник Хабборд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5721" y="3500438"/>
            <a:ext cx="2714644" cy="18097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282" y="1214422"/>
            <a:ext cx="864399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Под ледником положительная температура, лед подтаивает и верхний слой грунта увлажняется. По нему как по маслу под весом своей тяжести ледник сползает. В горах он устремляется вниз, а покровные ледники от центра к периферии, выравнивая рельеф на своем пути. Перед собой горный ледник движет горные породы, образуя боковые морены. Достигнув снеговой границы ледник начинает таять, образуя конечную морену.  Края покровных ледников обламываясь, образуют </a:t>
            </a:r>
            <a:r>
              <a:rPr lang="ru-RU" sz="2000" dirty="0" smtClean="0">
                <a:hlinkClick r:id="rId3" action="ppaction://hlinksldjump"/>
              </a:rPr>
              <a:t>айсберги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6" name="Picture 2" descr="D:\Picts\2_an\gla2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4429132"/>
            <a:ext cx="2488695" cy="2071702"/>
          </a:xfrm>
          <a:prstGeom prst="rect">
            <a:avLst/>
          </a:prstGeom>
          <a:noFill/>
        </p:spPr>
      </p:pic>
      <p:pic>
        <p:nvPicPr>
          <p:cNvPr id="8" name="Picture 3" descr="D:\Picts\2_an\gla1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60" y="3643314"/>
            <a:ext cx="2904109" cy="20299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Типы  айсбергов</a:t>
            </a:r>
            <a:endParaRPr lang="ru-RU" sz="5400" dirty="0"/>
          </a:p>
        </p:txBody>
      </p:sp>
      <p:pic>
        <p:nvPicPr>
          <p:cNvPr id="18434" name="Picture 2" descr="D:\Picts\2_an\ici2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285992"/>
            <a:ext cx="3929091" cy="2946818"/>
          </a:xfrm>
          <a:prstGeom prst="rect">
            <a:avLst/>
          </a:prstGeom>
          <a:noFill/>
        </p:spPr>
      </p:pic>
      <p:pic>
        <p:nvPicPr>
          <p:cNvPr id="4" name="Picture 2" descr="D:\Picts\2_an\icc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81564" y="3214686"/>
            <a:ext cx="3952881" cy="296466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0034" y="5357826"/>
            <a:ext cx="335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Пирамидальный айсберг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43504" y="6215082"/>
            <a:ext cx="335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Столовый айсберг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3438" y="1714488"/>
            <a:ext cx="414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Айсберг- ледяная гора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9" name="Управляющая кнопка: назад 8">
            <a:hlinkClick r:id="rId4" action="ppaction://hlinksldjump" highlightClick="1"/>
          </p:cNvPr>
          <p:cNvSpPr/>
          <p:nvPr/>
        </p:nvSpPr>
        <p:spPr>
          <a:xfrm>
            <a:off x="8715404" y="6572272"/>
            <a:ext cx="428596" cy="28572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033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Вулкан Ключевская сопка</a:t>
            </a:r>
            <a:endParaRPr lang="ru-RU" dirty="0"/>
          </a:p>
        </p:txBody>
      </p:sp>
      <p:pic>
        <p:nvPicPr>
          <p:cNvPr id="4" name="Picture 3" descr="D:\asu\мама\география\7 класс\Class7\Вулкан Ключевская Сопка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428736"/>
            <a:ext cx="7695057" cy="51300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 smtClean="0"/>
              <a:t>Самый длинный  ледник в мире – </a:t>
            </a:r>
            <a:br>
              <a:rPr lang="ru-RU" sz="4400" dirty="0" smtClean="0"/>
            </a:br>
            <a:r>
              <a:rPr lang="ru-RU" sz="4400" dirty="0" smtClean="0"/>
              <a:t>ледник </a:t>
            </a:r>
            <a:r>
              <a:rPr lang="ru-RU" sz="4400" dirty="0" err="1" smtClean="0"/>
              <a:t>Федченко</a:t>
            </a:r>
            <a:endParaRPr lang="ru-RU" sz="4400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25710" y="4214818"/>
            <a:ext cx="3037391" cy="2267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329" descr="http://www.cbs.irkutsk.ru/image/ledni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5" y="2000240"/>
            <a:ext cx="4868567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далее 5">
            <a:hlinkClick r:id="rId4" action="ppaction://hlinksldjump" highlightClick="1"/>
          </p:cNvPr>
          <p:cNvSpPr/>
          <p:nvPr/>
        </p:nvSpPr>
        <p:spPr>
          <a:xfrm>
            <a:off x="8786842" y="6429396"/>
            <a:ext cx="357158" cy="4286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Алексей  Павлович  </a:t>
            </a:r>
            <a:r>
              <a:rPr lang="ru-RU" dirty="0" err="1" smtClean="0"/>
              <a:t>Федченко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4876" y="1142984"/>
            <a:ext cx="385765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А.П. </a:t>
            </a:r>
            <a:r>
              <a:rPr lang="ru-RU" sz="2000" dirty="0" err="1" smtClean="0"/>
              <a:t>Федченко</a:t>
            </a:r>
            <a:r>
              <a:rPr lang="ru-RU" sz="2000" dirty="0" smtClean="0"/>
              <a:t> </a:t>
            </a:r>
            <a:r>
              <a:rPr lang="ru-RU" sz="2000" dirty="0"/>
              <a:t>первым из русских путешественников посетил </a:t>
            </a:r>
            <a:r>
              <a:rPr lang="ru-RU" sz="2000" dirty="0" err="1"/>
              <a:t>Алайскую</a:t>
            </a:r>
            <a:r>
              <a:rPr lang="ru-RU" sz="2000" dirty="0"/>
              <a:t> долину, открыл Заалайский хребет и его высочайшую </a:t>
            </a:r>
            <a:r>
              <a:rPr lang="ru-RU" sz="2000" dirty="0" smtClean="0"/>
              <a:t>вершину - пик Ленина. Результаты экспедиций в Среднюю Азию не ограничились только географическими открытиями новых горных цепей и вершин. </a:t>
            </a:r>
            <a:r>
              <a:rPr lang="ru-RU" sz="2000" dirty="0" err="1" smtClean="0"/>
              <a:t>Федченко</a:t>
            </a:r>
            <a:r>
              <a:rPr lang="ru-RU" sz="2000" dirty="0" smtClean="0"/>
              <a:t> собрал богатейшие материалы по изучению растительного и животного мира и сделал ряд наблюдений, которые говорят о его блестящих способностях учёного-исследователя.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428736"/>
            <a:ext cx="3643338" cy="45418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Управляющая кнопка: далее 8">
            <a:hlinkClick r:id="rId3" action="ppaction://hlinksldjump" highlightClick="1"/>
          </p:cNvPr>
          <p:cNvSpPr/>
          <p:nvPr/>
        </p:nvSpPr>
        <p:spPr>
          <a:xfrm>
            <a:off x="8786842" y="6429396"/>
            <a:ext cx="357158" cy="4286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Изучение ледников</a:t>
            </a:r>
            <a:endParaRPr lang="ru-RU" dirty="0"/>
          </a:p>
        </p:txBody>
      </p:sp>
      <p:pic>
        <p:nvPicPr>
          <p:cNvPr id="1028" name="Рисунок 308" descr="http://im4-tub.yandex.net/i?id=48787035&amp;tov=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857364"/>
            <a:ext cx="3294827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Рисунок 224" descr="http://images.picsearch.com/is?0SngxdmhcBU6Fv0Og4TEAyMZPI4Fw6Zvixr4QLKGe9k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9124" y="1928802"/>
            <a:ext cx="424545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5572132" y="3969784"/>
            <a:ext cx="3214710" cy="2673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Управляющая кнопка: назад 6">
            <a:hlinkClick r:id="rId7" action="ppaction://hlinksldjump" highlightClick="1"/>
          </p:cNvPr>
          <p:cNvSpPr/>
          <p:nvPr/>
        </p:nvSpPr>
        <p:spPr>
          <a:xfrm>
            <a:off x="8786842" y="6500834"/>
            <a:ext cx="357158" cy="35716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D:\Picts\2_an\res5.g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5720" y="4572008"/>
            <a:ext cx="3545923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033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Запас пресной воды</a:t>
            </a:r>
            <a:endParaRPr lang="ru-RU" dirty="0"/>
          </a:p>
        </p:txBody>
      </p:sp>
      <p:pic>
        <p:nvPicPr>
          <p:cNvPr id="4" name="Picture 2" descr="D:\Picts\2_an\icc1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500174"/>
            <a:ext cx="7215238" cy="5094317"/>
          </a:xfrm>
          <a:prstGeom prst="rect">
            <a:avLst/>
          </a:prstGeom>
          <a:noFill/>
        </p:spPr>
      </p:pic>
      <p:pic>
        <p:nvPicPr>
          <p:cNvPr id="27650" name="Picture 2" descr="D:\asu\мама\география\6 класс\гидросфера\ледники\з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7651" name="Picture 3" descr="D:\asu\мама\география\6 класс\гидросфера\ледники\зн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7652" name="Picture 4" descr="D:\asu\мама\география\6 класс\гидросфера\ледники\ше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7653" name="Picture 5" descr="D:\asu\мама\география\6 класс\гидросфера\ледники\апыр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757</TotalTime>
  <Words>466</Words>
  <Application>Microsoft Office PowerPoint</Application>
  <PresentationFormat>Экран (4:3)</PresentationFormat>
  <Paragraphs>62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 Ледники Урок географии в 6 классе </vt:lpstr>
      <vt:lpstr>Вы хотите узнать…</vt:lpstr>
      <vt:lpstr>Что такое ледник?</vt:lpstr>
      <vt:lpstr>Как образуются ледники?</vt:lpstr>
      <vt:lpstr>Как образуются ледники?</vt:lpstr>
      <vt:lpstr>Слайд 6</vt:lpstr>
      <vt:lpstr>Слайд 7</vt:lpstr>
      <vt:lpstr>Какими бывают ледники?</vt:lpstr>
      <vt:lpstr>Строение горного ледника</vt:lpstr>
      <vt:lpstr>Подумай?!</vt:lpstr>
      <vt:lpstr>Килиманджаро в переводе означает «сияющая гора». Ее вершина покрыта ледником. Снеговая граница находится на высоте 4500 метров, так как только на этой высоте t  ниже 0.</vt:lpstr>
      <vt:lpstr>Движение – одно из свойств ледника </vt:lpstr>
      <vt:lpstr>Типы  айсбергов</vt:lpstr>
      <vt:lpstr>Вулкан Ключевская сопка</vt:lpstr>
      <vt:lpstr>Самый длинный  ледник в мире –  ледник Федченко</vt:lpstr>
      <vt:lpstr>Алексей  Павлович  Федченко</vt:lpstr>
      <vt:lpstr>Изучение ледников</vt:lpstr>
      <vt:lpstr>Запас пресной воды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Ледники</dc:title>
  <dc:creator>Бондарева Е.Ф.</dc:creator>
  <cp:lastModifiedBy>Ink</cp:lastModifiedBy>
  <cp:revision>86</cp:revision>
  <dcterms:created xsi:type="dcterms:W3CDTF">2008-03-12T02:36:38Z</dcterms:created>
  <dcterms:modified xsi:type="dcterms:W3CDTF">2013-01-15T08:07:46Z</dcterms:modified>
</cp:coreProperties>
</file>