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sldIdLst>
    <p:sldId id="256" r:id="rId2"/>
    <p:sldId id="258" r:id="rId3"/>
    <p:sldId id="280" r:id="rId4"/>
    <p:sldId id="281" r:id="rId5"/>
    <p:sldId id="282" r:id="rId6"/>
    <p:sldId id="283" r:id="rId7"/>
    <p:sldId id="284" r:id="rId8"/>
    <p:sldId id="285" r:id="rId9"/>
    <p:sldId id="286" r:id="rId10"/>
    <p:sldId id="287" r:id="rId11"/>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varScale="1">
        <p:scale>
          <a:sx n="97" d="100"/>
          <a:sy n="97" d="100"/>
        </p:scale>
        <p:origin x="-137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64CF2E0-CCC4-4E1E-9902-C3C36AB3FDA4}" type="datetimeFigureOut">
              <a:rPr lang="en-US" smtClean="0"/>
              <a:pPr/>
              <a:t>3/17/2014</a:t>
            </a:fld>
            <a:endParaRPr lang="en-US"/>
          </a:p>
        </p:txBody>
      </p:sp>
      <p:sp>
        <p:nvSpPr>
          <p:cNvPr id="19" name="Нижний колонтитул 18"/>
          <p:cNvSpPr>
            <a:spLocks noGrp="1"/>
          </p:cNvSpPr>
          <p:nvPr>
            <p:ph type="ftr" sz="quarter" idx="11"/>
          </p:nvPr>
        </p:nvSpPr>
        <p:spPr/>
        <p:txBody>
          <a:bodyPr/>
          <a:lstStyle/>
          <a:p>
            <a:endParaRPr kumimoji="0" lang="en-US"/>
          </a:p>
        </p:txBody>
      </p:sp>
      <p:sp>
        <p:nvSpPr>
          <p:cNvPr id="27" name="Номер слайда 26"/>
          <p:cNvSpPr>
            <a:spLocks noGrp="1"/>
          </p:cNvSpPr>
          <p:nvPr>
            <p:ph type="sldNum" sz="quarter" idx="12"/>
          </p:nvPr>
        </p:nvSpPr>
        <p:spPr/>
        <p:txBody>
          <a:bodyPr/>
          <a:lstStyle/>
          <a:p>
            <a:fld id="{6F42FDE4-A7DD-41A7-A0A6-9B649FB43336}" type="slidenum">
              <a:rPr kumimoji="0" lang="en-US" smtClean="0"/>
              <a:pPr/>
              <a:t>‹#›</a:t>
            </a:fld>
            <a:endParaRPr kumimoji="0" lang="en-US" sz="1400"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3/17/2014</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64CF2E0-CCC4-4E1E-9902-C3C36AB3FDA4}" type="datetimeFigureOut">
              <a:rPr lang="en-US" smtClean="0"/>
              <a:pPr/>
              <a:t>3/17/2014</a:t>
            </a:fld>
            <a:endParaRPr lang="en-US"/>
          </a:p>
        </p:txBody>
      </p:sp>
      <p:sp>
        <p:nvSpPr>
          <p:cNvPr id="5" name="Нижний колонтитул 4"/>
          <p:cNvSpPr>
            <a:spLocks noGrp="1"/>
          </p:cNvSpPr>
          <p:nvPr>
            <p:ph type="ftr" sz="quarter" idx="11"/>
          </p:nvPr>
        </p:nvSpPr>
        <p:spPr/>
        <p:txBody>
          <a:bodyPr/>
          <a:lstStyle/>
          <a:p>
            <a:endParaRPr kumimoji="0" lang="en-US" dirty="0"/>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64CF2E0-CCC4-4E1E-9902-C3C36AB3FDA4}" type="datetimeFigureOut">
              <a:rPr lang="en-US" smtClean="0"/>
              <a:pPr/>
              <a:t>3/17/2014</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64CF2E0-CCC4-4E1E-9902-C3C36AB3FDA4}" type="datetimeFigureOut">
              <a:rPr lang="en-US" smtClean="0"/>
              <a:pPr/>
              <a:t>3/17/2014</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64CF2E0-CCC4-4E1E-9902-C3C36AB3FDA4}" type="datetimeFigureOut">
              <a:rPr lang="en-US" smtClean="0"/>
              <a:pPr/>
              <a:t>3/17/2014</a:t>
            </a:fld>
            <a:endParaRPr lang="en-US"/>
          </a:p>
        </p:txBody>
      </p:sp>
      <p:sp>
        <p:nvSpPr>
          <p:cNvPr id="4" name="Нижний колонтитул 3"/>
          <p:cNvSpPr>
            <a:spLocks noGrp="1"/>
          </p:cNvSpPr>
          <p:nvPr>
            <p:ph type="ftr" sz="quarter" idx="11"/>
          </p:nvPr>
        </p:nvSpPr>
        <p:spPr/>
        <p:txBody>
          <a:bodyPr/>
          <a:lstStyle/>
          <a:p>
            <a:endParaRPr kumimoji="0" lang="en-US"/>
          </a:p>
        </p:txBody>
      </p:sp>
      <p:sp>
        <p:nvSpPr>
          <p:cNvPr id="5" name="Номер слайда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4CF2E0-CCC4-4E1E-9902-C3C36AB3FDA4}" type="datetimeFigureOut">
              <a:rPr lang="en-US" smtClean="0"/>
              <a:pPr/>
              <a:t>3/17/2014</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64CF2E0-CCC4-4E1E-9902-C3C36AB3FDA4}" type="datetimeFigureOut">
              <a:rPr lang="en-US" smtClean="0"/>
              <a:pPr/>
              <a:t>3/17/2014</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64CF2E0-CCC4-4E1E-9902-C3C36AB3FDA4}" type="datetimeFigureOut">
              <a:rPr lang="en-US" smtClean="0"/>
              <a:pPr/>
              <a:t>3/17/2014</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a:xfrm>
            <a:off x="8077200" y="6356350"/>
            <a:ext cx="609600" cy="365125"/>
          </a:xfrm>
        </p:spPr>
        <p:txBody>
          <a:bodyPr/>
          <a:lstStyle/>
          <a:p>
            <a:fld id="{6F42FDE4-A7DD-41A7-A0A6-9B649FB43336}" type="slidenum">
              <a:rPr kumimoji="0" lang="en-US" smtClean="0"/>
              <a:pPr/>
              <a:t>‹#›</a:t>
            </a:fld>
            <a:endParaRPr kumimoji="0" lang="en-US"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3/17/2014</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3/17/2014</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r" eaLnBrk="1" latinLnBrk="0" hangingPunct="1"/>
            <a:fld id="{564CF2E0-CCC4-4E1E-9902-C3C36AB3FDA4}" type="datetimeFigureOut">
              <a:rPr lang="en-US" smtClean="0"/>
              <a:pPr algn="r" eaLnBrk="1" latinLnBrk="0" hangingPunct="1"/>
              <a:t>3/17/2014</a:t>
            </a:fld>
            <a:endParaRPr lang="en-US" sz="1400" dirty="0">
              <a:solidFill>
                <a:schemeClr val="tx2"/>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0" lang="en-US" sz="1400" dirty="0">
              <a:solidFill>
                <a:schemeClr val="tx2"/>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63688" y="2708920"/>
            <a:ext cx="6120680" cy="1196752"/>
          </a:xfrm>
        </p:spPr>
        <p:txBody>
          <a:bodyPr>
            <a:normAutofit fontScale="90000"/>
          </a:bodyPr>
          <a:lstStyle/>
          <a:p>
            <a:pPr algn="ctr"/>
            <a:r>
              <a:rPr lang="ru-RU" sz="6600" dirty="0" smtClean="0"/>
              <a:t>Река </a:t>
            </a:r>
            <a:br>
              <a:rPr lang="ru-RU" sz="6600" dirty="0" smtClean="0"/>
            </a:br>
            <a:r>
              <a:rPr lang="ru-RU" sz="9800" dirty="0" smtClean="0"/>
              <a:t>Волга</a:t>
            </a:r>
            <a:endParaRPr lang="uk-UA" sz="6600" dirty="0"/>
          </a:p>
        </p:txBody>
      </p:sp>
      <p:sp>
        <p:nvSpPr>
          <p:cNvPr id="3" name="Прямоугольник 2"/>
          <p:cNvSpPr/>
          <p:nvPr/>
        </p:nvSpPr>
        <p:spPr>
          <a:xfrm>
            <a:off x="0" y="5411450"/>
            <a:ext cx="9144000" cy="1446550"/>
          </a:xfrm>
          <a:prstGeom prst="rect">
            <a:avLst/>
          </a:prstGeom>
        </p:spPr>
        <p:txBody>
          <a:bodyPr wrap="square">
            <a:spAutoFit/>
          </a:bodyPr>
          <a:lstStyle/>
          <a:p>
            <a:pPr algn="ct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139952" y="2060848"/>
            <a:ext cx="4824536" cy="3528392"/>
          </a:xfrm>
        </p:spPr>
        <p:txBody>
          <a:bodyPr>
            <a:normAutofit/>
          </a:bodyPr>
          <a:lstStyle/>
          <a:p>
            <a:pPr marL="0" indent="539750" algn="just">
              <a:buNone/>
            </a:pPr>
            <a:r>
              <a:rPr lang="ru-RU" sz="2400" dirty="0" smtClean="0"/>
              <a:t>Река Волга является одной из самых крупных рек на территории всей Земли, также она является самой крупной во всей Европе. Эта река протекает по России по Европейской ее части. Что касается длины водной артерии, то она составляет 3530 км.</a:t>
            </a:r>
            <a:endParaRPr lang="uk-UA" sz="2400" dirty="0"/>
          </a:p>
        </p:txBody>
      </p:sp>
      <p:sp>
        <p:nvSpPr>
          <p:cNvPr id="6" name="Прямоугольник 5"/>
          <p:cNvSpPr/>
          <p:nvPr/>
        </p:nvSpPr>
        <p:spPr>
          <a:xfrm>
            <a:off x="251520" y="6335941"/>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Рисунок 4" descr="Volga_river_from_NASA_satellite.jpg"/>
          <p:cNvPicPr>
            <a:picLocks noChangeAspect="1"/>
          </p:cNvPicPr>
          <p:nvPr/>
        </p:nvPicPr>
        <p:blipFill>
          <a:blip r:embed="rId2" cstate="print"/>
          <a:stretch>
            <a:fillRect/>
          </a:stretch>
        </p:blipFill>
        <p:spPr>
          <a:xfrm>
            <a:off x="251520" y="1124744"/>
            <a:ext cx="3843435" cy="501317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860032" y="836712"/>
            <a:ext cx="4032448" cy="5256584"/>
          </a:xfrm>
        </p:spPr>
        <p:txBody>
          <a:bodyPr>
            <a:normAutofit/>
          </a:bodyPr>
          <a:lstStyle/>
          <a:p>
            <a:pPr marL="0" indent="539750" algn="just">
              <a:buNone/>
            </a:pPr>
            <a:r>
              <a:rPr lang="ru-RU" sz="2400" dirty="0" smtClean="0"/>
              <a:t>Непосредственно близ Волги располагаются такие крупные города как Казань, Самара, Волгоград и Нижний Новгород. В течение длительного периода времени река носила разные названия. Так например, в античные времена многие авторы называли ее Ра. Немного позже ее стали называть Итиль.</a:t>
            </a:r>
            <a:endParaRPr lang="uk-UA" sz="2400" dirty="0"/>
          </a:p>
        </p:txBody>
      </p:sp>
      <p:sp>
        <p:nvSpPr>
          <p:cNvPr id="6" name="Прямоугольник 5"/>
          <p:cNvSpPr/>
          <p:nvPr/>
        </p:nvSpPr>
        <p:spPr>
          <a:xfrm>
            <a:off x="0" y="6335941"/>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volga_basseyn.png"/>
          <p:cNvPicPr>
            <a:picLocks noChangeAspect="1"/>
          </p:cNvPicPr>
          <p:nvPr/>
        </p:nvPicPr>
        <p:blipFill>
          <a:blip r:embed="rId2" cstate="print"/>
          <a:stretch>
            <a:fillRect/>
          </a:stretch>
        </p:blipFill>
        <p:spPr>
          <a:xfrm>
            <a:off x="251520" y="980728"/>
            <a:ext cx="4642306" cy="482453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836712"/>
            <a:ext cx="8496944" cy="4464496"/>
          </a:xfrm>
        </p:spPr>
        <p:txBody>
          <a:bodyPr>
            <a:normAutofit/>
          </a:bodyPr>
          <a:lstStyle/>
          <a:p>
            <a:pPr marL="0" indent="539750" algn="just">
              <a:buNone/>
            </a:pPr>
            <a:r>
              <a:rPr lang="ru-RU" sz="2400" dirty="0" smtClean="0"/>
              <a:t>Свое название Волга, река получила за свою протяженность, так как во многих балтийских языках </a:t>
            </a:r>
            <a:r>
              <a:rPr lang="ru-RU" sz="2400" dirty="0" err="1" smtClean="0"/>
              <a:t>Волго</a:t>
            </a:r>
            <a:r>
              <a:rPr lang="ru-RU" sz="2400" dirty="0" smtClean="0"/>
              <a:t> обозначает долгий, длинный. Что же касается первичного упоминания, то имеются сведения, согласно которым еще Геродот говорил в своих трудах об этой реке, описывая походы царя Дария на скифов.</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bahilova.jpg"/>
          <p:cNvPicPr>
            <a:picLocks noChangeAspect="1"/>
          </p:cNvPicPr>
          <p:nvPr/>
        </p:nvPicPr>
        <p:blipFill>
          <a:blip r:embed="rId2" cstate="print"/>
          <a:stretch>
            <a:fillRect/>
          </a:stretch>
        </p:blipFill>
        <p:spPr>
          <a:xfrm>
            <a:off x="2915816" y="3212976"/>
            <a:ext cx="3748606" cy="281317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3717032"/>
            <a:ext cx="8496944" cy="2088232"/>
          </a:xfrm>
        </p:spPr>
        <p:txBody>
          <a:bodyPr>
            <a:normAutofit/>
          </a:bodyPr>
          <a:lstStyle/>
          <a:p>
            <a:pPr marL="0" indent="539750" algn="just">
              <a:buNone/>
            </a:pPr>
            <a:r>
              <a:rPr lang="ru-RU" sz="2400" dirty="0" smtClean="0"/>
              <a:t>Важность и значение Волги было определено еще в VIII веке, именно тогда начали активно развиваться торговые отношения между Западом и Востоком. Именно посредством Волжского пути стала осуществляться продажа серебра, которое привозили из арабских стран.</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d180d0b5d0bad0b0-d0b2d0bed0bbd0b3d0b0_0.jpg"/>
          <p:cNvPicPr>
            <a:picLocks noChangeAspect="1"/>
          </p:cNvPicPr>
          <p:nvPr/>
        </p:nvPicPr>
        <p:blipFill>
          <a:blip r:embed="rId2" cstate="print"/>
          <a:stretch>
            <a:fillRect/>
          </a:stretch>
        </p:blipFill>
        <p:spPr>
          <a:xfrm>
            <a:off x="2915816" y="908720"/>
            <a:ext cx="3419872" cy="256490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836712"/>
            <a:ext cx="8496944" cy="4464496"/>
          </a:xfrm>
        </p:spPr>
        <p:txBody>
          <a:bodyPr>
            <a:normAutofit/>
          </a:bodyPr>
          <a:lstStyle/>
          <a:p>
            <a:pPr marL="0" indent="539750" algn="just">
              <a:buNone/>
            </a:pPr>
            <a:r>
              <a:rPr lang="ru-RU" sz="2400" dirty="0" smtClean="0"/>
              <a:t>По мере развития государств торговля стала набирать все большие обороты, вместе с тем начинают развиваться и города, которые были построены на Волге. Именно эта река имела важное стратегическое значение во время Гражданской войны 1917-22 годов, а все по причине того, что воспользовавшись Волжским путем можно было добраться до хлебных и нефтяных ресурсов.</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7" name="Рисунок 6" descr="d180d0b5d0bad0b0-d0b2d0bed0bbd0b3d0b0_0.jpg"/>
          <p:cNvPicPr>
            <a:picLocks noChangeAspect="1"/>
          </p:cNvPicPr>
          <p:nvPr/>
        </p:nvPicPr>
        <p:blipFill>
          <a:blip r:embed="rId2" cstate="print"/>
          <a:stretch>
            <a:fillRect/>
          </a:stretch>
        </p:blipFill>
        <p:spPr>
          <a:xfrm>
            <a:off x="2915816" y="3573016"/>
            <a:ext cx="3563888" cy="267291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836712"/>
            <a:ext cx="8496944" cy="4464496"/>
          </a:xfrm>
        </p:spPr>
        <p:txBody>
          <a:bodyPr>
            <a:normAutofit/>
          </a:bodyPr>
          <a:lstStyle/>
          <a:p>
            <a:pPr marL="0" indent="539750" algn="just">
              <a:buNone/>
            </a:pPr>
            <a:r>
              <a:rPr lang="ru-RU" sz="2400" dirty="0" smtClean="0"/>
              <a:t>С развитием индустрии ресурсы реки стали использоваться еще и для производства электроэнергии. Знаменитая Сталинградская битва 1941 – 45 годов также разворачивалась в устье реки.</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stalingu.jpg"/>
          <p:cNvPicPr>
            <a:picLocks noChangeAspect="1"/>
          </p:cNvPicPr>
          <p:nvPr/>
        </p:nvPicPr>
        <p:blipFill>
          <a:blip r:embed="rId2" cstate="print"/>
          <a:stretch>
            <a:fillRect/>
          </a:stretch>
        </p:blipFill>
        <p:spPr>
          <a:xfrm>
            <a:off x="2483768" y="2708920"/>
            <a:ext cx="4367857" cy="326861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3861048"/>
            <a:ext cx="8496944" cy="1800200"/>
          </a:xfrm>
        </p:spPr>
        <p:txBody>
          <a:bodyPr>
            <a:normAutofit/>
          </a:bodyPr>
          <a:lstStyle/>
          <a:p>
            <a:pPr marL="0" indent="539750" algn="just">
              <a:buNone/>
            </a:pPr>
            <a:r>
              <a:rPr lang="ru-RU" sz="2400" dirty="0" smtClean="0"/>
              <a:t>Что касается географической информации касательно данной реки, то можно отметить, что она берет свое начало на Валдайской возвышенности. Само устье реки располагается ниже уровня моря на 28 метров.</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Smoke_over_the_river_Volga.jpg"/>
          <p:cNvPicPr>
            <a:picLocks noChangeAspect="1"/>
          </p:cNvPicPr>
          <p:nvPr/>
        </p:nvPicPr>
        <p:blipFill>
          <a:blip r:embed="rId2" cstate="print"/>
          <a:srcRect t="9524" b="11905"/>
          <a:stretch>
            <a:fillRect/>
          </a:stretch>
        </p:blipFill>
        <p:spPr>
          <a:xfrm>
            <a:off x="2195736" y="764704"/>
            <a:ext cx="4968552" cy="292789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692696"/>
            <a:ext cx="8640960" cy="3240360"/>
          </a:xfrm>
        </p:spPr>
        <p:txBody>
          <a:bodyPr>
            <a:normAutofit/>
          </a:bodyPr>
          <a:lstStyle/>
          <a:p>
            <a:pPr marL="0" indent="539750" algn="just">
              <a:buNone/>
            </a:pPr>
            <a:r>
              <a:rPr lang="ru-RU" sz="2400" dirty="0" smtClean="0"/>
              <a:t>Ее отличительной характеристикой является то, что она не впадает в океан, другими словами является рекой внутреннего стока. У Волги имеется большое количество притоков, а именно больше 200. Стоит отметить, что те из них, которые относятся к левым, являются многоводными по сравнению с правыми. Бассейн реки занимает значительную часть территории РФ, а именно 1/3 Европейской ее части.</a:t>
            </a:r>
            <a:endParaRPr lang="uk-UA" sz="2400" dirty="0"/>
          </a:p>
        </p:txBody>
      </p:sp>
      <p:sp>
        <p:nvSpPr>
          <p:cNvPr id="6" name="Прямоугольник 5"/>
          <p:cNvSpPr/>
          <p:nvPr/>
        </p:nvSpPr>
        <p:spPr>
          <a:xfrm>
            <a:off x="0" y="6335941"/>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DSC00084.JPG"/>
          <p:cNvPicPr>
            <a:picLocks noChangeAspect="1"/>
          </p:cNvPicPr>
          <p:nvPr/>
        </p:nvPicPr>
        <p:blipFill>
          <a:blip r:embed="rId2" cstate="print"/>
          <a:stretch>
            <a:fillRect/>
          </a:stretch>
        </p:blipFill>
        <p:spPr>
          <a:xfrm>
            <a:off x="2699792" y="3717032"/>
            <a:ext cx="3923928" cy="261595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429000"/>
            <a:ext cx="8496944" cy="2979712"/>
          </a:xfrm>
        </p:spPr>
        <p:txBody>
          <a:bodyPr>
            <a:normAutofit lnSpcReduction="10000"/>
          </a:bodyPr>
          <a:lstStyle/>
          <a:p>
            <a:pPr marL="0" indent="719138" algn="just">
              <a:buNone/>
            </a:pPr>
            <a:r>
              <a:rPr lang="ru-RU" sz="2400" dirty="0" smtClean="0"/>
              <a:t>Многие специалисты условно делят реку на три части. Верхняя, средняя и нижняя Волга, каждая из которых имеет определенные участки и протяженность. Что касается питания реки, то наибольшую его часть составляют снеговые воды, в среднем это составляет 60%, в то время как грунтовые воды представляют около 30%. На долю дождевых вод как одного из способов питания Волги приходится 10%.</a:t>
            </a:r>
            <a:endParaRPr lang="uk-UA" sz="2400" dirty="0"/>
          </a:p>
        </p:txBody>
      </p:sp>
      <p:sp>
        <p:nvSpPr>
          <p:cNvPr id="6" name="Прямоугольник 5"/>
          <p:cNvSpPr/>
          <p:nvPr/>
        </p:nvSpPr>
        <p:spPr>
          <a:xfrm>
            <a:off x="251520" y="6165304"/>
            <a:ext cx="7452320" cy="522059"/>
          </a:xfrm>
          <a:prstGeom prst="rect">
            <a:avLst/>
          </a:prstGeom>
        </p:spPr>
        <p:txBody>
          <a:bodyPr wrap="square">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www.skachat-prezentaciju-besplatno.ru</a:t>
            </a:r>
            <a:endParaRPr lang="ru-RU"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Volga_Ulyanovsk-oliv.jpg"/>
          <p:cNvPicPr>
            <a:picLocks noChangeAspect="1"/>
          </p:cNvPicPr>
          <p:nvPr/>
        </p:nvPicPr>
        <p:blipFill>
          <a:blip r:embed="rId2" cstate="print"/>
          <a:srcRect t="7642" b="18489"/>
          <a:stretch>
            <a:fillRect/>
          </a:stretch>
        </p:blipFill>
        <p:spPr>
          <a:xfrm>
            <a:off x="2267744" y="764704"/>
            <a:ext cx="4679037" cy="2592288"/>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293</TotalTime>
  <Words>440</Words>
  <Application>Microsoft Office PowerPoint</Application>
  <PresentationFormat>Экран (4:3)</PresentationFormat>
  <Paragraphs>20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Поток</vt:lpstr>
      <vt:lpstr>Река  Волга</vt:lpstr>
      <vt:lpstr>Слайд 2</vt:lpstr>
      <vt:lpstr>Слайд 3</vt:lpstr>
      <vt:lpstr>Слайд 4</vt:lpstr>
      <vt:lpstr>Слайд 5</vt:lpstr>
      <vt:lpstr>Слайд 6</vt:lpstr>
      <vt:lpstr>Слайд 7</vt:lpstr>
      <vt:lpstr>Слайд 8</vt:lpstr>
      <vt:lpstr>Слайд 9</vt:lpstr>
      <vt:lpstr>Слайд 10</vt:lpstr>
    </vt:vector>
  </TitlesOfParts>
  <Company>Ya Blondinko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Растения красной книги</dc:title>
  <dc:creator>Юзер</dc:creator>
  <cp:lastModifiedBy>Dima</cp:lastModifiedBy>
  <cp:revision>17</cp:revision>
  <dcterms:created xsi:type="dcterms:W3CDTF">2014-01-29T08:23:51Z</dcterms:created>
  <dcterms:modified xsi:type="dcterms:W3CDTF">2014-03-17T05:45:20Z</dcterms:modified>
</cp:coreProperties>
</file>