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385B00-E308-4274-8F76-6FCF955380AD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9D03AA4-84A5-47AE-8262-B959D62788BA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5B00-E308-4274-8F76-6FCF955380AD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03AA4-84A5-47AE-8262-B959D62788B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5B00-E308-4274-8F76-6FCF955380AD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03AA4-84A5-47AE-8262-B959D62788B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5B00-E308-4274-8F76-6FCF955380AD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03AA4-84A5-47AE-8262-B959D62788B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5B00-E308-4274-8F76-6FCF955380AD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03AA4-84A5-47AE-8262-B959D62788BA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5B00-E308-4274-8F76-6FCF955380AD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03AA4-84A5-47AE-8262-B959D62788BA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5B00-E308-4274-8F76-6FCF955380AD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03AA4-84A5-47AE-8262-B959D62788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5B00-E308-4274-8F76-6FCF955380AD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03AA4-84A5-47AE-8262-B959D62788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5B00-E308-4274-8F76-6FCF955380AD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03AA4-84A5-47AE-8262-B959D62788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5B00-E308-4274-8F76-6FCF955380AD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03AA4-84A5-47AE-8262-B959D62788BA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5B00-E308-4274-8F76-6FCF955380AD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03AA4-84A5-47AE-8262-B959D62788BA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2385B00-E308-4274-8F76-6FCF955380AD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D03AA4-84A5-47AE-8262-B959D62788B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D%D0%BC%D0%BF%D0%B5%D0%B4%D0%BE%D0%BA%D0%BB" TargetMode="External"/><Relationship Id="rId2" Type="http://schemas.openxmlformats.org/officeDocument/2006/relationships/hyperlink" Target="https://ru.wikipedia.org/wiki/%D0%90%D0%BD%D1%82%D0%B8%D1%87%D0%BD%D0%B0%D1%8F_%D1%84%D0%B8%D0%BB%D0%BE%D1%81%D0%BE%D1%84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4%D0%B8%D0%B7%D0%B8%D0%BA%D0%B0_%D0%BF%D0%BB%D0%B0%D0%B7%D0%BC%D1%8B" TargetMode="External"/><Relationship Id="rId5" Type="http://schemas.openxmlformats.org/officeDocument/2006/relationships/hyperlink" Target="https://ru.wikipedia.org/wiki/%D0%9F%D0%BB%D0%B0%D0%B7%D0%BC%D0%B0" TargetMode="External"/><Relationship Id="rId4" Type="http://schemas.openxmlformats.org/officeDocument/2006/relationships/hyperlink" Target="https://ru.wikipedia.org/wiki/%D0%90%D0%B3%D1%80%D0%B5%D0%B3%D0%B0%D1%82%D0%BD%D0%BE%D0%B5_%D1%81%D0%BE%D1%81%D1%82%D0%BE%D1%8F%D0%BD%D0%B8%D0%B5_%D0%B2%D0%B5%D1%89%D0%B5%D1%81%D1%82%D0%B2%D0%B0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7%D0%B0%D1%80%D1%8F%D0%B6%D0%B5%D0%BD%D0%BD%D0%B0%D1%8F_%D1%87%D0%B0%D1%81%D1%82%D0%B8%D1%86%D0%B0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rugosvet.ru/enc/nauka_i_tehnika/himiya/NATRI.html" TargetMode="External"/><Relationship Id="rId2" Type="http://schemas.openxmlformats.org/officeDocument/2006/relationships/hyperlink" Target="http://www.krugosvet.ru/enc/nauka_i_tehnika/himiya/KALI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9600" dirty="0" smtClean="0"/>
              <a:t>Плазма</a:t>
            </a:r>
            <a:endParaRPr lang="en-US" sz="9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6000" dirty="0" smtClean="0"/>
              <a:t>Электрический ток в плазме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621244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62000" y="1944522"/>
            <a:ext cx="7745505" cy="3877815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Arial Narrow" pitchFamily="34" charset="0"/>
              </a:rPr>
              <a:t>- это четвертое агрегатное состояние вещества с высокой степенью ионизации за счет столкновения молекул на большой скорости при высокой температуре; встречается в природе: ионосфера - слабо ионизированная плазма, Солнце - полностью ионизированная плазма; искусственная плазма - в газоразрядных лампах.</a:t>
            </a:r>
            <a:endParaRPr lang="en-US" sz="2200" dirty="0">
              <a:latin typeface="Arial Narrow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плазма?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883430"/>
            <a:ext cx="2971800" cy="3002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64461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hlinkClick r:id="rId2" tooltip="Античная философия"/>
              </a:rPr>
              <a:t>Философы античности</a:t>
            </a:r>
            <a:r>
              <a:rPr lang="ru-RU" dirty="0"/>
              <a:t>, начиная с </a:t>
            </a:r>
            <a:r>
              <a:rPr lang="ru-RU" dirty="0">
                <a:hlinkClick r:id="rId3" tooltip="Эмпедокл"/>
              </a:rPr>
              <a:t>Эмпедокла</a:t>
            </a:r>
            <a:r>
              <a:rPr lang="ru-RU" dirty="0"/>
              <a:t>, утверждали, что мир состоит из четырёх стихий: земли, воды, воздуха и огня. Это положение с учётом некоторых допущений укладывается в современное научное представление о </a:t>
            </a:r>
            <a:r>
              <a:rPr lang="ru-RU" dirty="0" err="1"/>
              <a:t>четырёх</a:t>
            </a:r>
            <a:r>
              <a:rPr lang="ru-RU" dirty="0" err="1">
                <a:hlinkClick r:id="rId4" tooltip="Агрегатное состояние вещества"/>
              </a:rPr>
              <a:t>агрегатных</a:t>
            </a:r>
            <a:r>
              <a:rPr lang="ru-RU" dirty="0">
                <a:hlinkClick r:id="rId4" tooltip="Агрегатное состояние вещества"/>
              </a:rPr>
              <a:t> состояниях вещества</a:t>
            </a:r>
            <a:r>
              <a:rPr lang="ru-RU" dirty="0"/>
              <a:t>, причем плазме, очевидно, соответствует огонь.</a:t>
            </a:r>
            <a:r>
              <a:rPr lang="ru-RU" baseline="30000" dirty="0">
                <a:hlinkClick r:id="rId5"/>
              </a:rPr>
              <a:t>[1]</a:t>
            </a:r>
            <a:r>
              <a:rPr lang="ru-RU" dirty="0"/>
              <a:t> Свойства плазмы изучает </a:t>
            </a:r>
            <a:r>
              <a:rPr lang="ru-RU" dirty="0">
                <a:hlinkClick r:id="rId6" tooltip="Физика плазмы"/>
              </a:rPr>
              <a:t>физика плазмы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 стихии и плазма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0904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Искусственно созданная плазма (плазменная лампа, плазменные ракетные двигатели и т.д.)</a:t>
            </a:r>
          </a:p>
          <a:p>
            <a:r>
              <a:rPr lang="ru-RU" dirty="0" smtClean="0"/>
              <a:t>Земная природная плазма (молния, северное сияние)</a:t>
            </a:r>
          </a:p>
          <a:p>
            <a:r>
              <a:rPr lang="ru-RU" dirty="0" smtClean="0"/>
              <a:t>Космическая плазма</a:t>
            </a: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Формы плазмы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463635"/>
            <a:ext cx="4762500" cy="3171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7091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Низкотемпературная ( при температурах ниже 100 000К)</a:t>
            </a:r>
          </a:p>
          <a:p>
            <a:r>
              <a:rPr lang="ru-RU" dirty="0" smtClean="0"/>
              <a:t>Высокотемпературная ( при температурах больше 100 000К)</a:t>
            </a:r>
          </a:p>
          <a:p>
            <a:r>
              <a:rPr lang="ru-RU" dirty="0" smtClean="0"/>
              <a:t>Идеальная</a:t>
            </a:r>
          </a:p>
          <a:p>
            <a:r>
              <a:rPr lang="ru-RU" dirty="0" smtClean="0"/>
              <a:t>Неидеальная</a:t>
            </a:r>
          </a:p>
          <a:p>
            <a:r>
              <a:rPr lang="ru-RU" dirty="0" smtClean="0"/>
              <a:t>Равновесная</a:t>
            </a:r>
          </a:p>
          <a:p>
            <a:r>
              <a:rPr lang="ru-RU" dirty="0" smtClean="0"/>
              <a:t>Неравновесная</a:t>
            </a: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Плазма бывает: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1991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0" y="457200"/>
            <a:ext cx="3422483" cy="972521"/>
          </a:xfrm>
        </p:spPr>
        <p:txBody>
          <a:bodyPr/>
          <a:lstStyle/>
          <a:p>
            <a:r>
              <a:rPr lang="ru-RU" dirty="0" smtClean="0"/>
              <a:t>Сложные плазменные явления!</a:t>
            </a:r>
            <a:endParaRPr lang="en-US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" y="381000"/>
            <a:ext cx="4116388" cy="586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29200" y="1752600"/>
            <a:ext cx="3411725" cy="4038600"/>
          </a:xfrm>
        </p:spPr>
        <p:txBody>
          <a:bodyPr>
            <a:noAutofit/>
          </a:bodyPr>
          <a:lstStyle/>
          <a:p>
            <a:r>
              <a:rPr lang="ru-RU" sz="2000" dirty="0"/>
              <a:t>Такие эффекты как спонтанное изменение формы плазмы являются следствием сложности взаимодействия </a:t>
            </a:r>
            <a:r>
              <a:rPr lang="ru-RU" sz="2000" dirty="0">
                <a:hlinkClick r:id="rId3" tooltip="Заряженная частица"/>
              </a:rPr>
              <a:t>заряженных частиц</a:t>
            </a:r>
            <a:r>
              <a:rPr lang="ru-RU" sz="2000" dirty="0"/>
              <a:t>, из которых состоит плазма. Подобные явления интересны тем, что проявляются резко и не являются устойчивыми. Многие из них были изначально изучены в лабораториях, а затем были обнаружены во Вселенной.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065366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Способ создания плазмы путем обычного нагрева вещества – не самый распространенный. Чтобы получить термическим путем полную ионизацию плазмы большинства газов, нужно нагреть их до температур в десятки и даже сотни тысяч градусов. Только в парах щелочных металлов (таких, например, </a:t>
            </a:r>
            <a:r>
              <a:rPr lang="ru-RU" dirty="0" err="1"/>
              <a:t>как</a:t>
            </a:r>
            <a:r>
              <a:rPr lang="ru-RU" u="sng" dirty="0" err="1">
                <a:hlinkClick r:id="rId2"/>
              </a:rPr>
              <a:t>калий</a:t>
            </a:r>
            <a:r>
              <a:rPr lang="ru-RU" dirty="0"/>
              <a:t>, </a:t>
            </a:r>
            <a:r>
              <a:rPr lang="ru-RU" u="sng" dirty="0">
                <a:hlinkClick r:id="rId3"/>
              </a:rPr>
              <a:t>натрий</a:t>
            </a:r>
            <a:r>
              <a:rPr lang="ru-RU" dirty="0"/>
              <a:t> или цезий) электрическую проводимость газа можно заметить уже при 2000–3000° С, это связано с тем, что в атомах одновалентных щелочных металлов электрон внешней оболочки гораздо слабее связан с ядром, чем в атомах других элементов периодической системы элементов (т.е. обладает более низкой энергией ионизации)</a:t>
            </a: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Получение плазмы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516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Общепринятым способом получения плазмы в лабораторных условиях и технике является использование электрического газового разряда. Газовый разряд представляет собой газовый промежуток, к которому приложена разность потенциалов. В промежутке образуются заряженные частицы, которые движутся в электрическом поле, т.е. создают ток. Для поддержания тока в плазме нужно, чтобы отрицательный электрод (катод) испускал в плазму электроны. Эмиссию электронов с катода можно обеспечивать различными способами, например нагреванием катода до достаточно высоких температур (</a:t>
            </a:r>
            <a:r>
              <a:rPr lang="ru-RU" dirty="0" err="1"/>
              <a:t>термоэмиссия</a:t>
            </a:r>
            <a:r>
              <a:rPr lang="ru-RU" dirty="0"/>
              <a:t>), либо облучением катода каким-либо коротковолновым излучением (рентгеновские лучи, g-излучение), способным выбивать электроны из металла (фотоэффект). Такой разряд, создаваемый внешними источниками, называется несамостоятельным.</a:t>
            </a: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Получение плазмы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8921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- высокая электропроводность</a:t>
            </a:r>
            <a:br>
              <a:rPr lang="ru-RU" dirty="0"/>
            </a:br>
            <a:r>
              <a:rPr lang="ru-RU" dirty="0"/>
              <a:t>- сильное взаимодействие с внешними электрическими и магнитными полями.</a:t>
            </a:r>
          </a:p>
          <a:p>
            <a:r>
              <a:rPr lang="ru-RU" dirty="0"/>
              <a:t>При </a:t>
            </a:r>
            <a:r>
              <a:rPr lang="ru-RU" dirty="0" smtClean="0"/>
              <a:t>температуре больше 100000 градусов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любое вещество находится в состоянии плазмы.</a:t>
            </a:r>
          </a:p>
          <a:p>
            <a:r>
              <a:rPr lang="ru-RU" dirty="0"/>
              <a:t>Интересно, что 99% вещества во Вселенной - плазма.</a:t>
            </a:r>
          </a:p>
          <a:p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свойства плазмы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602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Суммарный ток в плазме можно записать как сумму трех компонент в ортогональных направлениях</a:t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  <a:p>
            <a:r>
              <a:rPr lang="ru-RU" b="1" dirty="0"/>
              <a:t>J = σ</a:t>
            </a:r>
            <a:r>
              <a:rPr lang="ru-RU" b="1" baseline="-25000" dirty="0"/>
              <a:t>0</a:t>
            </a:r>
            <a:r>
              <a:rPr lang="ru-RU" b="1" dirty="0"/>
              <a:t> (</a:t>
            </a:r>
            <a:r>
              <a:rPr lang="ru-RU" b="1" dirty="0" err="1"/>
              <a:t>E•b</a:t>
            </a:r>
            <a:r>
              <a:rPr lang="ru-RU" b="1" dirty="0"/>
              <a:t>)b + </a:t>
            </a:r>
            <a:r>
              <a:rPr lang="ru-RU" b="1" dirty="0" err="1"/>
              <a:t>σ</a:t>
            </a:r>
            <a:r>
              <a:rPr lang="ru-RU" b="1" baseline="-25000" dirty="0" err="1"/>
              <a:t>п</a:t>
            </a:r>
            <a:r>
              <a:rPr lang="ru-RU" b="1" dirty="0"/>
              <a:t>[</a:t>
            </a:r>
            <a:r>
              <a:rPr lang="ru-RU" b="1" dirty="0" err="1"/>
              <a:t>bx</a:t>
            </a:r>
            <a:r>
              <a:rPr lang="ru-RU" b="1" dirty="0"/>
              <a:t>(</a:t>
            </a:r>
            <a:r>
              <a:rPr lang="ru-RU" b="1" dirty="0" err="1"/>
              <a:t>Exb</a:t>
            </a:r>
            <a:r>
              <a:rPr lang="ru-RU" b="1" dirty="0"/>
              <a:t>)] - </a:t>
            </a:r>
            <a:r>
              <a:rPr lang="ru-RU" b="1" dirty="0" err="1"/>
              <a:t>σ</a:t>
            </a:r>
            <a:r>
              <a:rPr lang="ru-RU" b="1" baseline="-25000" dirty="0" err="1"/>
              <a:t>x</a:t>
            </a:r>
            <a:r>
              <a:rPr lang="ru-RU" b="1" dirty="0"/>
              <a:t>(</a:t>
            </a:r>
            <a:r>
              <a:rPr lang="ru-RU" b="1" dirty="0" err="1"/>
              <a:t>Exb</a:t>
            </a:r>
            <a:r>
              <a:rPr lang="ru-RU" b="1" dirty="0"/>
              <a:t>) </a:t>
            </a:r>
            <a:br>
              <a:rPr lang="ru-RU" b="1" dirty="0"/>
            </a:br>
            <a:endParaRPr lang="ru-RU" b="1" dirty="0"/>
          </a:p>
          <a:p>
            <a:r>
              <a:rPr lang="ru-RU" b="1" dirty="0"/>
              <a:t>где первый член определяется </a:t>
            </a:r>
            <a:r>
              <a:rPr lang="ru-RU" b="1" i="1" dirty="0"/>
              <a:t>продольной проводимостью</a:t>
            </a:r>
            <a:r>
              <a:rPr lang="ru-RU" b="1" dirty="0"/>
              <a:t> σ</a:t>
            </a:r>
            <a:r>
              <a:rPr lang="ru-RU" b="1" baseline="-25000" dirty="0"/>
              <a:t>0</a:t>
            </a:r>
            <a:r>
              <a:rPr lang="ru-RU" b="1" dirty="0"/>
              <a:t> и задает ток вдоль магнитной силовой линии, второй - проводимостью </a:t>
            </a:r>
            <a:r>
              <a:rPr lang="ru-RU" b="1" i="1" dirty="0" err="1"/>
              <a:t>Педерсена</a:t>
            </a:r>
            <a:r>
              <a:rPr lang="ru-RU" b="1" dirty="0"/>
              <a:t> в направлении вектора электрического поля и третий, </a:t>
            </a:r>
            <a:r>
              <a:rPr lang="ru-RU" b="1" i="1" dirty="0"/>
              <a:t>ток Холла</a:t>
            </a:r>
            <a:r>
              <a:rPr lang="ru-RU" b="1" dirty="0"/>
              <a:t>, течет в направлении перпендикулярном как к </a:t>
            </a:r>
            <a:r>
              <a:rPr lang="ru-RU" b="1" dirty="0" err="1"/>
              <a:t>к</a:t>
            </a:r>
            <a:r>
              <a:rPr lang="ru-RU" b="1" dirty="0"/>
              <a:t> электрическому так и к магнитному полю. </a:t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В слое Е ионосферы </a:t>
            </a:r>
            <a:r>
              <a:rPr lang="ru-RU" b="1" dirty="0" err="1"/>
              <a:t>педерсеновская</a:t>
            </a:r>
            <a:r>
              <a:rPr lang="ru-RU" b="1" dirty="0"/>
              <a:t> и </a:t>
            </a:r>
            <a:r>
              <a:rPr lang="ru-RU" b="1" dirty="0" err="1"/>
              <a:t>холловская</a:t>
            </a:r>
            <a:r>
              <a:rPr lang="ru-RU" b="1" dirty="0"/>
              <a:t> проводимости достаточно велики, выше превалирует продольная </a:t>
            </a:r>
            <a:r>
              <a:rPr lang="ru-RU" b="1" dirty="0" err="1"/>
              <a:t>проводимость,а</a:t>
            </a:r>
            <a:r>
              <a:rPr lang="ru-RU" b="1" dirty="0"/>
              <a:t> в нижней ионосфере при высокой частоте соударений </a:t>
            </a:r>
            <a:r>
              <a:rPr lang="ru-RU" b="1" dirty="0" err="1"/>
              <a:t>холловский</a:t>
            </a:r>
            <a:r>
              <a:rPr lang="ru-RU" b="1" dirty="0"/>
              <a:t> ток мал, </a:t>
            </a:r>
            <a:r>
              <a:rPr lang="ru-RU" b="1" dirty="0" err="1"/>
              <a:t>педерсеновская</a:t>
            </a:r>
            <a:r>
              <a:rPr lang="ru-RU" b="1" dirty="0"/>
              <a:t> и продольная </a:t>
            </a:r>
            <a:r>
              <a:rPr lang="ru-RU" b="1" dirty="0" err="1"/>
              <a:t>проодимости</a:t>
            </a:r>
            <a:r>
              <a:rPr lang="ru-RU" b="1" dirty="0"/>
              <a:t> примерно равны. </a:t>
            </a:r>
          </a:p>
          <a:p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Токи в плазме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4233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5400" y="533400"/>
            <a:ext cx="3422483" cy="1353521"/>
          </a:xfrm>
        </p:spPr>
        <p:txBody>
          <a:bodyPr/>
          <a:lstStyle/>
          <a:p>
            <a:r>
              <a:rPr lang="ru-RU" sz="3200" dirty="0" smtClean="0"/>
              <a:t>Физики получили самую плотную материю</a:t>
            </a:r>
            <a:endParaRPr lang="en-US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" y="685800"/>
            <a:ext cx="4116388" cy="5410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34579" y="2057400"/>
            <a:ext cx="3411725" cy="4063701"/>
          </a:xfrm>
        </p:spPr>
        <p:txBody>
          <a:bodyPr>
            <a:noAutofit/>
          </a:bodyPr>
          <a:lstStyle/>
          <a:p>
            <a:r>
              <a:rPr lang="ru-RU" sz="2300" dirty="0"/>
              <a:t>Очередной рекорд был поставлен в рамках эксперимента, воспроизводящего условия сразу после Большого взрыва. Созданная в Большом </a:t>
            </a:r>
            <a:r>
              <a:rPr lang="ru-RU" sz="2300" dirty="0" err="1"/>
              <a:t>адронном</a:t>
            </a:r>
            <a:r>
              <a:rPr lang="ru-RU" sz="2300" dirty="0"/>
              <a:t> </a:t>
            </a:r>
            <a:r>
              <a:rPr lang="ru-RU" sz="2300" dirty="0" err="1"/>
              <a:t>коллайдере</a:t>
            </a:r>
            <a:r>
              <a:rPr lang="ru-RU" sz="2300" dirty="0"/>
              <a:t> материя была значительно горячее центра Солнца и плотнее недр нейтронной звезды.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8866762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Плазма</a:t>
            </a:r>
            <a:endParaRPr 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133600"/>
            <a:ext cx="3352800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895600"/>
            <a:ext cx="4775200" cy="3581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81815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>
                <a:latin typeface="Arial Black" pitchFamily="34" charset="0"/>
              </a:rPr>
              <a:t>Над проектом работали:</a:t>
            </a:r>
          </a:p>
          <a:p>
            <a:pPr marL="0" indent="0">
              <a:buNone/>
            </a:pPr>
            <a:r>
              <a:rPr lang="ru-RU" sz="4000" dirty="0" err="1" smtClean="0"/>
              <a:t>Гладковская</a:t>
            </a:r>
            <a:r>
              <a:rPr lang="ru-RU" sz="4000" dirty="0" smtClean="0"/>
              <a:t> А. </a:t>
            </a:r>
          </a:p>
          <a:p>
            <a:pPr marL="0" indent="0">
              <a:buNone/>
            </a:pPr>
            <a:r>
              <a:rPr lang="ru-RU" sz="4000" dirty="0" smtClean="0"/>
              <a:t>Позняк М.</a:t>
            </a:r>
            <a:endParaRPr lang="en-US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9505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316</Words>
  <Application>Microsoft Office PowerPoint</Application>
  <PresentationFormat>Экран (4:3)</PresentationFormat>
  <Paragraphs>38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Твердый переплет</vt:lpstr>
      <vt:lpstr>Плазма</vt:lpstr>
      <vt:lpstr>Что такое плазма?</vt:lpstr>
      <vt:lpstr>4 стихии и плазма</vt:lpstr>
      <vt:lpstr>Формы плазмы</vt:lpstr>
      <vt:lpstr>Плазма бывает:</vt:lpstr>
      <vt:lpstr>Сложные плазменные явления!</vt:lpstr>
      <vt:lpstr>Получение плазмы</vt:lpstr>
      <vt:lpstr>Получение плазмы</vt:lpstr>
      <vt:lpstr>Основные свойства плазмы</vt:lpstr>
      <vt:lpstr>Токи в плазме</vt:lpstr>
      <vt:lpstr>Физики получили самую плотную материю</vt:lpstr>
      <vt:lpstr>Плазма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Плазма</dc:title>
  <dc:creator>gs</dc:creator>
  <cp:lastModifiedBy>gs</cp:lastModifiedBy>
  <cp:revision>11</cp:revision>
  <dcterms:created xsi:type="dcterms:W3CDTF">2014-11-17T15:03:51Z</dcterms:created>
  <dcterms:modified xsi:type="dcterms:W3CDTF">2014-11-17T16:20:23Z</dcterms:modified>
</cp:coreProperties>
</file>