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62" r:id="rId7"/>
    <p:sldId id="263" r:id="rId8"/>
    <p:sldId id="259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6400"/>
    <a:srgbClr val="F27900"/>
    <a:srgbClr val="0033CC"/>
    <a:srgbClr val="EA2D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53" autoAdjust="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F40B-8A96-4320-9C5C-3B3BD71A1EF4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4E76E-32CA-424A-A72B-BA496955A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0420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F40B-8A96-4320-9C5C-3B3BD71A1EF4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4E76E-32CA-424A-A72B-BA496955A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9127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F40B-8A96-4320-9C5C-3B3BD71A1EF4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4E76E-32CA-424A-A72B-BA496955A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7550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F40B-8A96-4320-9C5C-3B3BD71A1EF4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4E76E-32CA-424A-A72B-BA496955A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2608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F40B-8A96-4320-9C5C-3B3BD71A1EF4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4E76E-32CA-424A-A72B-BA496955A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205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F40B-8A96-4320-9C5C-3B3BD71A1EF4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4E76E-32CA-424A-A72B-BA496955A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874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F40B-8A96-4320-9C5C-3B3BD71A1EF4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4E76E-32CA-424A-A72B-BA496955A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2135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F40B-8A96-4320-9C5C-3B3BD71A1EF4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4E76E-32CA-424A-A72B-BA496955A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5393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F40B-8A96-4320-9C5C-3B3BD71A1EF4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4E76E-32CA-424A-A72B-BA496955A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642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F40B-8A96-4320-9C5C-3B3BD71A1EF4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4E76E-32CA-424A-A72B-BA496955A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6560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F40B-8A96-4320-9C5C-3B3BD71A1EF4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4E76E-32CA-424A-A72B-BA496955A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9710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CF40B-8A96-4320-9C5C-3B3BD71A1EF4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E76E-32CA-424A-A72B-BA496955A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113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1303854" y="51907"/>
            <a:ext cx="6462462" cy="2800768"/>
            <a:chOff x="1403648" y="188639"/>
            <a:chExt cx="6462462" cy="2800768"/>
          </a:xfrm>
        </p:grpSpPr>
        <p:sp>
          <p:nvSpPr>
            <p:cNvPr id="10" name="TextBox 9"/>
            <p:cNvSpPr txBox="1"/>
            <p:nvPr/>
          </p:nvSpPr>
          <p:spPr>
            <a:xfrm>
              <a:off x="1457398" y="188639"/>
              <a:ext cx="6408712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solidFill>
                    <a:srgbClr val="FFFF00"/>
                  </a:solidFill>
                  <a:latin typeface="Avalon Medium" panose="02000400000000000000" pitchFamily="2" charset="0"/>
                </a:rPr>
                <a:t>Давным-давно </a:t>
              </a:r>
              <a:endParaRPr lang="ru-RU" sz="8800" b="1" dirty="0" smtClean="0">
                <a:solidFill>
                  <a:srgbClr val="FFFF00"/>
                </a:solidFill>
                <a:latin typeface="Avalon Medium" panose="02000400000000000000" pitchFamily="2" charset="0"/>
              </a:endParaRPr>
            </a:p>
            <a:p>
              <a:r>
                <a:rPr lang="ru-RU" sz="8800" b="1" dirty="0" smtClean="0">
                  <a:solidFill>
                    <a:srgbClr val="FFFF00"/>
                  </a:solidFill>
                  <a:latin typeface="Avalon Medium" panose="02000400000000000000" pitchFamily="2" charset="0"/>
                </a:rPr>
                <a:t>             была </a:t>
              </a:r>
              <a:r>
                <a:rPr lang="ru-RU" sz="8800" b="1" dirty="0">
                  <a:solidFill>
                    <a:srgbClr val="FFFF00"/>
                  </a:solidFill>
                  <a:latin typeface="Avalon Medium" panose="02000400000000000000" pitchFamily="2" charset="0"/>
                </a:rPr>
                <a:t>война…</a:t>
              </a:r>
              <a:endParaRPr lang="ru-RU" sz="8800" dirty="0">
                <a:solidFill>
                  <a:srgbClr val="FFFF00"/>
                </a:solidFill>
                <a:latin typeface="Avalon Medium" panose="02000400000000000000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03648" y="188640"/>
              <a:ext cx="6408712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solidFill>
                    <a:srgbClr val="FF0000"/>
                  </a:solidFill>
                  <a:latin typeface="Avalon Medium" panose="02000400000000000000" pitchFamily="2" charset="0"/>
                </a:rPr>
                <a:t>Давным-давно </a:t>
              </a:r>
              <a:endParaRPr lang="ru-RU" sz="8800" b="1" dirty="0" smtClean="0">
                <a:solidFill>
                  <a:srgbClr val="FF0000"/>
                </a:solidFill>
                <a:latin typeface="Avalon Medium" panose="02000400000000000000" pitchFamily="2" charset="0"/>
              </a:endParaRPr>
            </a:p>
            <a:p>
              <a:r>
                <a:rPr lang="ru-RU" sz="8800" b="1" dirty="0" smtClean="0">
                  <a:solidFill>
                    <a:srgbClr val="FF0000"/>
                  </a:solidFill>
                  <a:latin typeface="Avalon Medium" panose="02000400000000000000" pitchFamily="2" charset="0"/>
                </a:rPr>
                <a:t>             была </a:t>
              </a:r>
              <a:r>
                <a:rPr lang="ru-RU" sz="8800" b="1" dirty="0">
                  <a:solidFill>
                    <a:srgbClr val="FF0000"/>
                  </a:solidFill>
                  <a:latin typeface="Avalon Medium" panose="02000400000000000000" pitchFamily="2" charset="0"/>
                </a:rPr>
                <a:t>война…</a:t>
              </a:r>
              <a:endParaRPr lang="ru-RU" sz="8800" dirty="0">
                <a:solidFill>
                  <a:srgbClr val="FF0000"/>
                </a:solidFill>
                <a:latin typeface="Avalon Medium" panose="02000400000000000000" pitchFamily="2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843808" y="2780928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EA2D00"/>
                </a:solidFill>
                <a:latin typeface="a_CampusGrav" panose="04020604030602040204" pitchFamily="82" charset="-52"/>
              </a:rPr>
              <a:t>К 70-лению </a:t>
            </a:r>
          </a:p>
          <a:p>
            <a:pPr algn="ctr"/>
            <a:r>
              <a:rPr lang="ru-RU" sz="2400" dirty="0" smtClean="0">
                <a:solidFill>
                  <a:srgbClr val="EA2D00"/>
                </a:solidFill>
                <a:latin typeface="a_CampusGrav" panose="04020604030602040204" pitchFamily="82" charset="-52"/>
              </a:rPr>
              <a:t>Великой победы</a:t>
            </a:r>
            <a:endParaRPr lang="ru-RU" sz="2400" dirty="0">
              <a:solidFill>
                <a:srgbClr val="EA2D00"/>
              </a:solidFill>
              <a:latin typeface="a_CampusGrav" panose="04020604030602040204" pitchFamily="82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67694" y="5009971"/>
            <a:ext cx="47885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  <a:latin typeface="Arbat-Bold" pitchFamily="2" charset="0"/>
              </a:rPr>
              <a:t>Подготовила воспитатель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  <a:latin typeface="Arbat-Bold" pitchFamily="2" charset="0"/>
              </a:rPr>
              <a:t>Максименко И.Е.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  <a:latin typeface="Arbat-Bold" pitchFamily="2" charset="0"/>
              </a:rPr>
              <a:t>МАДОУ  «Мальвина»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3501008"/>
            <a:ext cx="2772866" cy="214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3539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476672"/>
            <a:ext cx="712879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_CityNova" panose="02060606040706090203" pitchFamily="18" charset="-52"/>
              </a:rPr>
              <a:t>Была самая короткая ночь в году. Люди мирно спали. </a:t>
            </a:r>
            <a:endParaRPr lang="ru-RU" sz="2000" dirty="0" smtClean="0">
              <a:latin typeface="a_CityNova" panose="02060606040706090203" pitchFamily="18" charset="-52"/>
            </a:endParaRPr>
          </a:p>
          <a:p>
            <a:r>
              <a:rPr lang="ru-RU" sz="2000" dirty="0" smtClean="0">
                <a:latin typeface="a_CityNova" panose="02060606040706090203" pitchFamily="18" charset="-52"/>
              </a:rPr>
              <a:t>И </a:t>
            </a:r>
            <a:r>
              <a:rPr lang="ru-RU" sz="2000" dirty="0">
                <a:latin typeface="a_CityNova" panose="02060606040706090203" pitchFamily="18" charset="-52"/>
              </a:rPr>
              <a:t>вдруг:</a:t>
            </a:r>
          </a:p>
          <a:p>
            <a:r>
              <a:rPr lang="ru-RU" sz="2000" dirty="0">
                <a:latin typeface="a_CityNova" panose="02060606040706090203" pitchFamily="18" charset="-52"/>
              </a:rPr>
              <a:t>— Война! Война!</a:t>
            </a:r>
          </a:p>
          <a:p>
            <a:r>
              <a:rPr lang="ru-RU" sz="2000" dirty="0">
                <a:latin typeface="a_CityNova" panose="02060606040706090203" pitchFamily="18" charset="-52"/>
              </a:rPr>
              <a:t>22 июня 1941 года на нашу Родину напали немецкие фашисты. Напали словно воры, словно разбойники. Они хотели захватить наши земли, наши города и сёла, а наших людей либо убить, либо сделать своими слугами и рабами. Началась Великая Отечественная война. Она продолжалась четыре года.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3140968"/>
            <a:ext cx="3563888" cy="2672916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686743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8293" y="188640"/>
            <a:ext cx="76328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_CityNova" panose="02060606040706090203" pitchFamily="18" charset="-52"/>
              </a:rPr>
              <a:t>Чудеса героизма и храбрости проявили наши люди, защищая от фашистов родную землю.</a:t>
            </a:r>
          </a:p>
          <a:p>
            <a:r>
              <a:rPr lang="ru-RU" sz="1600" dirty="0">
                <a:latin typeface="a_CityNova" panose="02060606040706090203" pitchFamily="18" charset="-52"/>
              </a:rPr>
              <a:t>Брестская крепость стояла на самой границе. Атаковали её фашисты в первый же день войны. Думали: день — и крепость у них в руках. Целый месяц держались наши солдаты. А когда сил не осталось и фашисты ворвались в крепость, последний её защитник написал штыком на стене: </a:t>
            </a:r>
            <a:endParaRPr lang="ru-RU" sz="1600" dirty="0" smtClean="0">
              <a:latin typeface="a_CityNova" panose="02060606040706090203" pitchFamily="18" charset="-52"/>
            </a:endParaRPr>
          </a:p>
          <a:p>
            <a:r>
              <a:rPr lang="ru-RU" sz="1600" dirty="0" smtClean="0">
                <a:latin typeface="a_CityNova" panose="02060606040706090203" pitchFamily="18" charset="-52"/>
              </a:rPr>
              <a:t>«</a:t>
            </a:r>
            <a:r>
              <a:rPr lang="ru-RU" sz="1600" dirty="0">
                <a:latin typeface="a_CityNova" panose="02060606040706090203" pitchFamily="18" charset="-52"/>
              </a:rPr>
              <a:t>Я умираю, но не сдаюсь».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39416" y="1779206"/>
            <a:ext cx="4824536" cy="4067583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2707386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260648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_CityNova" panose="02060606040706090203" pitchFamily="18" charset="-52"/>
              </a:rPr>
              <a:t>Была Великая Московская битва. Фашистские танки рвались вперёд. На одном из участков фронта дорогу врагу преградили 28 героев-солдат из дивизии генерала Панфилова. Десятки танков подбили бойцы. А те всё шли и шли. Изнемогали в бою солдаты. А танки всё шли и шли. И всё же не отступили в этом страшном бою панфиловцы. Не пропустили к Москве фашистов.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8" y="2056665"/>
            <a:ext cx="6112972" cy="3820607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876889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8468" y="188640"/>
            <a:ext cx="81979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_CityNova" panose="02060606040706090203" pitchFamily="18" charset="-52"/>
              </a:rPr>
              <a:t>Нелёгким был путь к победе. Враги напали на нас неожиданно. У них было больше танков и самолётов. Наши армии отступали. Бои шли на земле, в небе, на море. Прогремели великие битвы: Московская, Сталинградская, битва на Курской дуге. 250 дней не сдавался врагу героический Севастополь. 900 дней в страшной блокаде держался мужественный Ленинград. Отважно сражался Кавказ. На Украине, в Белоруссии, в других местах громили захватчиков грозные партизаны. Миллионы людей, в том числе и дети, трудились у заводских станков и на полях страны. Советские люди (Советский Союз — так называлась в те годы наша страна) делали всё, чтобы остановить фашистов. Даже в самые тяжёлые дни они твёрдо верили: «Враг будет разбит! Победа будет за нами!»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3131840" y="2636912"/>
            <a:ext cx="5608669" cy="3225698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869734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08422" y="404664"/>
            <a:ext cx="43924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_CityNova" panose="02060606040706090203" pitchFamily="18" charset="-52"/>
              </a:rPr>
              <a:t>В борьбе с врагами принимали участие подростки и даже дети. Многие из них за отвагу и мужество были награждены боевыми медалями и орденами. Валя Котик в двенадцать лет ушёл разведчиком в партизанский отряд. В четырнадцать лет за свои подвиги стал самым юным Героем Советского Союза.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436826" y="2564904"/>
            <a:ext cx="4497381" cy="3255268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88640"/>
            <a:ext cx="3213826" cy="3088183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2057152"/>
            <a:ext cx="2513671" cy="2439342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4232632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_CityNova" panose="02060606040706090203" pitchFamily="18" charset="-52"/>
              </a:rPr>
              <a:t>А вот история ещё одного подвига. Лётчик Алексей </a:t>
            </a:r>
            <a:r>
              <a:rPr lang="ru-RU" sz="1400" dirty="0" err="1">
                <a:latin typeface="a_CityNova" panose="02060606040706090203" pitchFamily="18" charset="-52"/>
              </a:rPr>
              <a:t>Маресьев</a:t>
            </a:r>
            <a:r>
              <a:rPr lang="ru-RU" sz="1400" dirty="0">
                <a:latin typeface="a_CityNova" panose="02060606040706090203" pitchFamily="18" charset="-52"/>
              </a:rPr>
              <a:t> был сбит в воздушном бою. Он уцелел, но был тяжело ранен. Его самолёт упал на территории врага в глухом лесу. Стояла зима. 18 дней он шёл, а потом полз к своим. Его подобрали партизаны. Лётчик отморозил ноги. Их пришлось ампутировать. Как же летать без ног?! </a:t>
            </a:r>
            <a:r>
              <a:rPr lang="ru-RU" sz="1400" dirty="0" err="1">
                <a:latin typeface="a_CityNova" panose="02060606040706090203" pitchFamily="18" charset="-52"/>
              </a:rPr>
              <a:t>Маресьев</a:t>
            </a:r>
            <a:r>
              <a:rPr lang="ru-RU" sz="1400" dirty="0">
                <a:latin typeface="a_CityNova" panose="02060606040706090203" pitchFamily="18" charset="-52"/>
              </a:rPr>
              <a:t> научился не только ходить и даже танцевать на протезах, но главное — управлять истребителем. В первых же воздушных боях он сбил три фашистских самолёта.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1750" y="1772816"/>
            <a:ext cx="3224386" cy="2141914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3078234"/>
            <a:ext cx="3997835" cy="2791216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74952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8640"/>
            <a:ext cx="396044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_CityNova" panose="02060606040706090203" pitchFamily="18" charset="-52"/>
              </a:rPr>
              <a:t>И вот пришёл день, когда наступление захватчиков было остановлено. Советские армии погнали фашистов с родной земли.</a:t>
            </a:r>
          </a:p>
          <a:p>
            <a:r>
              <a:rPr lang="ru-RU" sz="1400" dirty="0">
                <a:latin typeface="a_CityNova" panose="02060606040706090203" pitchFamily="18" charset="-52"/>
              </a:rPr>
              <a:t>И снова битвы, битвы, бои, сражения. Всё мощнее, всё несокрушимей удары советских войск. И наступил самый долгожданный, самый великий день. Наши солдаты дошли до границ Германии и штурмом взяли столицу фашистов — город Берлин. Был 1945 год. Цвела весна. Был месяц май.</a:t>
            </a:r>
          </a:p>
          <a:p>
            <a:r>
              <a:rPr lang="ru-RU" sz="1400" dirty="0">
                <a:latin typeface="a_CityNova" panose="02060606040706090203" pitchFamily="18" charset="-52"/>
              </a:rPr>
              <a:t>Фашисты признали полное своё поражение 9 мая. С той поры этот день стал нашим великим праздником — Днём Победы.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7257" y="2924944"/>
            <a:ext cx="4608512" cy="2811192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260648"/>
            <a:ext cx="4006374" cy="4650256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90971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60648"/>
            <a:ext cx="849694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_CityNova" panose="02060606040706090203" pitchFamily="18" charset="-52"/>
              </a:rPr>
              <a:t>Герои. Герои... Подвиги. Подвиги... Их было тысячи, десятки и сотни тысяч.</a:t>
            </a:r>
          </a:p>
          <a:p>
            <a:pPr algn="just"/>
            <a:r>
              <a:rPr lang="ru-RU" dirty="0">
                <a:latin typeface="a_CityNova" panose="02060606040706090203" pitchFamily="18" charset="-52"/>
              </a:rPr>
              <a:t>Прошло </a:t>
            </a:r>
            <a:r>
              <a:rPr lang="ru-RU" dirty="0" smtClean="0">
                <a:latin typeface="a_CityNova" panose="02060606040706090203" pitchFamily="18" charset="-52"/>
              </a:rPr>
              <a:t>семьдесят </a:t>
            </a:r>
            <a:r>
              <a:rPr lang="ru-RU" dirty="0">
                <a:latin typeface="a_CityNova" panose="02060606040706090203" pitchFamily="18" charset="-52"/>
              </a:rPr>
              <a:t>лет с той страшной поры, когда напали на нашу страну фашисты. Вспомните добрым словом своих дедов и прадедов, всех тех, кто принёс нам победу. Поклонитесь героям Великой Отечественной войны. Героям великой войны с фашистами.</a:t>
            </a:r>
          </a:p>
          <a:p>
            <a:endParaRPr lang="ru-RU" sz="1400" dirty="0">
              <a:latin typeface="a_CityNova" panose="02060606040706090203" pitchFamily="18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1960" y="1898830"/>
            <a:ext cx="4698099" cy="3523574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0074" y="2996952"/>
            <a:ext cx="4077443" cy="3138289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351114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4048" y="692696"/>
            <a:ext cx="38884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86400"/>
                </a:solidFill>
                <a:latin typeface="a_CampusGrav" panose="04020604030602040204" pitchFamily="82" charset="-52"/>
              </a:rPr>
              <a:t>У обелиска </a:t>
            </a:r>
            <a:endParaRPr lang="ru-RU" sz="2000" dirty="0" smtClean="0">
              <a:solidFill>
                <a:srgbClr val="C86400"/>
              </a:solidFill>
              <a:latin typeface="a_CampusGrav" panose="04020604030602040204" pitchFamily="82" charset="-52"/>
            </a:endParaRPr>
          </a:p>
          <a:p>
            <a:r>
              <a:rPr lang="ru-RU" sz="2000" dirty="0" smtClean="0">
                <a:solidFill>
                  <a:srgbClr val="C86400"/>
                </a:solidFill>
                <a:latin typeface="a_CityNova" panose="02060606040706090203" pitchFamily="18" charset="-52"/>
              </a:rPr>
              <a:t>Застыли </a:t>
            </a:r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ели в карауле,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Синь неба мирного ясна.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Идут года. В тревожном гуле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Осталась далеко война.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 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Но здесь, у граней обелиска,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В молчанье голову склонив,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Мы слышим грохот танков близко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И рвущий душу бомб разрыв.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 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Мы видим их - солдат России,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Что в тот далёкий грозный час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Своею жизнью заплатили</a:t>
            </a:r>
          </a:p>
          <a:p>
            <a:r>
              <a:rPr lang="ru-RU" sz="2000" dirty="0">
                <a:solidFill>
                  <a:srgbClr val="C86400"/>
                </a:solidFill>
                <a:latin typeface="a_CityNova" panose="02060606040706090203" pitchFamily="18" charset="-52"/>
              </a:rPr>
              <a:t>За счастье светлое для нас...</a:t>
            </a:r>
          </a:p>
          <a:p>
            <a:endParaRPr lang="ru-RU" sz="2000" dirty="0">
              <a:solidFill>
                <a:srgbClr val="F279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908720"/>
            <a:ext cx="2267346" cy="1860812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506978"/>
            <a:ext cx="2088232" cy="20882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924944"/>
            <a:ext cx="4464496" cy="3348372"/>
          </a:xfrm>
          <a:prstGeom prst="roundRect">
            <a:avLst>
              <a:gd name="adj" fmla="val 11111"/>
            </a:avLst>
          </a:prstGeom>
          <a:ln w="190500" cap="rnd">
            <a:solidFill>
              <a:srgbClr val="F279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342787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674</Words>
  <Application>Microsoft Office PowerPoint</Application>
  <PresentationFormat>Экран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user</cp:lastModifiedBy>
  <cp:revision>19</cp:revision>
  <dcterms:created xsi:type="dcterms:W3CDTF">2014-12-07T11:09:17Z</dcterms:created>
  <dcterms:modified xsi:type="dcterms:W3CDTF">2014-12-15T16:08:23Z</dcterms:modified>
</cp:coreProperties>
</file>