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793" r:id="rId2"/>
    <p:sldMasterId id="2147483805" r:id="rId3"/>
    <p:sldMasterId id="2147483817" r:id="rId4"/>
    <p:sldMasterId id="2147483853" r:id="rId5"/>
    <p:sldMasterId id="2147484041" r:id="rId6"/>
  </p:sldMasterIdLst>
  <p:sldIdLst>
    <p:sldId id="310" r:id="rId7"/>
    <p:sldId id="294" r:id="rId8"/>
    <p:sldId id="299" r:id="rId9"/>
    <p:sldId id="260" r:id="rId10"/>
    <p:sldId id="292" r:id="rId11"/>
    <p:sldId id="289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9933"/>
    <a:srgbClr val="FF3300"/>
    <a:srgbClr val="FFF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52" autoAdjust="0"/>
    <p:restoredTop sz="94660"/>
  </p:normalViewPr>
  <p:slideViewPr>
    <p:cSldViewPr>
      <p:cViewPr varScale="1">
        <p:scale>
          <a:sx n="42" d="100"/>
          <a:sy n="42" d="100"/>
        </p:scale>
        <p:origin x="122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1151 h 2182"/>
                <a:gd name="T4" fmla="*/ 6818 w 4897"/>
                <a:gd name="T5" fmla="*/ 1151 h 2182"/>
                <a:gd name="T6" fmla="*/ 6818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663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6634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E2EA1-F78D-443E-A8A7-BE131B192C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6FE22-1B62-4A04-81AF-90160829ED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27010B-BEDB-43A5-BBFC-EAB1854A21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EBC11-FF71-4E7D-8163-72F739EF69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22BE6-5AE2-4D1C-A137-A924D42283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58C1A-835C-42A4-B443-1CBE498102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CD58A-13B7-46FF-808F-B455F2671D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42E0BD-B764-436C-8A8E-6EEC402FD1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0D428-5AFC-4B0B-ABD5-5C61CDF72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3B4C9-2EE3-439C-9109-B5EF65FE90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D92D0-9A2D-462F-9B95-1546891A23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E8AD9-530E-4981-BCDF-0BF27F44EE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6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DA9F5-CB48-4DF3-843D-92274DDB8B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81525-3450-4D4D-BE8E-CAC58E5CA7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84EE5-1163-49CC-BDFC-35612CA987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52851-8D28-4868-9E3B-0A00ADE20B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2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5276D-256B-461A-B67D-5772E0EA61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5F9CE-F110-4C11-8DFB-E21DCCC17C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0B8A0-8448-44B7-A3B4-B864B23C9B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9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B79B8-49E6-4363-B5DD-912199B7E6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5F11D-D16F-4D6E-900D-88EDE94C21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F865E-16FE-4347-B040-AA9EAFB6CE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0ECE8-7A24-4358-AF19-9647007093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7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10"/>
          <p:cNvSpPr/>
          <p:nvPr/>
        </p:nvSpPr>
        <p:spPr>
          <a:xfrm>
            <a:off x="990600" y="1017588"/>
            <a:ext cx="7178675" cy="48307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11"/>
          <p:cNvSpPr/>
          <p:nvPr/>
        </p:nvSpPr>
        <p:spPr>
          <a:xfrm>
            <a:off x="990600" y="1009650"/>
            <a:ext cx="7180263" cy="4832350"/>
          </a:xfrm>
          <a:prstGeom prst="rect">
            <a:avLst/>
          </a:prstGeom>
          <a:blipFill dpi="0" rotWithShape="1">
            <a:blip r:embed="rId2" cstate="email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435684">
            <a:off x="769938" y="701675"/>
            <a:ext cx="566737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4096196">
            <a:off x="7854950" y="749300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88" y="5357813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750" y="5357813"/>
            <a:ext cx="50339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475" y="5357813"/>
            <a:ext cx="554038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D5F27E97-4B92-43E4-9E8F-00CE4AADEA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0B80C-EB10-420B-8F64-0C206A4FB9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B38B1-6CB0-44CB-8B30-CE366DF521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7760D-0706-44EC-96FA-76274B821F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47267-53C8-4B94-AD0E-132950F85A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7D710-D906-4B06-A25F-AA2BDD1BE2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9A4FC-4F6C-4D36-BD42-8304B14DD3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8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15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16"/>
          <p:cNvSpPr/>
          <p:nvPr/>
        </p:nvSpPr>
        <p:spPr>
          <a:xfrm rot="60000">
            <a:off x="4471988" y="603250"/>
            <a:ext cx="3787775" cy="5722938"/>
          </a:xfrm>
          <a:prstGeom prst="rect">
            <a:avLst/>
          </a:prstGeom>
          <a:blipFill dpi="0" rotWithShape="1">
            <a:blip r:embed="rId2" cstate="email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2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3"/>
          <p:cNvSpPr/>
          <p:nvPr/>
        </p:nvSpPr>
        <p:spPr>
          <a:xfrm rot="21540000">
            <a:off x="749300" y="576263"/>
            <a:ext cx="3789363" cy="5721350"/>
          </a:xfrm>
          <a:prstGeom prst="rect">
            <a:avLst/>
          </a:prstGeom>
          <a:blipFill dpi="0" rotWithShape="1">
            <a:blip r:embed="rId2" cstate="email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2063" y="5886450"/>
            <a:ext cx="12128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29300"/>
            <a:ext cx="35226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8088" y="5897563"/>
            <a:ext cx="5540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C5A41-A815-4EE3-825A-264CAA59F1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8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11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12"/>
          <p:cNvSpPr/>
          <p:nvPr/>
        </p:nvSpPr>
        <p:spPr>
          <a:xfrm rot="21540000">
            <a:off x="744538" y="576263"/>
            <a:ext cx="3789362" cy="5721350"/>
          </a:xfrm>
          <a:prstGeom prst="rect">
            <a:avLst/>
          </a:prstGeom>
          <a:blipFill dpi="0" rotWithShape="1">
            <a:blip r:embed="rId2" cstate="email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28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29"/>
          <p:cNvSpPr/>
          <p:nvPr/>
        </p:nvSpPr>
        <p:spPr>
          <a:xfrm rot="60000">
            <a:off x="4464050" y="603250"/>
            <a:ext cx="3789363" cy="5722938"/>
          </a:xfrm>
          <a:prstGeom prst="rect">
            <a:avLst/>
          </a:prstGeom>
          <a:blipFill dpi="0" rotWithShape="1">
            <a:blip r:embed="rId2" cstate="email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238" y="5888038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30888"/>
            <a:ext cx="33194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850" y="5900738"/>
            <a:ext cx="5540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85266-7187-449C-9812-A69380CBAD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958E6-5FBC-4CB6-8909-EA8C8F0A0A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91535-9528-4960-A2B8-B2309A7561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ECB4D-4553-4F42-9447-0BD28E6F10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AC508-372C-4483-B316-59FE681776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916D0-885E-49AB-A79C-F909FAEA7E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1E13B-3177-4986-9785-D1E635573A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9F6AE-E4A8-47D6-B39B-68D9A94955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7C36D-0E6A-41F5-AD68-730CA37545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801C1-2FDE-48EA-88B8-4AC0489452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8AA06-D82E-41EA-9946-4B6E05D2DB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638BC-F418-4955-8646-1EE3E878D2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4669C-5E86-48E6-9C79-E437F9664A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6DD34-DD5A-4688-A9A5-EF7F8DB811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A23C7-A7AA-4B70-AA32-9E76154119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9ED6AF-9FF0-4501-A70D-F6F68F8CC9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6AA45-6A59-4DCF-8291-61052BFF87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8B27A-7732-404C-9B17-021A0A1AB4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19B37-4275-4428-A103-8EA79D472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91D6F-4CB9-48CF-86A1-657EECD249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CD5CB-63CF-4F3F-B43F-30906B3EC2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C725E-4A4D-4810-BBA7-B31C398BE4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03C31-D333-4125-8BF2-664C8DB798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5EF15-B355-4B52-8D2F-75E549AB0B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3ACD2-6F60-438F-A954-D1CF364642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7059FB9-1F0E-451D-A0D4-17652A1D41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FF607-8D0E-490D-845F-259BF91386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Прямоугольник 24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Прямоугольник 25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Прямоугольник 26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D3E511D-F23F-403C-BABE-73B60DD7D4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3AF51-94A6-4C7B-B922-0961FDFC06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8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Прямоугольник 2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Прямоугольник 2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6" name="Овал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Овал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BD0BF0A-6245-4B18-85F2-DD097D8A1E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A0F6FA-EE53-40BA-84E8-BC1344CA58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" name="Прямоугольник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5CCC3E8-9652-4191-A60B-BE3B56FF5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Прямоугольник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A8605D12-159E-49FE-B241-24AA7DA0DE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Прямоугольник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6A097-5C26-4795-8C34-F6C735340A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4EA2E-5AC4-4157-86A1-5DA656F3B1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Овал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2B9C06-73FE-421B-A18C-8222E7B576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47 h 2182"/>
                <a:gd name="T4" fmla="*/ 6818 w 4897"/>
                <a:gd name="T5" fmla="*/ 247 h 2182"/>
                <a:gd name="T6" fmla="*/ 6818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27 h 2182"/>
                <a:gd name="T4" fmla="*/ 6818 w 4897"/>
                <a:gd name="T5" fmla="*/ 227 h 2182"/>
                <a:gd name="T6" fmla="*/ 6818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06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07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08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09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10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561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61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DC65F65-1637-4AFF-8792-850F6DA543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5614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5615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622" r:id="rId1"/>
    <p:sldLayoutId id="2147484580" r:id="rId2"/>
    <p:sldLayoutId id="2147484581" r:id="rId3"/>
    <p:sldLayoutId id="2147484582" r:id="rId4"/>
    <p:sldLayoutId id="2147484583" r:id="rId5"/>
    <p:sldLayoutId id="2147484584" r:id="rId6"/>
    <p:sldLayoutId id="2147484585" r:id="rId7"/>
    <p:sldLayoutId id="2147484586" r:id="rId8"/>
    <p:sldLayoutId id="2147484587" r:id="rId9"/>
    <p:sldLayoutId id="2147484588" r:id="rId10"/>
    <p:sldLayoutId id="2147484589" r:id="rId11"/>
    <p:sldLayoutId id="2147484590" r:id="rId12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6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6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6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6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6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6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4" grpId="0"/>
      <p:bldP spid="25615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6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6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6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6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6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6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6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6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6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6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6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6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6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6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6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6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6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6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6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6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D3F77F59-25D5-4E4B-AA2A-BA3CABAAB1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3" r:id="rId1"/>
    <p:sldLayoutId id="2147484591" r:id="rId2"/>
    <p:sldLayoutId id="2147484624" r:id="rId3"/>
    <p:sldLayoutId id="2147484592" r:id="rId4"/>
    <p:sldLayoutId id="2147484625" r:id="rId5"/>
    <p:sldLayoutId id="2147484593" r:id="rId6"/>
    <p:sldLayoutId id="2147484594" r:id="rId7"/>
    <p:sldLayoutId id="2147484626" r:id="rId8"/>
    <p:sldLayoutId id="2147484595" r:id="rId9"/>
    <p:sldLayoutId id="2147484596" r:id="rId10"/>
    <p:sldLayoutId id="2147484597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838" y="574675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838" y="576263"/>
            <a:ext cx="7696200" cy="5715000"/>
          </a:xfrm>
          <a:prstGeom prst="rect">
            <a:avLst/>
          </a:prstGeom>
          <a:blipFill dpi="0" rotWithShape="1">
            <a:blip r:embed="rId13" cstate="email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080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 rot="1435684">
            <a:off x="544513" y="273050"/>
            <a:ext cx="566737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 rot="4096196">
            <a:off x="8115300" y="298450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1095375" y="817563"/>
            <a:ext cx="6964363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63675" y="2119313"/>
            <a:ext cx="6196013" cy="360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775" y="5808663"/>
            <a:ext cx="1212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8663"/>
            <a:ext cx="5540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800" y="5808663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E1F57DC9-DFDA-4056-9308-7702B330F5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7" r:id="rId1"/>
    <p:sldLayoutId id="2147484598" r:id="rId2"/>
    <p:sldLayoutId id="2147484599" r:id="rId3"/>
    <p:sldLayoutId id="2147484600" r:id="rId4"/>
    <p:sldLayoutId id="2147484601" r:id="rId5"/>
    <p:sldLayoutId id="2147484602" r:id="rId6"/>
    <p:sldLayoutId id="2147484603" r:id="rId7"/>
    <p:sldLayoutId id="2147484628" r:id="rId8"/>
    <p:sldLayoutId id="2147484629" r:id="rId9"/>
    <p:sldLayoutId id="2147484604" r:id="rId10"/>
    <p:sldLayoutId id="2147484605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64465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1F278A80-543A-4BFF-A61B-1DA42EE471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606" r:id="rId1"/>
    <p:sldLayoutId id="2147484607" r:id="rId2"/>
    <p:sldLayoutId id="2147484630" r:id="rId3"/>
    <p:sldLayoutId id="2147484608" r:id="rId4"/>
    <p:sldLayoutId id="2147484609" r:id="rId5"/>
    <p:sldLayoutId id="2147484610" r:id="rId6"/>
    <p:sldLayoutId id="2147484611" r:id="rId7"/>
    <p:sldLayoutId id="2147484612" r:id="rId8"/>
    <p:sldLayoutId id="2147484613" r:id="rId9"/>
    <p:sldLayoutId id="2147484614" r:id="rId10"/>
    <p:sldLayoutId id="2147484615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3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47E707D-A6A7-4132-A831-B4209003E6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31" r:id="rId1"/>
    <p:sldLayoutId id="2147484632" r:id="rId2"/>
    <p:sldLayoutId id="2147484633" r:id="rId3"/>
    <p:sldLayoutId id="2147484616" r:id="rId4"/>
    <p:sldLayoutId id="2147484634" r:id="rId5"/>
    <p:sldLayoutId id="2147484617" r:id="rId6"/>
    <p:sldLayoutId id="2147484635" r:id="rId7"/>
    <p:sldLayoutId id="2147484636" r:id="rId8"/>
    <p:sldLayoutId id="2147484637" r:id="rId9"/>
    <p:sldLayoutId id="2147484618" r:id="rId10"/>
    <p:sldLayoutId id="2147484638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/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7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396C2C5-4FC9-43C5-9B41-D3F8476095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39" r:id="rId1"/>
    <p:sldLayoutId id="2147484640" r:id="rId2"/>
    <p:sldLayoutId id="2147484641" r:id="rId3"/>
    <p:sldLayoutId id="2147484642" r:id="rId4"/>
    <p:sldLayoutId id="2147484643" r:id="rId5"/>
    <p:sldLayoutId id="2147484644" r:id="rId6"/>
    <p:sldLayoutId id="2147484645" r:id="rId7"/>
    <p:sldLayoutId id="2147484646" r:id="rId8"/>
    <p:sldLayoutId id="2147484647" r:id="rId9"/>
    <p:sldLayoutId id="2147484648" r:id="rId10"/>
    <p:sldLayoutId id="2147484649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3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47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detsad-kitty.ru/templates/Default/images/disney255.gif" TargetMode="External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hyperlink" Target="http://fotki.yandex.ru/users/oli-el/view/184945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Сюжетно-ролевая игра «Банк»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4213" y="188913"/>
            <a:ext cx="7345362" cy="88106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7030A0"/>
                </a:solidFill>
                <a:latin typeface="Courier New" pitchFamily="49" charset="0"/>
              </a:rPr>
              <a:t>ДЕТСТВО – ПЕРИОД ИГРЫ</a:t>
            </a:r>
          </a:p>
        </p:txBody>
      </p:sp>
      <p:sp>
        <p:nvSpPr>
          <p:cNvPr id="2867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79388" y="1052513"/>
            <a:ext cx="8666162" cy="5043487"/>
          </a:xfrm>
        </p:spPr>
        <p:txBody>
          <a:bodyPr>
            <a:normAutofit fontScale="92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800" b="1" u="sng" dirty="0" smtClean="0">
                <a:solidFill>
                  <a:srgbClr val="FF0000"/>
                </a:solidFill>
                <a:latin typeface="Courier New" pitchFamily="49" charset="0"/>
              </a:rPr>
              <a:t>ИГРА</a:t>
            </a:r>
            <a:r>
              <a:rPr lang="ru-RU" sz="2800" b="1" dirty="0" smtClean="0">
                <a:solidFill>
                  <a:srgbClr val="FF0000"/>
                </a:solidFill>
                <a:latin typeface="Courier New" pitchFamily="49" charset="0"/>
              </a:rPr>
              <a:t> –</a:t>
            </a:r>
            <a:r>
              <a:rPr lang="ru-RU" sz="2800" b="1" i="1" dirty="0" smtClean="0">
                <a:solidFill>
                  <a:srgbClr val="FF0000"/>
                </a:solidFill>
              </a:rPr>
              <a:t> эта центральная деятельность ребёнка, имеющая место во все времена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b="1" i="1" dirty="0" smtClean="0">
                <a:solidFill>
                  <a:srgbClr val="FF0000"/>
                </a:solidFill>
              </a:rPr>
              <a:t>и у всех народов</a:t>
            </a:r>
            <a:r>
              <a:rPr lang="ru-RU" sz="2800" b="1" dirty="0" smtClean="0">
                <a:solidFill>
                  <a:srgbClr val="FF0000"/>
                </a:solidFill>
                <a:latin typeface="Courier New" pitchFamily="49" charset="0"/>
              </a:rPr>
              <a:t>;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800" b="1" u="sng" dirty="0" smtClean="0">
                <a:solidFill>
                  <a:srgbClr val="FF0000"/>
                </a:solidFill>
                <a:latin typeface="Courier New" pitchFamily="49" charset="0"/>
              </a:rPr>
              <a:t>ИГРА</a:t>
            </a:r>
            <a:r>
              <a:rPr lang="ru-RU" sz="2800" b="1" dirty="0" smtClean="0">
                <a:solidFill>
                  <a:srgbClr val="FF0000"/>
                </a:solidFill>
                <a:latin typeface="Courier New" pitchFamily="49" charset="0"/>
              </a:rPr>
              <a:t> – </a:t>
            </a:r>
            <a:r>
              <a:rPr lang="ru-RU" sz="2800" b="1" i="1" dirty="0" smtClean="0">
                <a:solidFill>
                  <a:srgbClr val="FF0000"/>
                </a:solidFill>
              </a:rPr>
              <a:t>служит средством реализации стремлений детей участвовать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b="1" i="1" dirty="0" smtClean="0">
                <a:solidFill>
                  <a:srgbClr val="FF0000"/>
                </a:solidFill>
              </a:rPr>
              <a:t>в жизни взрослых</a:t>
            </a:r>
            <a:r>
              <a:rPr lang="ru-RU" sz="2800" b="1" dirty="0" smtClean="0">
                <a:solidFill>
                  <a:srgbClr val="FF0000"/>
                </a:solidFill>
                <a:latin typeface="Courier New" pitchFamily="49" charset="0"/>
              </a:rPr>
              <a:t> ;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800" b="1" u="sng" dirty="0" smtClean="0">
                <a:solidFill>
                  <a:srgbClr val="FF0000"/>
                </a:solidFill>
                <a:latin typeface="Courier New" pitchFamily="49" charset="0"/>
              </a:rPr>
              <a:t>ИГРА</a:t>
            </a:r>
            <a:r>
              <a:rPr lang="ru-RU" sz="2800" b="1" dirty="0" smtClean="0">
                <a:solidFill>
                  <a:srgbClr val="FF0000"/>
                </a:solidFill>
                <a:latin typeface="Courier New" pitchFamily="49" charset="0"/>
              </a:rPr>
              <a:t> – </a:t>
            </a:r>
            <a:r>
              <a:rPr lang="ru-RU" sz="2800" b="1" i="1" dirty="0" smtClean="0">
                <a:solidFill>
                  <a:srgbClr val="FF0000"/>
                </a:solidFill>
              </a:rPr>
              <a:t>отражение конкретной эпохи и конкретного период развития общества;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800" b="1" u="sng" dirty="0" smtClean="0">
                <a:solidFill>
                  <a:srgbClr val="FF0000"/>
                </a:solidFill>
              </a:rPr>
              <a:t>ИГРА</a:t>
            </a:r>
            <a:r>
              <a:rPr lang="ru-RU" sz="2800" b="1" dirty="0" smtClean="0">
                <a:solidFill>
                  <a:srgbClr val="FF0000"/>
                </a:solidFill>
              </a:rPr>
              <a:t> - </a:t>
            </a:r>
            <a:r>
              <a:rPr lang="ru-RU" sz="2800" b="1" i="1" dirty="0" smtClean="0">
                <a:solidFill>
                  <a:srgbClr val="FF0000"/>
                </a:solidFill>
              </a:rPr>
              <a:t>часть общечеловеческой культуры (обогащает опыт, развивает, обучает, воспитывает, социализирует);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800" b="1" u="sng" dirty="0" smtClean="0">
                <a:solidFill>
                  <a:srgbClr val="FF0000"/>
                </a:solidFill>
              </a:rPr>
              <a:t>ИГРА</a:t>
            </a:r>
            <a:r>
              <a:rPr lang="ru-RU" sz="2800" b="1" dirty="0" smtClean="0">
                <a:solidFill>
                  <a:srgbClr val="FF0000"/>
                </a:solidFill>
              </a:rPr>
              <a:t> - 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smtClean="0">
                <a:solidFill>
                  <a:srgbClr val="FF0000"/>
                </a:solidFill>
              </a:rPr>
              <a:t>специфический фактор всего,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b="1" i="1" dirty="0" smtClean="0">
                <a:solidFill>
                  <a:srgbClr val="FF0000"/>
                </a:solidFill>
              </a:rPr>
              <a:t>что окружает людей в мире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  <a:endParaRPr lang="ru-RU" sz="2800" b="1" dirty="0" smtClean="0">
              <a:solidFill>
                <a:srgbClr val="FF0000"/>
              </a:solidFill>
              <a:latin typeface="Courier New" pitchFamily="49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b="1" dirty="0" smtClean="0">
              <a:solidFill>
                <a:srgbClr val="FF0000"/>
              </a:solidFill>
              <a:latin typeface="Courier New" pitchFamily="49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/>
          </a:blip>
          <a:stretch>
            <a:fillRect/>
          </a:stretch>
        </p:blipFill>
        <p:spPr>
          <a:xfrm>
            <a:off x="6300192" y="5157192"/>
            <a:ext cx="1938375" cy="17008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333375"/>
            <a:ext cx="8447087" cy="100806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dirty="0" smtClean="0">
                <a:solidFill>
                  <a:srgbClr val="FF3300"/>
                </a:solidFill>
                <a:latin typeface="Times New Roman" pitchFamily="18" charset="0"/>
              </a:rPr>
              <a:t>СЮЖЕТНО-РОЛЕВАЯ ИГРА – КОРОЛЕВА ИГР</a:t>
            </a:r>
            <a:r>
              <a:rPr lang="ru-RU" sz="4000" dirty="0" smtClean="0"/>
              <a:t> </a:t>
            </a:r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95288" y="1905000"/>
            <a:ext cx="8450262" cy="4476750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ru-RU" dirty="0" smtClean="0"/>
              <a:t> развивает потенциальные возможности детей;</a:t>
            </a: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ru-RU" dirty="0" smtClean="0"/>
              <a:t> имеет решающее значение для психического развития ребёнка;</a:t>
            </a: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ru-RU" dirty="0" smtClean="0"/>
              <a:t> является формой моделирования ребёнком социальных отношений;</a:t>
            </a: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ru-RU" dirty="0" smtClean="0"/>
              <a:t> обладает уникальными особенностями, своеобразной структурой, специфическими чертами, которые отличают её от других видов игр.</a:t>
            </a:r>
          </a:p>
        </p:txBody>
      </p:sp>
      <p:pic>
        <p:nvPicPr>
          <p:cNvPr id="46084" name="Picture 9" descr="http://detsad-kitty.ru/templates/Default/images/disney255.gif"/>
          <p:cNvPicPr>
            <a:picLocks noChangeAspect="1" noChangeArrowheads="1"/>
          </p:cNvPicPr>
          <p:nvPr/>
        </p:nvPicPr>
        <p:blipFill>
          <a:blip r:embed="rId2" r:link="rId3" cstate="email"/>
          <a:srcRect/>
          <a:stretch>
            <a:fillRect/>
          </a:stretch>
        </p:blipFill>
        <p:spPr bwMode="auto">
          <a:xfrm>
            <a:off x="6804025" y="620713"/>
            <a:ext cx="12573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60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333375"/>
            <a:ext cx="8447087" cy="100806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dirty="0" smtClean="0">
                <a:solidFill>
                  <a:srgbClr val="FF3300"/>
                </a:solidFill>
                <a:latin typeface="Times New Roman" pitchFamily="18" charset="0"/>
              </a:rPr>
              <a:t>ПРИНЦИПЫ ФОРМИРОВАНИЯ  СЮЖЕТНОЙ ИГРЫ</a:t>
            </a:r>
            <a:r>
              <a:rPr lang="ru-RU" sz="4000" dirty="0" smtClean="0"/>
              <a:t> </a:t>
            </a:r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95288" y="1905000"/>
            <a:ext cx="8450262" cy="4476750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ru-RU" dirty="0" smtClean="0"/>
              <a:t> воспитатель  играет вместе с детьми;</a:t>
            </a: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dirty="0" smtClean="0"/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ru-RU" dirty="0" smtClean="0"/>
              <a:t> развёртывает  игру  таким  образом,  чтобы  выделить  для  детей  именно  ролевое  поведение;</a:t>
            </a: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dirty="0" smtClean="0"/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ru-RU" dirty="0" smtClean="0"/>
              <a:t> ролевое  поведение  ребёнка  сразу  ориентируется  на  партнёра</a:t>
            </a:r>
          </a:p>
        </p:txBody>
      </p:sp>
      <p:pic>
        <p:nvPicPr>
          <p:cNvPr id="48132" name="Picture 21" descr="0_2d271_a4a4afcc_S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6948488" y="5013325"/>
            <a:ext cx="1800225" cy="169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736600"/>
          </a:xfrm>
        </p:spPr>
        <p:txBody>
          <a:bodyPr/>
          <a:lstStyle/>
          <a:p>
            <a:pPr algn="ctr" eaLnBrk="1" hangingPunct="1"/>
            <a:r>
              <a:rPr lang="ru-RU" sz="3200" smtClean="0">
                <a:solidFill>
                  <a:srgbClr val="00B0F0"/>
                </a:solidFill>
                <a:latin typeface="Times New Roman" pitchFamily="18" charset="0"/>
              </a:rPr>
              <a:t>УРОВНИ  ИГРОВОЙ ДЕЯТЕЛЬНОСТИ</a:t>
            </a:r>
          </a:p>
        </p:txBody>
      </p:sp>
      <p:sp>
        <p:nvSpPr>
          <p:cNvPr id="4915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95288" y="1341438"/>
            <a:ext cx="8007350" cy="4765675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Char char="v"/>
            </a:pPr>
            <a:endParaRPr lang="ru-RU" smtClean="0"/>
          </a:p>
          <a:p>
            <a:pPr marL="0" indent="0" eaLnBrk="1" hangingPunct="1">
              <a:buFont typeface="Wingdings" pitchFamily="2" charset="2"/>
              <a:buChar char="v"/>
            </a:pPr>
            <a:endParaRPr lang="ru-RU" smtClean="0"/>
          </a:p>
          <a:p>
            <a:pPr marL="0" indent="0" eaLnBrk="1" hangingPunct="1">
              <a:buFont typeface="Wingdings" pitchFamily="2" charset="2"/>
              <a:buChar char="v"/>
            </a:pPr>
            <a:endParaRPr lang="ru-RU" smtClean="0"/>
          </a:p>
          <a:p>
            <a:pPr marL="0" indent="0" eaLnBrk="1" hangingPunct="1">
              <a:buFont typeface="Wingdings" pitchFamily="2" charset="2"/>
              <a:buChar char="v"/>
            </a:pPr>
            <a:endParaRPr lang="ru-RU" smtClean="0"/>
          </a:p>
          <a:p>
            <a:pPr marL="0" indent="0" eaLnBrk="1" hangingPunct="1">
              <a:buFont typeface="Wingdings" pitchFamily="2" charset="2"/>
              <a:buChar char="v"/>
            </a:pPr>
            <a:endParaRPr lang="ru-RU" smtClean="0"/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107950" y="1125538"/>
            <a:ext cx="8856663" cy="1798637"/>
          </a:xfrm>
          <a:prstGeom prst="downArrowCallout">
            <a:avLst/>
          </a:prstGeom>
          <a:solidFill>
            <a:schemeClr val="accent6">
              <a:lumMod val="5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u="sng" dirty="0"/>
              <a:t>1, 5  – 3 года.  </a:t>
            </a:r>
            <a:r>
              <a:rPr lang="ru-RU" sz="2000" b="1" dirty="0"/>
              <a:t>Условные действия с игрушками и предметами-заместителями, выстраивая их в простейшую смысловую цепочку, вступая в кратковременное взаимодействие со сверстниками</a:t>
            </a:r>
          </a:p>
        </p:txBody>
      </p:sp>
      <p:sp>
        <p:nvSpPr>
          <p:cNvPr id="4915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bIns="0" anchor="ctr">
            <a:spAutoFit/>
          </a:bodyPr>
          <a:lstStyle/>
          <a:p>
            <a:endParaRPr lang="ru-RU"/>
          </a:p>
        </p:txBody>
      </p:sp>
      <p:sp>
        <p:nvSpPr>
          <p:cNvPr id="49158" name="Rectangle 1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bIns="0" anchor="ctr">
            <a:spAutoFit/>
          </a:bodyPr>
          <a:lstStyle/>
          <a:p>
            <a:pPr eaLnBrk="0" hangingPunct="0"/>
            <a:endParaRPr lang="ru-RU" sz="1600" b="1">
              <a:latin typeface="Courier New" pitchFamily="49" charset="0"/>
            </a:endParaRPr>
          </a:p>
          <a:p>
            <a:pPr eaLnBrk="0" hangingPunct="0"/>
            <a:endParaRPr lang="ru-RU"/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107950" y="2852738"/>
            <a:ext cx="8856663" cy="1800225"/>
          </a:xfrm>
          <a:prstGeom prst="downArrowCallout">
            <a:avLst/>
          </a:prstGeom>
          <a:solidFill>
            <a:schemeClr val="accent6">
              <a:lumMod val="5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u="sng" dirty="0"/>
              <a:t>3 – 5 лет.  </a:t>
            </a:r>
            <a:r>
              <a:rPr lang="ru-RU" sz="2000" b="1" dirty="0"/>
              <a:t>Умение принимать и последовательно менять игровые роли, реализовывать их через действия с предметами и ролевую речь, вступая в ролевое взаимодействие с партнёром-сверстником.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50825" y="4797425"/>
            <a:ext cx="8713788" cy="180022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u="sng" dirty="0"/>
              <a:t>5 – 7 лет. </a:t>
            </a:r>
            <a:r>
              <a:rPr lang="ru-RU" sz="2000" b="1" dirty="0"/>
              <a:t>Умение развёртывать в игре разнообразие по последовательности событий, комбинируя их  согласно своему замыслу и замыслам 2- 3  партнёров – сверстников. Реализовывать события через ролевые взаимодействия и предметные действия.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7366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dirty="0" smtClean="0">
                <a:solidFill>
                  <a:srgbClr val="FFFF15"/>
                </a:solidFill>
                <a:latin typeface="Times New Roman" pitchFamily="18" charset="0"/>
              </a:rPr>
              <a:t>Сюжетно-ролевая игра «Банк»</a:t>
            </a:r>
          </a:p>
        </p:txBody>
      </p:sp>
      <p:sp>
        <p:nvSpPr>
          <p:cNvPr id="3379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95288" y="1341438"/>
            <a:ext cx="8007350" cy="4765675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Char char="v"/>
              <a:defRPr/>
            </a:pPr>
            <a:endParaRPr lang="ru-RU" dirty="0" smtClean="0"/>
          </a:p>
          <a:p>
            <a:pPr marL="0" indent="0" eaLnBrk="1" hangingPunct="1">
              <a:buFont typeface="Wingdings" pitchFamily="2" charset="2"/>
              <a:buChar char="v"/>
              <a:defRPr/>
            </a:pPr>
            <a:endParaRPr lang="ru-RU" dirty="0" smtClean="0"/>
          </a:p>
          <a:p>
            <a:pPr marL="0" indent="0" eaLnBrk="1" hangingPunct="1">
              <a:buFont typeface="Wingdings" pitchFamily="2" charset="2"/>
              <a:buChar char="v"/>
              <a:defRPr/>
            </a:pPr>
            <a:endParaRPr lang="ru-RU" dirty="0" smtClean="0"/>
          </a:p>
          <a:p>
            <a:pPr marL="0" indent="0" eaLnBrk="1" hangingPunct="1">
              <a:buFont typeface="Wingdings" pitchFamily="2" charset="2"/>
              <a:buChar char="v"/>
              <a:defRPr/>
            </a:pPr>
            <a:endParaRPr lang="ru-RU" dirty="0" smtClean="0"/>
          </a:p>
          <a:p>
            <a:pPr marL="0" indent="0" eaLnBrk="1" hangingPunct="1">
              <a:buFont typeface="Wingdings" pitchFamily="2" charset="2"/>
              <a:buChar char="v"/>
              <a:defRPr/>
            </a:pPr>
            <a:endParaRPr lang="ru-RU" dirty="0" smtClean="0"/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539750" y="1484313"/>
            <a:ext cx="8208963" cy="1944687"/>
          </a:xfrm>
          <a:prstGeom prst="downArrowCallout">
            <a:avLst/>
          </a:prstGeom>
          <a:solidFill>
            <a:schemeClr val="accent6">
              <a:lumMod val="5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Данный вид игры имеет важное значение</a:t>
            </a:r>
          </a:p>
        </p:txBody>
      </p:sp>
      <p:sp>
        <p:nvSpPr>
          <p:cNvPr id="50181" name="Rectangle 9"/>
          <p:cNvSpPr>
            <a:spLocks noChangeArrowheads="1"/>
          </p:cNvSpPr>
          <p:nvPr/>
        </p:nvSpPr>
        <p:spPr bwMode="auto">
          <a:xfrm>
            <a:off x="1403350" y="3333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bIns="0" anchor="ctr">
            <a:spAutoFit/>
          </a:bodyPr>
          <a:lstStyle/>
          <a:p>
            <a:endParaRPr lang="ru-RU"/>
          </a:p>
        </p:txBody>
      </p:sp>
      <p:sp>
        <p:nvSpPr>
          <p:cNvPr id="50182" name="Rectangle 1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bIns="0" anchor="ctr">
            <a:spAutoFit/>
          </a:bodyPr>
          <a:lstStyle/>
          <a:p>
            <a:pPr eaLnBrk="0" hangingPunct="0"/>
            <a:endParaRPr lang="ru-RU" sz="1600" b="1">
              <a:latin typeface="Courier New" pitchFamily="49" charset="0"/>
            </a:endParaRPr>
          </a:p>
          <a:p>
            <a:pPr eaLnBrk="0" hangingPunct="0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68313" y="3429000"/>
            <a:ext cx="3457575" cy="1584325"/>
          </a:xfrm>
          <a:prstGeom prst="rect">
            <a:avLst/>
          </a:prstGeom>
          <a:solidFill>
            <a:schemeClr val="tx2">
              <a:lumMod val="1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ctr">
              <a:buFont typeface="Wingdings" pitchFamily="2" charset="2"/>
              <a:buChar char="q"/>
              <a:defRPr/>
            </a:pPr>
            <a:r>
              <a:rPr lang="ru-RU" sz="1600" dirty="0"/>
              <a:t>Отражает область интересов детей</a:t>
            </a:r>
          </a:p>
          <a:p>
            <a:pPr marL="285750" indent="-285750" algn="ctr">
              <a:buFont typeface="Wingdings" pitchFamily="2" charset="2"/>
              <a:buChar char="q"/>
              <a:defRPr/>
            </a:pPr>
            <a:r>
              <a:rPr lang="ru-RU" sz="1600" dirty="0"/>
              <a:t>Формирует социальную адаптивность</a:t>
            </a:r>
          </a:p>
          <a:p>
            <a:pPr algn="ctr">
              <a:defRPr/>
            </a:pPr>
            <a:endParaRPr lang="ru-RU" sz="1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076825" y="3429000"/>
            <a:ext cx="3889375" cy="1584325"/>
          </a:xfrm>
          <a:prstGeom prst="rect">
            <a:avLst/>
          </a:prstGeom>
          <a:solidFill>
            <a:schemeClr val="tx2">
              <a:lumMod val="1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ctr">
              <a:buFont typeface="Wingdings" pitchFamily="2" charset="2"/>
              <a:buChar char="q"/>
              <a:defRPr/>
            </a:pPr>
            <a:r>
              <a:rPr lang="ru-RU" sz="1600" dirty="0"/>
              <a:t>Развивает активность и самостоятельность как базовые качества личности человека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/>
          </a:blip>
          <a:stretch>
            <a:fillRect/>
          </a:stretch>
        </p:blipFill>
        <p:spPr>
          <a:xfrm>
            <a:off x="3063762" y="5013325"/>
            <a:ext cx="2895600" cy="18446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dirty="0" smtClean="0"/>
              <a:t>Игровые задачи направлены на развитие определённых форм активности ребёнка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Социальная активность</a:t>
            </a:r>
          </a:p>
          <a:p>
            <a:pPr>
              <a:defRPr/>
            </a:pPr>
            <a:r>
              <a:rPr lang="ru-RU" dirty="0" smtClean="0"/>
              <a:t>Личностная активность</a:t>
            </a:r>
          </a:p>
          <a:p>
            <a:pPr>
              <a:defRPr/>
            </a:pPr>
            <a:r>
              <a:rPr lang="ru-RU" dirty="0" smtClean="0"/>
              <a:t>Творческая активность</a:t>
            </a:r>
          </a:p>
          <a:p>
            <a:pPr marL="0" indent="0">
              <a:buFont typeface="Wingdings" pitchFamily="2" charset="2"/>
              <a:buNone/>
              <a:defRPr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/>
          </a:blip>
          <a:stretch>
            <a:fillRect/>
          </a:stretch>
        </p:blipFill>
        <p:spPr>
          <a:xfrm>
            <a:off x="2123728" y="3429000"/>
            <a:ext cx="4932040" cy="36990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1143000"/>
          </a:xfrm>
          <a:solidFill>
            <a:schemeClr val="accent2"/>
          </a:solidFill>
        </p:spPr>
        <p:txBody>
          <a:bodyPr/>
          <a:lstStyle/>
          <a:p>
            <a:pPr>
              <a:defRPr/>
            </a:pPr>
            <a:r>
              <a:rPr lang="ru-RU" sz="32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Методические рекомендации проведения сюжетно-ролевой игры «Банк»</a:t>
            </a:r>
            <a:endParaRPr lang="ru-RU" sz="32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28813"/>
            <a:ext cx="3857625" cy="4643437"/>
          </a:xfrm>
        </p:spPr>
        <p:txBody>
          <a:bodyPr/>
          <a:lstStyle/>
          <a:p>
            <a:pPr marL="0" indent="0" algn="ctr">
              <a:buFont typeface="Wingdings 2" pitchFamily="18" charset="2"/>
              <a:buNone/>
              <a:defRPr/>
            </a:pPr>
            <a:r>
              <a:rPr lang="ru-RU" b="1" dirty="0" smtClean="0"/>
              <a:t>Формы проведения:</a:t>
            </a:r>
          </a:p>
          <a:p>
            <a:pPr algn="ctr">
              <a:buFont typeface="Wingdings" pitchFamily="2" charset="2"/>
              <a:buChar char="ü"/>
              <a:defRPr/>
            </a:pPr>
            <a:r>
              <a:rPr lang="ru-RU" b="1" dirty="0" smtClean="0"/>
              <a:t>Организационная игра.</a:t>
            </a:r>
          </a:p>
          <a:p>
            <a:pPr marL="136525" indent="0">
              <a:buFont typeface="Wingdings 2" pitchFamily="18" charset="2"/>
              <a:buNone/>
              <a:defRPr/>
            </a:pPr>
            <a:r>
              <a:rPr lang="ru-RU" dirty="0" smtClean="0"/>
              <a:t>      Цель: совершенствовать «технику» игры и</a:t>
            </a:r>
            <a:r>
              <a:rPr lang="en-US" dirty="0" smtClean="0"/>
              <a:t> </a:t>
            </a:r>
            <a:r>
              <a:rPr lang="ru-RU" dirty="0" smtClean="0"/>
              <a:t> расширять ориентировки детей в социальной жизни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071938" y="1795463"/>
            <a:ext cx="4929187" cy="4919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dirty="0" smtClean="0"/>
              <a:t>Свободная игровая деятельность детей. Цель: формировать активную позицию ребёнка в игре, реализовать сферы его собственных интересов.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/>
          </a:blip>
          <a:stretch>
            <a:fillRect/>
          </a:stretch>
        </p:blipFill>
        <p:spPr>
          <a:xfrm>
            <a:off x="2047875" y="1905000"/>
            <a:ext cx="5588000" cy="4191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Заголовок 1"/>
          <p:cNvSpPr>
            <a:spLocks noGrp="1"/>
          </p:cNvSpPr>
          <p:nvPr>
            <p:ph type="title"/>
          </p:nvPr>
        </p:nvSpPr>
        <p:spPr>
          <a:xfrm>
            <a:off x="1095375" y="571500"/>
            <a:ext cx="6964363" cy="1201738"/>
          </a:xfrm>
        </p:spPr>
        <p:txBody>
          <a:bodyPr/>
          <a:lstStyle/>
          <a:p>
            <a:r>
              <a:rPr lang="ru-RU" sz="3600" smtClean="0"/>
              <a:t>Форма организации:</a:t>
            </a:r>
          </a:p>
        </p:txBody>
      </p:sp>
      <p:sp>
        <p:nvSpPr>
          <p:cNvPr id="54275" name="Объект 2"/>
          <p:cNvSpPr>
            <a:spLocks noGrp="1"/>
          </p:cNvSpPr>
          <p:nvPr>
            <p:ph idx="1"/>
          </p:nvPr>
        </p:nvSpPr>
        <p:spPr>
          <a:xfrm>
            <a:off x="1071563" y="1428750"/>
            <a:ext cx="7323137" cy="3603625"/>
          </a:xfrm>
        </p:spPr>
        <p:txBody>
          <a:bodyPr/>
          <a:lstStyle/>
          <a:p>
            <a:r>
              <a:rPr lang="ru-RU" smtClean="0"/>
              <a:t>Познавательные занятия с определённым экономическим содержанием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/>
          </a:blip>
          <a:stretch>
            <a:fillRect/>
          </a:stretch>
        </p:blipFill>
        <p:spPr>
          <a:xfrm>
            <a:off x="1667106" y="2357430"/>
            <a:ext cx="5852160" cy="38421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1039813"/>
          </a:xfrm>
        </p:spPr>
        <p:txBody>
          <a:bodyPr/>
          <a:lstStyle/>
          <a:p>
            <a:pPr eaLnBrk="1" hangingPunct="1"/>
            <a:r>
              <a:rPr lang="ru-RU" sz="2400" smtClean="0">
                <a:solidFill>
                  <a:srgbClr val="FF0000"/>
                </a:solidFill>
              </a:rPr>
              <a:t>В основу сюжета игры легла деятельность банка как учреждения, выдающего денежные кредиты для организации собственного дела детьми.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email">
            <a:extLst/>
          </a:blip>
          <a:stretch>
            <a:fillRect/>
          </a:stretch>
        </p:blipFill>
        <p:spPr>
          <a:xfrm>
            <a:off x="251519" y="1700808"/>
            <a:ext cx="4170355" cy="4605144"/>
          </a:xfr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/>
          </a:blip>
          <a:stretch>
            <a:fillRect/>
          </a:stretch>
        </p:blipFill>
        <p:spPr>
          <a:xfrm>
            <a:off x="4653887" y="1700808"/>
            <a:ext cx="4238593" cy="460514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Каждая зона игры имеет своё предметное наполнение</a:t>
            </a:r>
            <a:endParaRPr lang="ru-RU" dirty="0"/>
          </a:p>
        </p:txBody>
      </p:sp>
      <p:sp>
        <p:nvSpPr>
          <p:cNvPr id="56323" name="Объект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ctr" eaLnBrk="1" hangingPunct="1"/>
            <a:r>
              <a:rPr lang="ru-RU" sz="3600" smtClean="0"/>
              <a:t>Рабочее место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/>
          </a:blip>
          <a:stretch>
            <a:fillRect/>
          </a:stretch>
        </p:blipFill>
        <p:spPr>
          <a:xfrm>
            <a:off x="1680754" y="2276872"/>
            <a:ext cx="5852160" cy="43891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5400" smtClean="0">
                <a:solidFill>
                  <a:srgbClr val="FF0000"/>
                </a:solidFill>
              </a:rPr>
              <a:t>Кассир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email">
            <a:extLst/>
          </a:blip>
          <a:stretch>
            <a:fillRect/>
          </a:stretch>
        </p:blipFill>
        <p:spPr>
          <a:xfrm>
            <a:off x="1331640" y="1628800"/>
            <a:ext cx="6436216" cy="43891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896938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</a:rPr>
              <a:t>Результат работы по организации сюжетно-ролевой игры «Банк»</a:t>
            </a:r>
          </a:p>
        </p:txBody>
      </p:sp>
      <p:sp>
        <p:nvSpPr>
          <p:cNvPr id="58371" name="Объект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/>
            <a:r>
              <a:rPr lang="ru-RU" sz="2400" smtClean="0"/>
              <a:t>Выход игровой деятельности старших дошкольников на более высокий уровень развития сюжетной линии, игровых действий, а особенно взаимодействие детей;</a:t>
            </a:r>
          </a:p>
          <a:p>
            <a:pPr eaLnBrk="1" hangingPunct="1"/>
            <a:r>
              <a:rPr lang="ru-RU" sz="2400" smtClean="0">
                <a:solidFill>
                  <a:srgbClr val="FF0000"/>
                </a:solidFill>
              </a:rPr>
              <a:t>У нас формирование умений: не разрушать игровой мир детей, общаться с ребёнком на «равных» в игре, а так же творчески подходить к развитию сюжета и созданию игровой среды;  </a:t>
            </a:r>
          </a:p>
          <a:p>
            <a:pPr eaLnBrk="1" hangingPunct="1"/>
            <a:r>
              <a:rPr lang="ru-RU" sz="2400" smtClean="0">
                <a:solidFill>
                  <a:srgbClr val="0070C0"/>
                </a:solidFill>
              </a:rPr>
              <a:t>У наших детей: высокую степень активности и самостоятельности, высокий уровень творческого воображения т.е. все те качества которые так необходимы современному человеку.</a:t>
            </a:r>
          </a:p>
        </p:txBody>
      </p:sp>
      <p:pic>
        <p:nvPicPr>
          <p:cNvPr id="58372" name="Рисунок 1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223125" y="4513263"/>
            <a:ext cx="19208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theme/theme1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NewsPrint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2.xml><?xml version="1.0" encoding="utf-8"?>
<a:themeOverride xmlns:a="http://schemas.openxmlformats.org/drawingml/2006/main">
  <a:clrScheme name="Горизонт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838</TotalTime>
  <Words>472</Words>
  <Application>Microsoft Office PowerPoint</Application>
  <PresentationFormat>Экран (4:3)</PresentationFormat>
  <Paragraphs>55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16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14</vt:i4>
      </vt:variant>
    </vt:vector>
  </HeadingPairs>
  <TitlesOfParts>
    <vt:vector size="36" baseType="lpstr">
      <vt:lpstr>Arial</vt:lpstr>
      <vt:lpstr>Arial Black</vt:lpstr>
      <vt:lpstr>Book Antiqua</vt:lpstr>
      <vt:lpstr>Brush Script MT</vt:lpstr>
      <vt:lpstr>Constantia</vt:lpstr>
      <vt:lpstr>Courier New</vt:lpstr>
      <vt:lpstr>Franklin Gothic Book</vt:lpstr>
      <vt:lpstr>Franklin Gothic Medium</vt:lpstr>
      <vt:lpstr>Georgia</vt:lpstr>
      <vt:lpstr>Impact</vt:lpstr>
      <vt:lpstr>Lucida Sans</vt:lpstr>
      <vt:lpstr>Rage Italic</vt:lpstr>
      <vt:lpstr>Times New Roman</vt:lpstr>
      <vt:lpstr>Wingdings</vt:lpstr>
      <vt:lpstr>Wingdings 2</vt:lpstr>
      <vt:lpstr>Wingdings 3</vt:lpstr>
      <vt:lpstr>Трава</vt:lpstr>
      <vt:lpstr>NewsPrint</vt:lpstr>
      <vt:lpstr>Кнопка</vt:lpstr>
      <vt:lpstr>Апекс</vt:lpstr>
      <vt:lpstr>Трек</vt:lpstr>
      <vt:lpstr>Официальная</vt:lpstr>
      <vt:lpstr>Сюжетно-ролевая игра «Банк» </vt:lpstr>
      <vt:lpstr>ДЕТСТВО – ПЕРИОД ИГРЫ</vt:lpstr>
      <vt:lpstr>СЮЖЕТНО-РОЛЕВАЯ ИГРА – КОРОЛЕВА ИГР </vt:lpstr>
      <vt:lpstr>ПРИНЦИПЫ ФОРМИРОВАНИЯ  СЮЖЕТНОЙ ИГРЫ </vt:lpstr>
      <vt:lpstr>УРОВНИ  ИГРОВОЙ ДЕЯТЕЛЬНОСТИ</vt:lpstr>
      <vt:lpstr>Сюжетно-ролевая игра «Банк»</vt:lpstr>
      <vt:lpstr>Игровые задачи направлены на развитие определённых форм активности ребёнка</vt:lpstr>
      <vt:lpstr>Методические рекомендации проведения сюжетно-ролевой игры «Банк»</vt:lpstr>
      <vt:lpstr>Свободная игровая деятельность детей. Цель: формировать активную позицию ребёнка в игре, реализовать сферы его собственных интересов.</vt:lpstr>
      <vt:lpstr>Форма организации:</vt:lpstr>
      <vt:lpstr>В основу сюжета игры легла деятельность банка как учреждения, выдающего денежные кредиты для организации собственного дела детьми.</vt:lpstr>
      <vt:lpstr>Каждая зона игры имеет своё предметное наполнение</vt:lpstr>
      <vt:lpstr>Кассир</vt:lpstr>
      <vt:lpstr>Результат работы по организации сюжетно-ролевой игры «Банк»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ОГОУ ДПО ИРО</dc:title>
  <dc:creator>User</dc:creator>
  <cp:lastModifiedBy>Сергей</cp:lastModifiedBy>
  <cp:revision>92</cp:revision>
  <dcterms:created xsi:type="dcterms:W3CDTF">2009-09-13T08:28:59Z</dcterms:created>
  <dcterms:modified xsi:type="dcterms:W3CDTF">2015-08-21T14:35:47Z</dcterms:modified>
</cp:coreProperties>
</file>