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1" r:id="rId6"/>
    <p:sldId id="260" r:id="rId7"/>
    <p:sldId id="265" r:id="rId8"/>
    <p:sldId id="262" r:id="rId9"/>
    <p:sldId id="263" r:id="rId10"/>
    <p:sldId id="268" r:id="rId11"/>
    <p:sldId id="266" r:id="rId12"/>
    <p:sldId id="270"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1" autoAdjust="0"/>
    <p:restoredTop sz="94654" autoAdjust="0"/>
  </p:normalViewPr>
  <p:slideViewPr>
    <p:cSldViewPr>
      <p:cViewPr varScale="1">
        <p:scale>
          <a:sx n="46" d="100"/>
          <a:sy n="46" d="100"/>
        </p:scale>
        <p:origin x="110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19.08.2015</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19.08.2015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19.08.2015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19.08.2015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19.08.2015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19.08.2015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19.08.2015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19.08.2015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19.08.2015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19.08.2015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19.08.2015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19.08.2015</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chandra.harvard.edu/photo/2006/cartwheel/cartwheel.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open.az/uploads/posts/2009-04/1238758221_marte.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Саша\Рабочий стол\детское\фото\Изображение 002.jpg"/>
          <p:cNvPicPr>
            <a:picLocks noChangeAspect="1" noChangeArrowheads="1"/>
          </p:cNvPicPr>
          <p:nvPr/>
        </p:nvPicPr>
        <p:blipFill>
          <a:blip r:embed="rId2" cstate="print"/>
          <a:srcRect/>
          <a:stretch>
            <a:fillRect/>
          </a:stretch>
        </p:blipFill>
        <p:spPr bwMode="auto">
          <a:xfrm rot="5400000">
            <a:off x="1185664" y="-2024414"/>
            <a:ext cx="6910900" cy="10853928"/>
          </a:xfrm>
          <a:prstGeom prst="rect">
            <a:avLst/>
          </a:prstGeom>
          <a:noFill/>
        </p:spPr>
      </p:pic>
      <p:sp>
        <p:nvSpPr>
          <p:cNvPr id="6" name="Прямоугольник 5"/>
          <p:cNvSpPr/>
          <p:nvPr/>
        </p:nvSpPr>
        <p:spPr>
          <a:xfrm>
            <a:off x="571472" y="956966"/>
            <a:ext cx="9072626" cy="5016758"/>
          </a:xfrm>
          <a:prstGeom prst="rect">
            <a:avLst/>
          </a:prstGeom>
          <a:effectLst>
            <a:glow rad="228600">
              <a:schemeClr val="accent1">
                <a:satMod val="175000"/>
                <a:alpha val="40000"/>
              </a:schemeClr>
            </a:glow>
          </a:effectLst>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ПРОЕКТ:</a:t>
            </a:r>
          </a:p>
          <a:p>
            <a:pPr algn="ctr"/>
            <a:r>
              <a:rPr lang="ru-RU"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«Взгляд на космос глазами детей»</a:t>
            </a:r>
          </a:p>
          <a:p>
            <a:pPr algn="ctr"/>
            <a:endParaRPr lang="ru-RU" sz="5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ru-RU" sz="5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a:endParaRPr lang="ru-RU" sz="5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0" y="226361"/>
            <a:ext cx="3857652" cy="61093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soft" dir="t">
                <a:rot lat="0" lon="0" rev="10800000"/>
              </a:lightRig>
            </a:scene3d>
            <a:sp3d>
              <a:bevelT w="27940" h="12700"/>
              <a:contourClr>
                <a:srgbClr val="DDDDDD"/>
              </a:contourClr>
            </a:sp3d>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700" b="1" i="0" u="none" strike="noStrike" spc="150" normalizeH="0" baseline="0" dirty="0" smtClean="0">
                <a:ln w="11430"/>
                <a:solidFill>
                  <a:srgbClr val="F8F8F8"/>
                </a:solidFill>
                <a:effectLst>
                  <a:outerShdw blurRad="25400" algn="tl" rotWithShape="0">
                    <a:srgbClr val="000000">
                      <a:alpha val="43000"/>
                    </a:srgbClr>
                  </a:outerShdw>
                </a:effectLst>
                <a:latin typeface="Calibri" pitchFamily="34" charset="0"/>
                <a:ea typeface="Calibri" pitchFamily="34" charset="0"/>
                <a:cs typeface="Times New Roman" pitchFamily="18" charset="0"/>
              </a:rPr>
              <a:t>    12 апреля 1961 года впервые в космос поднялся человек. Это был советский лётчик Юрий Гагарин. На космическом корабле «Восток-1» он облетел землю за 108 минут и успешно приземлился в заданном районе.</a:t>
            </a:r>
            <a:endParaRPr kumimoji="0" lang="ru-RU" sz="1700" b="1" i="0" u="none" strike="noStrike" spc="150" normalizeH="0" baseline="0" dirty="0" smtClean="0">
              <a:ln w="11430"/>
              <a:solidFill>
                <a:srgbClr val="F8F8F8"/>
              </a:solidFill>
              <a:effectLst>
                <a:outerShdw blurRad="25400" algn="tl" rotWithShape="0">
                  <a:srgbClr val="000000">
                    <a:alpha val="43000"/>
                  </a:srgbClr>
                </a:outerShdw>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700" b="1" i="0" u="none" strike="noStrike" spc="150" normalizeH="0" baseline="0" dirty="0" smtClean="0">
                <a:ln w="11430"/>
                <a:solidFill>
                  <a:srgbClr val="F8F8F8"/>
                </a:solidFill>
                <a:effectLst>
                  <a:outerShdw blurRad="25400" algn="tl" rotWithShape="0">
                    <a:srgbClr val="000000">
                      <a:alpha val="43000"/>
                    </a:srgbClr>
                  </a:outerShdw>
                </a:effectLst>
                <a:latin typeface="Calibri" pitchFamily="34" charset="0"/>
                <a:ea typeface="Calibri" pitchFamily="34" charset="0"/>
                <a:cs typeface="Times New Roman" pitchFamily="18" charset="0"/>
              </a:rPr>
              <a:t>    Чтобы оторваться о земли и попасть в космос, нужно было очень сильно разогнаться. Космическому кораблю «Восток-1» помогала в этом ракета. У ракеты было несколько ступеней-двигателей с большим запасом топлива.  Топливо в двигателях сгорало, и ступени по очереди отделялись от ракеты и падали на землю. А сама ракета всё быстрее летела в космос и выводила космический корабль на орбиту.</a:t>
            </a:r>
          </a:p>
          <a:p>
            <a:pPr marL="0" marR="0" lvl="0" indent="0" algn="r" defTabSz="914400" rtl="0" eaLnBrk="0" fontAlgn="base" latinLnBrk="0" hangingPunct="0">
              <a:lnSpc>
                <a:spcPct val="100000"/>
              </a:lnSpc>
              <a:spcBef>
                <a:spcPct val="0"/>
              </a:spcBef>
              <a:spcAft>
                <a:spcPct val="0"/>
              </a:spcAft>
              <a:buClrTx/>
              <a:buSzTx/>
              <a:buFontTx/>
              <a:buNone/>
              <a:tabLst/>
            </a:pPr>
            <a:r>
              <a:rPr lang="ru-RU" sz="1700" b="1" spc="150" dirty="0" err="1" smtClean="0">
                <a:ln w="11430"/>
                <a:solidFill>
                  <a:srgbClr val="F8F8F8"/>
                </a:solidFill>
                <a:effectLst>
                  <a:outerShdw blurRad="25400" algn="tl" rotWithShape="0">
                    <a:srgbClr val="000000">
                      <a:alpha val="43000"/>
                    </a:srgbClr>
                  </a:outerShdw>
                </a:effectLst>
                <a:latin typeface="Calibri" pitchFamily="34" charset="0"/>
                <a:cs typeface="Times New Roman" pitchFamily="18" charset="0"/>
              </a:rPr>
              <a:t>Цветкович</a:t>
            </a:r>
            <a:r>
              <a:rPr lang="ru-RU" sz="1700" b="1" spc="150" dirty="0" smtClean="0">
                <a:ln w="11430"/>
                <a:solidFill>
                  <a:srgbClr val="F8F8F8"/>
                </a:solidFill>
                <a:effectLst>
                  <a:outerShdw blurRad="25400" algn="tl" rotWithShape="0">
                    <a:srgbClr val="000000">
                      <a:alpha val="43000"/>
                    </a:srgbClr>
                  </a:outerShdw>
                </a:effectLst>
                <a:latin typeface="Calibri" pitchFamily="34" charset="0"/>
                <a:cs typeface="Times New Roman" pitchFamily="18" charset="0"/>
              </a:rPr>
              <a:t> </a:t>
            </a:r>
            <a:r>
              <a:rPr lang="ru-RU" sz="1700" b="1" spc="150" dirty="0" err="1" smtClean="0">
                <a:ln w="11430"/>
                <a:solidFill>
                  <a:srgbClr val="F8F8F8"/>
                </a:solidFill>
                <a:effectLst>
                  <a:outerShdw blurRad="25400" algn="tl" rotWithShape="0">
                    <a:srgbClr val="000000">
                      <a:alpha val="43000"/>
                    </a:srgbClr>
                  </a:outerShdw>
                </a:effectLst>
                <a:latin typeface="Calibri" pitchFamily="34" charset="0"/>
                <a:cs typeface="Times New Roman" pitchFamily="18" charset="0"/>
              </a:rPr>
              <a:t>Младен</a:t>
            </a:r>
            <a:r>
              <a:rPr lang="ru-RU" sz="1700" b="1" spc="150" dirty="0" smtClean="0">
                <a:ln w="11430"/>
                <a:solidFill>
                  <a:srgbClr val="F8F8F8"/>
                </a:solidFill>
                <a:effectLst>
                  <a:outerShdw blurRad="25400" algn="tl" rotWithShape="0">
                    <a:srgbClr val="000000">
                      <a:alpha val="43000"/>
                    </a:srgbClr>
                  </a:outerShdw>
                </a:effectLst>
                <a:latin typeface="Calibri" pitchFamily="34" charset="0"/>
                <a:cs typeface="Times New Roman" pitchFamily="18" charset="0"/>
              </a:rPr>
              <a:t> 4 класс</a:t>
            </a:r>
            <a:endParaRPr kumimoji="0" lang="ru-RU" sz="1700" b="1" i="0" u="none" strike="noStrike" spc="150" normalizeH="0" baseline="0" dirty="0" smtClean="0">
              <a:ln w="11430"/>
              <a:solidFill>
                <a:srgbClr val="F8F8F8"/>
              </a:solidFill>
              <a:effectLst>
                <a:outerShdw blurRad="25400" algn="tl" rotWithShape="0">
                  <a:srgbClr val="000000">
                    <a:alpha val="43000"/>
                  </a:srgbClr>
                </a:outerShdw>
              </a:effectLst>
              <a:latin typeface="Arial" pitchFamily="34" charset="0"/>
            </a:endParaRPr>
          </a:p>
        </p:txBody>
      </p:sp>
      <p:sp>
        <p:nvSpPr>
          <p:cNvPr id="5" name="Содержимое 4"/>
          <p:cNvSpPr>
            <a:spLocks noGrp="1"/>
          </p:cNvSpPr>
          <p:nvPr>
            <p:ph idx="1"/>
          </p:nvPr>
        </p:nvSpPr>
        <p:spPr/>
        <p:txBody>
          <a:bodyPr/>
          <a:lstStyle/>
          <a:p>
            <a:endParaRPr lang="ru-RU"/>
          </a:p>
        </p:txBody>
      </p:sp>
      <p:pic>
        <p:nvPicPr>
          <p:cNvPr id="2050" name="Picture 2" descr="G:\школа работа\4 класс\проект Космос  2011 год\детское\фото\Изображение.jpg"/>
          <p:cNvPicPr>
            <a:picLocks noChangeAspect="1" noChangeArrowheads="1"/>
          </p:cNvPicPr>
          <p:nvPr/>
        </p:nvPicPr>
        <p:blipFill>
          <a:blip r:embed="rId2" cstate="print"/>
          <a:srcRect/>
          <a:stretch>
            <a:fillRect/>
          </a:stretch>
        </p:blipFill>
        <p:spPr bwMode="auto">
          <a:xfrm>
            <a:off x="4161234" y="0"/>
            <a:ext cx="4982766" cy="6858000"/>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2000"/>
                                        <p:tgtEl>
                                          <p:spTgt spid="16386"/>
                                        </p:tgtEl>
                                      </p:cBhvr>
                                    </p:animEffect>
                                    <p:anim calcmode="lin" valueType="num">
                                      <p:cBhvr>
                                        <p:cTn id="8" dur="2000" fill="hold"/>
                                        <p:tgtEl>
                                          <p:spTgt spid="16386"/>
                                        </p:tgtEl>
                                        <p:attrNameLst>
                                          <p:attrName>style.rotation</p:attrName>
                                        </p:attrNameLst>
                                      </p:cBhvr>
                                      <p:tavLst>
                                        <p:tav tm="0">
                                          <p:val>
                                            <p:fltVal val="720"/>
                                          </p:val>
                                        </p:tav>
                                        <p:tav tm="100000">
                                          <p:val>
                                            <p:fltVal val="0"/>
                                          </p:val>
                                        </p:tav>
                                      </p:tavLst>
                                    </p:anim>
                                    <p:anim calcmode="lin" valueType="num">
                                      <p:cBhvr>
                                        <p:cTn id="9" dur="2000" fill="hold"/>
                                        <p:tgtEl>
                                          <p:spTgt spid="16386"/>
                                        </p:tgtEl>
                                        <p:attrNameLst>
                                          <p:attrName>ppt_h</p:attrName>
                                        </p:attrNameLst>
                                      </p:cBhvr>
                                      <p:tavLst>
                                        <p:tav tm="0">
                                          <p:val>
                                            <p:fltVal val="0"/>
                                          </p:val>
                                        </p:tav>
                                        <p:tav tm="100000">
                                          <p:val>
                                            <p:strVal val="#ppt_h"/>
                                          </p:val>
                                        </p:tav>
                                      </p:tavLst>
                                    </p:anim>
                                    <p:anim calcmode="lin" valueType="num">
                                      <p:cBhvr>
                                        <p:cTn id="10" dur="2000" fill="hold"/>
                                        <p:tgtEl>
                                          <p:spTgt spid="1638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Саша\Рабочий стол\детское\фото\Изображение 004.jpg"/>
          <p:cNvPicPr>
            <a:picLocks noChangeAspect="1" noChangeArrowheads="1"/>
          </p:cNvPicPr>
          <p:nvPr/>
        </p:nvPicPr>
        <p:blipFill>
          <a:blip r:embed="rId2" cstate="print"/>
          <a:srcRect/>
          <a:stretch>
            <a:fillRect/>
          </a:stretch>
        </p:blipFill>
        <p:spPr bwMode="auto">
          <a:xfrm rot="5400000">
            <a:off x="-107990" y="-1465247"/>
            <a:ext cx="7786743" cy="10717237"/>
          </a:xfrm>
          <a:prstGeom prst="rect">
            <a:avLst/>
          </a:prstGeom>
          <a:noFill/>
        </p:spPr>
      </p:pic>
      <p:sp>
        <p:nvSpPr>
          <p:cNvPr id="6" name="Прямоугольник 5"/>
          <p:cNvSpPr/>
          <p:nvPr/>
        </p:nvSpPr>
        <p:spPr>
          <a:xfrm>
            <a:off x="500034" y="214290"/>
            <a:ext cx="4572000" cy="5078313"/>
          </a:xfrm>
          <a:prstGeom prst="rect">
            <a:avLst/>
          </a:prstGeom>
        </p:spPr>
        <p:txBody>
          <a:bodyPr>
            <a:spAutoFit/>
          </a:bodyPr>
          <a:lstStyle/>
          <a:p>
            <a:r>
              <a:rPr lang="ru-RU"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ru-RU"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Гагарин Юрий Алексеевич.</a:t>
            </a:r>
          </a:p>
          <a:p>
            <a:r>
              <a:rPr lang="ru-RU"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12 апреля 1961 года над землёй пронеслась потрясающая весть. «Человек в космосе!» Мечта людей о полёте к звёздам сбылась. Сказку сделал былью смоленский парень Юрий Гагарин. Вся планета восхищалась его подвигом. Имя Гагарина стало известно всему миру. Но он остался самим собой – скромным и добрым, улыбчивым и обаятельным. А героем космоса стал благодаря своей воле, настойчивости и верности мечте.</a:t>
            </a:r>
          </a:p>
          <a:p>
            <a:pPr algn="r"/>
            <a:r>
              <a:rPr lang="ru-RU"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Орлов Владимир 4 класс</a:t>
            </a:r>
            <a:endParaRPr lang="ru-RU"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Содержимое 6"/>
          <p:cNvSpPr>
            <a:spLocks noGrp="1"/>
          </p:cNvSpPr>
          <p:nvPr>
            <p:ph idx="1"/>
          </p:nvPr>
        </p:nvSpPr>
        <p:spPr/>
        <p:txBody>
          <a:bodyPr/>
          <a:lstStyle/>
          <a:p>
            <a:endParaRPr lang="ru-RU"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школа работа\4 класс\проект Космос  2011 год\детское\фото\Изображение 003.jpg"/>
          <p:cNvPicPr>
            <a:picLocks noChangeAspect="1" noChangeArrowheads="1"/>
          </p:cNvPicPr>
          <p:nvPr/>
        </p:nvPicPr>
        <p:blipFill>
          <a:blip r:embed="rId2" cstate="print"/>
          <a:srcRect/>
          <a:stretch>
            <a:fillRect/>
          </a:stretch>
        </p:blipFill>
        <p:spPr bwMode="auto">
          <a:xfrm rot="5400000">
            <a:off x="1138238" y="-1447800"/>
            <a:ext cx="6867525" cy="9753600"/>
          </a:xfrm>
          <a:prstGeom prst="rect">
            <a:avLst/>
          </a:prstGeom>
          <a:noFill/>
        </p:spPr>
      </p:pic>
      <p:sp>
        <p:nvSpPr>
          <p:cNvPr id="5" name="Прямоугольник 4"/>
          <p:cNvSpPr/>
          <p:nvPr/>
        </p:nvSpPr>
        <p:spPr>
          <a:xfrm>
            <a:off x="642910" y="500042"/>
            <a:ext cx="8501090" cy="3477875"/>
          </a:xfrm>
          <a:prstGeom prst="rect">
            <a:avLst/>
          </a:prstGeom>
        </p:spPr>
        <p:txBody>
          <a:bodyPr wrap="square">
            <a:spAutoFit/>
          </a:bodyPr>
          <a:lstStyle/>
          <a:p>
            <a:r>
              <a:rPr lang="ru-RU" sz="2000" dirty="0" smtClean="0">
                <a:effectLst>
                  <a:outerShdw blurRad="38100" dist="38100" dir="2700000" algn="tl">
                    <a:srgbClr val="000000">
                      <a:alpha val="43137"/>
                    </a:srgbClr>
                  </a:outerShdw>
                </a:effectLst>
              </a:rPr>
              <a:t> 12 апреля 1961 года русский офицер Юрий Алексеевич Гагарин на космической ракете «Восток» совершил полёт вокруг нашей планеты и приземлился на родную землю.</a:t>
            </a:r>
          </a:p>
          <a:p>
            <a:r>
              <a:rPr lang="ru-RU" sz="2000" dirty="0" smtClean="0">
                <a:effectLst>
                  <a:outerShdw blurRad="38100" dist="38100" dir="2700000" algn="tl">
                    <a:srgbClr val="000000">
                      <a:alpha val="43137"/>
                    </a:srgbClr>
                  </a:outerShdw>
                </a:effectLst>
              </a:rPr>
              <a:t>    Это был огромный прыжок для всего человечества.</a:t>
            </a:r>
          </a:p>
          <a:p>
            <a:r>
              <a:rPr lang="ru-RU" sz="2000" dirty="0" smtClean="0">
                <a:effectLst>
                  <a:outerShdw blurRad="38100" dist="38100" dir="2700000" algn="tl">
                    <a:srgbClr val="000000">
                      <a:alpha val="43137"/>
                    </a:srgbClr>
                  </a:outerShdw>
                </a:effectLst>
              </a:rPr>
              <a:t>    Чтобы исследовать околоземное пространство и достичь соседних планет.</a:t>
            </a:r>
          </a:p>
          <a:p>
            <a:r>
              <a:rPr lang="ru-RU" sz="2000" dirty="0" smtClean="0">
                <a:effectLst>
                  <a:outerShdw blurRad="38100" dist="38100" dir="2700000" algn="tl">
                    <a:srgbClr val="000000">
                      <a:alpha val="43137"/>
                    </a:srgbClr>
                  </a:outerShdw>
                </a:effectLst>
              </a:rPr>
              <a:t>    Были изобретены искусственные спутники, которые стали служить человеку, например: метеорология, спутниковое телевидение.</a:t>
            </a:r>
          </a:p>
          <a:p>
            <a:r>
              <a:rPr lang="ru-RU" sz="2000" dirty="0" smtClean="0">
                <a:effectLst>
                  <a:outerShdw blurRad="38100" dist="38100" dir="2700000" algn="tl">
                    <a:srgbClr val="000000">
                      <a:alpha val="43137"/>
                    </a:srgbClr>
                  </a:outerShdw>
                </a:effectLst>
              </a:rPr>
              <a:t>    Своим полётом Ю А Гагарин доказал, что космонавтика имеет безграничное будущее, и её перспективы беспредельны, как сама вселенная.</a:t>
            </a:r>
          </a:p>
          <a:p>
            <a:pPr algn="r"/>
            <a:r>
              <a:rPr lang="ru-RU" sz="2000" dirty="0" smtClean="0">
                <a:effectLst>
                  <a:outerShdw blurRad="38100" dist="38100" dir="2700000" algn="tl">
                    <a:srgbClr val="000000">
                      <a:alpha val="43137"/>
                    </a:srgbClr>
                  </a:outerShdw>
                </a:effectLst>
              </a:rPr>
              <a:t>Беликов Илья 4 класс</a:t>
            </a:r>
            <a:endParaRPr lang="ru-RU" sz="2000" dirty="0">
              <a:effectLst>
                <a:outerShdw blurRad="38100" dist="38100" dir="2700000" algn="tl">
                  <a:srgbClr val="000000">
                    <a:alpha val="43137"/>
                  </a:srgbClr>
                </a:outerShdw>
              </a:effectLst>
            </a:endParaRPr>
          </a:p>
        </p:txBody>
      </p:sp>
      <p:sp>
        <p:nvSpPr>
          <p:cNvPr id="4" name="Содержимое 3"/>
          <p:cNvSpPr>
            <a:spLocks noGrp="1"/>
          </p:cNvSpPr>
          <p:nvPr>
            <p:ph idx="1"/>
          </p:nvPr>
        </p:nvSpPr>
        <p:spPr/>
        <p:txBody>
          <a:bodyPr/>
          <a:lstStyle/>
          <a:p>
            <a:endParaRPr lang="ru-RU"/>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from="(-#ppt_w/2)" to="(#ppt_x)" calcmode="lin" valueType="num">
                                      <p:cBhvr>
                                        <p:cTn id="7" dur="600" fill="hold">
                                          <p:stCondLst>
                                            <p:cond delay="0"/>
                                          </p:stCondLst>
                                        </p:cTn>
                                        <p:tgtEl>
                                          <p:spTgt spid="5"/>
                                        </p:tgtEl>
                                        <p:attrNameLst>
                                          <p:attrName>ppt_x</p:attrName>
                                        </p:attrNameLst>
                                      </p:cBhvr>
                                    </p:anim>
                                    <p:anim from="0" to="-1.0" calcmode="lin" valueType="num">
                                      <p:cBhvr>
                                        <p:cTn id="8" dur="200" decel="50000" autoRev="1" fill="hold">
                                          <p:stCondLst>
                                            <p:cond delay="600"/>
                                          </p:stCondLst>
                                        </p:cTn>
                                        <p:tgtEl>
                                          <p:spTgt spid="5"/>
                                        </p:tgtEl>
                                        <p:attrNameLst>
                                          <p:attrName>xshear</p:attrName>
                                        </p:attrNameLst>
                                      </p:cBhvr>
                                    </p:anim>
                                    <p:animScale>
                                      <p:cBhvr>
                                        <p:cTn id="9" dur="200" decel="100000" autoRev="1" fill="hold">
                                          <p:stCondLst>
                                            <p:cond delay="600"/>
                                          </p:stCondLst>
                                        </p:cTn>
                                        <p:tgtEl>
                                          <p:spTgt spid="5"/>
                                        </p:tgtEl>
                                      </p:cBhvr>
                                      <p:from x="100000" y="100000"/>
                                      <p:to x="80000" y="100000"/>
                                    </p:animScale>
                                    <p:anim by="(#ppt_h/3+#ppt_w*0.1)" calcmode="lin" valueType="num">
                                      <p:cBhvr additive="sum">
                                        <p:cTn id="10" dur="200" decel="100000" autoRev="1" fill="hold">
                                          <p:stCondLst>
                                            <p:cond delay="600"/>
                                          </p:stCondLst>
                                        </p:cTn>
                                        <p:tgtEl>
                                          <p:spTgt spid="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школа работа\4 класс\проект Космос  2011 год\детское\фото\Изображение 001.jpg"/>
          <p:cNvPicPr>
            <a:picLocks noChangeAspect="1" noChangeArrowheads="1"/>
          </p:cNvPicPr>
          <p:nvPr/>
        </p:nvPicPr>
        <p:blipFill>
          <a:blip r:embed="rId2" cstate="print"/>
          <a:srcRect/>
          <a:stretch>
            <a:fillRect/>
          </a:stretch>
        </p:blipFill>
        <p:spPr bwMode="auto">
          <a:xfrm rot="5400000">
            <a:off x="29120" y="-1723416"/>
            <a:ext cx="7943880" cy="10933512"/>
          </a:xfrm>
          <a:prstGeom prst="rect">
            <a:avLst/>
          </a:prstGeom>
          <a:noFill/>
        </p:spPr>
      </p:pic>
      <p:sp>
        <p:nvSpPr>
          <p:cNvPr id="4" name="Прямоугольник 3"/>
          <p:cNvSpPr/>
          <p:nvPr/>
        </p:nvSpPr>
        <p:spPr>
          <a:xfrm>
            <a:off x="1071538" y="285728"/>
            <a:ext cx="7143800" cy="4324261"/>
          </a:xfrm>
          <a:prstGeom prst="rect">
            <a:avLst/>
          </a:prstGeom>
        </p:spPr>
        <p:txBody>
          <a:bodyPr wrap="square">
            <a:spAutoFit/>
          </a:bodyPr>
          <a:lstStyle/>
          <a:p>
            <a:r>
              <a:rPr lang="ru-RU" sz="25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В 1961 году впервые с планеты Земля в космос полетел первый космонавт. Это был наш соотечественник Юрий Гагарин. Этот полёт имел большое политическое значение, потому что вся планета рукоплескала простому лётчику из России. После этого события Россия занята лидирующую позицию в космонавтике и других отраслях этой науки. Я горжусь тем, что первый человек полетевший в космос был именно из России.</a:t>
            </a:r>
          </a:p>
          <a:p>
            <a:pPr algn="r"/>
            <a:r>
              <a:rPr lang="ru-RU" sz="25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Тихонов Никита 4 класс</a:t>
            </a:r>
            <a:endParaRPr lang="ru-RU" sz="25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6" name="Содержимое 5"/>
          <p:cNvSpPr>
            <a:spLocks noGrp="1"/>
          </p:cNvSpPr>
          <p:nvPr>
            <p:ph idx="1"/>
          </p:nvPr>
        </p:nvSpPr>
        <p:spPr/>
        <p:txBody>
          <a:bodyPr/>
          <a:lstStyle/>
          <a:p>
            <a:endParaRPr lang="ru-RU"/>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Саша\Рабочий стол\детское\фото\Изображение 005.jpg"/>
          <p:cNvPicPr>
            <a:picLocks noChangeAspect="1" noChangeArrowheads="1"/>
          </p:cNvPicPr>
          <p:nvPr/>
        </p:nvPicPr>
        <p:blipFill>
          <a:blip r:embed="rId2" cstate="print"/>
          <a:srcRect/>
          <a:stretch>
            <a:fillRect/>
          </a:stretch>
        </p:blipFill>
        <p:spPr bwMode="auto">
          <a:xfrm rot="5400000">
            <a:off x="71403" y="-1643093"/>
            <a:ext cx="7972456" cy="10972843"/>
          </a:xfrm>
          <a:prstGeom prst="rect">
            <a:avLst/>
          </a:prstGeom>
          <a:noFill/>
        </p:spPr>
      </p:pic>
      <p:sp>
        <p:nvSpPr>
          <p:cNvPr id="4" name="Прямоугольник 3"/>
          <p:cNvSpPr/>
          <p:nvPr/>
        </p:nvSpPr>
        <p:spPr>
          <a:xfrm>
            <a:off x="571472" y="500042"/>
            <a:ext cx="8358246" cy="3139321"/>
          </a:xfrm>
          <a:prstGeom prst="rect">
            <a:avLst/>
          </a:prstGeom>
        </p:spPr>
        <p:txBody>
          <a:bodyPr wrap="square">
            <a:spAutoFit/>
          </a:bodyPr>
          <a:lstStyle/>
          <a:p>
            <a:r>
              <a:rPr lang="ru-RU" b="1" dirty="0" smtClean="0">
                <a:effectLst>
                  <a:outerShdw blurRad="38100" dist="38100" dir="2700000" algn="tl">
                    <a:srgbClr val="000000">
                      <a:alpha val="43137"/>
                    </a:srgbClr>
                  </a:outerShdw>
                </a:effectLst>
              </a:rPr>
              <a:t>История космических исследований началась не так давно – всего лишь половину столетия назад, когда 4 октября 1957 года был запущен в космос первый советский искусственный спутник Земли. С тех пор в космосе побывали сотни космических аппаратов. Советские аппараты серии «Венера» исследовали атмосферу Венеры, в 1970 году впервые была произведена посадка на её поверхность. В 1973 году американский космический аппарат «Пионер-10» достиг Юпитера; в 1976-м «Викинг-1» послан на работы на поверхность Марса. «Вояджер-1» и «Вояджер-2» (1977) исследовали Плутон и другие планеты солнечной системы. Первым человеком, полетевшим в космос (12 апреля 1961 года) стал советский космонавт Юрий Гагарин.</a:t>
            </a:r>
          </a:p>
          <a:p>
            <a:pPr algn="r"/>
            <a:r>
              <a:rPr lang="ru-RU" b="1" dirty="0" err="1" smtClean="0">
                <a:effectLst>
                  <a:outerShdw blurRad="38100" dist="38100" dir="2700000" algn="tl">
                    <a:srgbClr val="000000">
                      <a:alpha val="43137"/>
                    </a:srgbClr>
                  </a:outerShdw>
                </a:effectLst>
              </a:rPr>
              <a:t>Метликина</a:t>
            </a:r>
            <a:r>
              <a:rPr lang="ru-RU" b="1" dirty="0" smtClean="0">
                <a:effectLst>
                  <a:outerShdw blurRad="38100" dist="38100" dir="2700000" algn="tl">
                    <a:srgbClr val="000000">
                      <a:alpha val="43137"/>
                    </a:srgbClr>
                  </a:outerShdw>
                </a:effectLst>
              </a:rPr>
              <a:t> Анна 4 класс</a:t>
            </a:r>
            <a:endParaRPr lang="ru-RU" b="1" dirty="0">
              <a:effectLst>
                <a:outerShdw blurRad="38100" dist="38100" dir="2700000" algn="tl">
                  <a:srgbClr val="000000">
                    <a:alpha val="43137"/>
                  </a:srgbClr>
                </a:outerShdw>
              </a:effectLst>
            </a:endParaRPr>
          </a:p>
        </p:txBody>
      </p:sp>
      <p:sp>
        <p:nvSpPr>
          <p:cNvPr id="6" name="Содержимое 5"/>
          <p:cNvSpPr>
            <a:spLocks noGrp="1"/>
          </p:cNvSpPr>
          <p:nvPr>
            <p:ph idx="1"/>
          </p:nvPr>
        </p:nvSpPr>
        <p:spPr/>
        <p:txBody>
          <a:bodyPr/>
          <a:lstStyle/>
          <a:p>
            <a:endParaRPr lang="ru-RU"/>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143372" y="0"/>
            <a:ext cx="5000628" cy="6859195"/>
          </a:xfrm>
          <a:prstGeom prst="rect">
            <a:avLst/>
          </a:prstGeom>
          <a:noFill/>
          <a:ln w="9525">
            <a:noFill/>
            <a:miter lim="800000"/>
            <a:headEnd/>
            <a:tailEnd/>
          </a:ln>
          <a:effectLst/>
        </p:spPr>
      </p:pic>
      <p:sp>
        <p:nvSpPr>
          <p:cNvPr id="3" name="Содержимое 2"/>
          <p:cNvSpPr>
            <a:spLocks noGrp="1"/>
          </p:cNvSpPr>
          <p:nvPr>
            <p:ph idx="1"/>
          </p:nvPr>
        </p:nvSpPr>
        <p:spPr>
          <a:xfrm>
            <a:off x="-214346" y="214290"/>
            <a:ext cx="4071966" cy="6237946"/>
          </a:xfrm>
        </p:spPr>
        <p:txBody>
          <a:bodyPr>
            <a:normAutofit fontScale="25000" lnSpcReduction="2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sz="5500" b="1" cap="all" dirty="0" smtClean="0">
                <a:ln/>
                <a:solidFill>
                  <a:schemeClr val="accent1"/>
                </a:solidFill>
                <a:effectLst>
                  <a:reflection blurRad="10000" stA="55000" endPos="48000" dist="500" dir="5400000" sy="-100000" algn="bl" rotWithShape="0"/>
                </a:effectLst>
              </a:rPr>
              <a:t>Вести с орбиты</a:t>
            </a:r>
          </a:p>
          <a:p>
            <a:r>
              <a:rPr lang="ru-RU" sz="5500" b="1" cap="all" dirty="0" smtClean="0">
                <a:ln/>
                <a:solidFill>
                  <a:schemeClr val="accent1"/>
                </a:solidFill>
                <a:effectLst>
                  <a:reflection blurRad="10000" stA="55000" endPos="48000" dist="500" dir="5400000" sy="-100000" algn="bl" rotWithShape="0"/>
                </a:effectLst>
              </a:rPr>
              <a:t>Я хочу рассказать про освоение космоса из жизни нашей семьи. Мой дядя, Брюханов Виктор Валерьевич много лет служил на космодроме «Байконур». Он участвовал в запусках ракеты «Энергия» и многоразового космического корабля «Буран», а также в подготовке первого космонавта, пилотировавшего «Буран» - Игоря Волка.</a:t>
            </a:r>
          </a:p>
          <a:p>
            <a:r>
              <a:rPr lang="ru-RU" sz="5500" b="1" cap="all" dirty="0" smtClean="0">
                <a:ln/>
                <a:solidFill>
                  <a:schemeClr val="accent1"/>
                </a:solidFill>
                <a:effectLst>
                  <a:reflection blurRad="10000" stA="55000" endPos="48000" dist="500" dir="5400000" sy="-100000" algn="bl" rotWithShape="0"/>
                </a:effectLst>
              </a:rPr>
              <a:t>После закрытия программы «Энергия - Буран» он участвовал в запусках орбитальной космической станции «Мир», ракет «Зенит» и «Протон».</a:t>
            </a:r>
          </a:p>
          <a:p>
            <a:r>
              <a:rPr lang="ru-RU" sz="5500" b="1" cap="all" dirty="0" smtClean="0">
                <a:ln/>
                <a:solidFill>
                  <a:schemeClr val="accent1"/>
                </a:solidFill>
                <a:effectLst>
                  <a:reflection blurRad="10000" stA="55000" endPos="48000" dist="500" dir="5400000" sy="-100000" algn="bl" rotWithShape="0"/>
                </a:effectLst>
              </a:rPr>
              <a:t>За свой труд он награждён медалью «Заслуженный испытатель космодрома Байконур».</a:t>
            </a:r>
          </a:p>
          <a:p>
            <a:r>
              <a:rPr lang="ru-RU" sz="5500" b="1" cap="all" dirty="0" smtClean="0">
                <a:ln/>
                <a:solidFill>
                  <a:schemeClr val="accent1"/>
                </a:solidFill>
                <a:effectLst>
                  <a:reflection blurRad="10000" stA="55000" endPos="48000" dist="500" dir="5400000" sy="-100000" algn="bl" rotWithShape="0"/>
                </a:effectLst>
              </a:rPr>
              <a:t>Но освоение космоса продолжается. Сейчас на орбите Земли летает «Международная космическая станция» (МКС), готовится экспедиция на Марс и строится новый космодром «Восточный».</a:t>
            </a:r>
          </a:p>
          <a:p>
            <a:pPr algn="r"/>
            <a:r>
              <a:rPr lang="ru-RU" sz="5500" b="1" cap="all" dirty="0" smtClean="0">
                <a:ln/>
                <a:solidFill>
                  <a:schemeClr val="accent1"/>
                </a:solidFill>
                <a:effectLst>
                  <a:reflection blurRad="10000" stA="55000" endPos="48000" dist="500" dir="5400000" sy="-100000" algn="bl" rotWithShape="0"/>
                </a:effectLst>
              </a:rPr>
              <a:t>Брюханова Надежда 4 класс</a:t>
            </a:r>
          </a:p>
          <a:p>
            <a:endPar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endParaRPr lang="ru-RU"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000"/>
                                        <p:tgtEl>
                                          <p:spTgt spid="3">
                                            <p:txEl>
                                              <p:pRg st="4" end="4"/>
                                            </p:txEl>
                                          </p:spTgt>
                                        </p:tgtEl>
                                      </p:cBhvr>
                                    </p:animEffect>
                                    <p:anim calcmode="lin" valueType="num">
                                      <p:cBhvr>
                                        <p:cTn id="4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Саша\Рабочий стол\Рисунок2.jpg"/>
          <p:cNvPicPr>
            <a:picLocks noChangeAspect="1" noChangeArrowheads="1"/>
          </p:cNvPicPr>
          <p:nvPr/>
        </p:nvPicPr>
        <p:blipFill>
          <a:blip r:embed="rId2" cstate="print"/>
          <a:srcRect/>
          <a:stretch>
            <a:fillRect/>
          </a:stretch>
        </p:blipFill>
        <p:spPr bwMode="auto">
          <a:xfrm>
            <a:off x="4742" y="0"/>
            <a:ext cx="9139257" cy="6861561"/>
          </a:xfrm>
          <a:prstGeom prst="rect">
            <a:avLst/>
          </a:prstGeom>
          <a:noFill/>
        </p:spPr>
      </p:pic>
      <p:sp>
        <p:nvSpPr>
          <p:cNvPr id="3" name="Содержимое 2"/>
          <p:cNvSpPr>
            <a:spLocks noGrp="1"/>
          </p:cNvSpPr>
          <p:nvPr>
            <p:ph idx="1"/>
          </p:nvPr>
        </p:nvSpPr>
        <p:spPr>
          <a:xfrm>
            <a:off x="714348" y="785794"/>
            <a:ext cx="7972452" cy="5523566"/>
          </a:xfrm>
        </p:spPr>
        <p:txBody>
          <a:bodyPr>
            <a:normAutofit/>
            <a:scene3d>
              <a:camera prst="orthographicFront"/>
              <a:lightRig rig="flat" dir="tl"/>
            </a:scene3d>
            <a:sp3d contourW="19050" prstMaterial="clear">
              <a:bevelT w="50800" h="50800"/>
              <a:contourClr>
                <a:schemeClr val="accent5">
                  <a:tint val="70000"/>
                  <a:satMod val="180000"/>
                  <a:alpha val="70000"/>
                </a:schemeClr>
              </a:contourClr>
            </a:sp3d>
          </a:bodyPr>
          <a:lstStyle/>
          <a:p>
            <a:pPr indent="411480"/>
            <a:r>
              <a:rPr lang="ru-RU" sz="1400" b="1" dirty="0" smtClean="0">
                <a:ln/>
                <a:solidFill>
                  <a:schemeClr val="accent5">
                    <a:tint val="50000"/>
                    <a:satMod val="180000"/>
                  </a:schemeClr>
                </a:solidFill>
              </a:rPr>
              <a:t>Вселенная – это весь окружающий нас материальный мир, в том числе  и то, что находится за пределами Земли – космическое пространство, планеты, звёзды.</a:t>
            </a:r>
          </a:p>
          <a:p>
            <a:pPr indent="411480"/>
            <a:r>
              <a:rPr lang="ru-RU" sz="1400" b="1" dirty="0" smtClean="0">
                <a:ln/>
                <a:solidFill>
                  <a:schemeClr val="accent5">
                    <a:tint val="50000"/>
                    <a:satMod val="180000"/>
                  </a:schemeClr>
                </a:solidFill>
              </a:rPr>
              <a:t>Это материя без конца и края, принимающая самые разнообразные формы своего существования.</a:t>
            </a:r>
          </a:p>
          <a:p>
            <a:pPr indent="411480"/>
            <a:r>
              <a:rPr lang="ru-RU" sz="1400" b="1" dirty="0" smtClean="0">
                <a:ln/>
                <a:solidFill>
                  <a:schemeClr val="accent5">
                    <a:tint val="50000"/>
                    <a:satMod val="180000"/>
                  </a:schemeClr>
                </a:solidFill>
              </a:rPr>
              <a:t>Для человека просто невозможно представить действительные размеры Вселенной. Астрономы, используя термин вселенная, подразумевают под ним пространство и все тела заполняющие его. Глядя на небо, мы не замечаем особой разницы между звёздами, просто некоторые из них кажутся крупнее или ярче других.</a:t>
            </a:r>
          </a:p>
          <a:p>
            <a:pPr indent="411480"/>
            <a:r>
              <a:rPr lang="ru-RU" sz="1400" b="1" dirty="0" smtClean="0">
                <a:ln/>
                <a:solidFill>
                  <a:schemeClr val="accent5">
                    <a:tint val="50000"/>
                    <a:satMod val="180000"/>
                  </a:schemeClr>
                </a:solidFill>
              </a:rPr>
              <a:t>На протяжении многих столетий учёные пытаются понять, каким образом возникла наша Вселенная.</a:t>
            </a:r>
          </a:p>
          <a:p>
            <a:pPr indent="411480"/>
            <a:r>
              <a:rPr lang="ru-RU" sz="1400" b="1" dirty="0" smtClean="0">
                <a:ln/>
                <a:solidFill>
                  <a:schemeClr val="accent5">
                    <a:tint val="50000"/>
                    <a:satMod val="180000"/>
                  </a:schemeClr>
                </a:solidFill>
              </a:rPr>
              <a:t>В 1961 году русский офицер Юрий Гагарин первым совершил космический полёт вокруг нашей планеты и приземлился на родную землю.</a:t>
            </a:r>
          </a:p>
          <a:p>
            <a:pPr indent="411480"/>
            <a:r>
              <a:rPr lang="ru-RU" sz="1400" b="1" dirty="0" smtClean="0">
                <a:ln/>
                <a:solidFill>
                  <a:schemeClr val="accent5">
                    <a:tint val="50000"/>
                    <a:satMod val="180000"/>
                  </a:schemeClr>
                </a:solidFill>
              </a:rPr>
              <a:t>20 июля 1969 года американец Нейл </a:t>
            </a:r>
            <a:r>
              <a:rPr lang="ru-RU" sz="1400" b="1" dirty="0" err="1" smtClean="0">
                <a:ln/>
                <a:solidFill>
                  <a:schemeClr val="accent5">
                    <a:tint val="50000"/>
                    <a:satMod val="180000"/>
                  </a:schemeClr>
                </a:solidFill>
              </a:rPr>
              <a:t>Армстронг</a:t>
            </a:r>
            <a:r>
              <a:rPr lang="ru-RU" sz="1400" b="1" dirty="0" smtClean="0">
                <a:ln/>
                <a:solidFill>
                  <a:schemeClr val="accent5">
                    <a:tint val="50000"/>
                    <a:satMod val="180000"/>
                  </a:schemeClr>
                </a:solidFill>
              </a:rPr>
              <a:t> стал первым человеком, чья нога ступила на Луну.</a:t>
            </a:r>
          </a:p>
          <a:p>
            <a:pPr indent="411480"/>
            <a:r>
              <a:rPr lang="ru-RU" sz="1400" b="1" dirty="0" smtClean="0">
                <a:ln/>
                <a:solidFill>
                  <a:schemeClr val="accent5">
                    <a:tint val="50000"/>
                    <a:satMod val="180000"/>
                  </a:schemeClr>
                </a:solidFill>
              </a:rPr>
              <a:t>Чтобы исследовать около земное пространство и достичь соседних планет, человеку необходимы космические ракеты, они управляются космонавтами и несут на борту самое лучшее научное оборудование.</a:t>
            </a:r>
          </a:p>
          <a:p>
            <a:pPr indent="411480"/>
            <a:r>
              <a:rPr lang="ru-RU" sz="1400" b="1" dirty="0" smtClean="0">
                <a:ln/>
                <a:solidFill>
                  <a:schemeClr val="accent5">
                    <a:tint val="50000"/>
                    <a:satMod val="180000"/>
                  </a:schemeClr>
                </a:solidFill>
              </a:rPr>
              <a:t>Через искусственные спутники, оснащенные радиоаппаратурой, на Землю поступает различная информация:  метеорологического характера, теле-радиосвязи и другая.</a:t>
            </a:r>
          </a:p>
          <a:p>
            <a:pPr indent="411480" algn="r"/>
            <a:r>
              <a:rPr lang="ru-RU" sz="1400" b="1" dirty="0" smtClean="0">
                <a:ln/>
                <a:solidFill>
                  <a:schemeClr val="accent5">
                    <a:tint val="50000"/>
                    <a:satMod val="180000"/>
                  </a:schemeClr>
                </a:solidFill>
              </a:rPr>
              <a:t>Беликов Илья 4 класс</a:t>
            </a:r>
          </a:p>
          <a:p>
            <a:endParaRPr lang="ru-RU" sz="1400" b="1" dirty="0">
              <a:ln/>
              <a:solidFill>
                <a:schemeClr val="accent5">
                  <a:tint val="50000"/>
                  <a:satMod val="180000"/>
                </a:schemeClr>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7"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7"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7"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7"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7"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7"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7"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а 10 из 65644">
            <a:hlinkClick r:id="rId2"/>
          </p:cNvPr>
          <p:cNvPicPr>
            <a:picLocks noChangeAspect="1" noChangeArrowheads="1"/>
          </p:cNvPicPr>
          <p:nvPr/>
        </p:nvPicPr>
        <p:blipFill>
          <a:blip r:embed="rId3" cstate="print"/>
          <a:srcRect/>
          <a:stretch>
            <a:fillRect/>
          </a:stretch>
        </p:blipFill>
        <p:spPr bwMode="auto">
          <a:xfrm>
            <a:off x="0" y="-28168"/>
            <a:ext cx="9001156" cy="6964144"/>
          </a:xfrm>
          <a:prstGeom prst="rect">
            <a:avLst/>
          </a:prstGeom>
          <a:noFill/>
        </p:spPr>
      </p:pic>
      <p:sp>
        <p:nvSpPr>
          <p:cNvPr id="3" name="Содержимое 2"/>
          <p:cNvSpPr>
            <a:spLocks noGrp="1"/>
          </p:cNvSpPr>
          <p:nvPr>
            <p:ph idx="1"/>
          </p:nvPr>
        </p:nvSpPr>
        <p:spPr>
          <a:xfrm>
            <a:off x="457200" y="571480"/>
            <a:ext cx="8229600" cy="5737880"/>
          </a:xfrm>
        </p:spPr>
        <p:txBody>
          <a:bodyPr>
            <a:normAutofit fontScale="92500"/>
          </a:bodyPr>
          <a:lstStyle/>
          <a:p>
            <a:pPr indent="411480"/>
            <a:r>
              <a:rPr lang="ru-RU" sz="1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Космос – неизведанное пространство, бросающее нам вызов. Чтобы космический полёт стал реальным, человечество копило необходимые навыки и знания с </a:t>
            </a:r>
            <a:r>
              <a:rPr lang="en-US" sz="1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XIII</a:t>
            </a:r>
            <a:r>
              <a:rPr lang="ru-RU" sz="1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века, когда китайцы изобрели ракету. В России Константин Эдуардович Циолковский предложил в 1903 году проект космической ракеты на жидком топливе. Первым человеком, полетевшим в космос, был Юрий Гагарин, произошло это в 1961 году. А первым человеком, высадившимся на луну, был Нейл </a:t>
            </a:r>
            <a:r>
              <a:rPr lang="ru-RU" sz="18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Армстронг</a:t>
            </a:r>
            <a:r>
              <a:rPr lang="ru-RU" sz="1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t>
            </a:r>
          </a:p>
          <a:p>
            <a:pPr indent="411480"/>
            <a:r>
              <a:rPr lang="ru-RU" sz="1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Космос смертельно опасен для человечества: там нет воздуха, гравитации, пищи, воды и люди постоянно находятся в состоянии невесомости. При ней все детали должны быть продуманы. Люди пьют через соломинку и привязывают себя к кровати, когда ложатся спать. После душа не вытираются полотенцем, а собирают воду пылесосом.</a:t>
            </a:r>
          </a:p>
          <a:p>
            <a:pPr indent="411480"/>
            <a:r>
              <a:rPr lang="ru-RU" sz="1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Рост космонавтов во  время полёта немного удлиняется, так как земное притяжение, сдавливающее их позвонки, в космосе отсутствует.</a:t>
            </a:r>
          </a:p>
          <a:p>
            <a:pPr indent="411480"/>
            <a:r>
              <a:rPr lang="ru-RU" sz="1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Благодаря новым технологиям и возможностям, космос становится для человека всё более доступным и ,возможно, в скором будущем космические корабли будут летать к удалённым от Земли планетам и звёздам.</a:t>
            </a:r>
          </a:p>
          <a:p>
            <a:pPr indent="411480" algn="r"/>
            <a:r>
              <a:rPr lang="ru-RU" sz="1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Тихонов Никита 4 класс</a:t>
            </a:r>
            <a:endParaRPr lang="ru-RU" sz="1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3786182" cy="6215082"/>
          </a:xfrm>
        </p:spPr>
        <p:txBody>
          <a:bodyPr>
            <a:normAutofit/>
          </a:bodyPr>
          <a:lstStyle/>
          <a:p>
            <a:pPr algn="l"/>
            <a:r>
              <a:rPr lang="ru-RU" sz="2800" i="1" dirty="0" smtClean="0"/>
              <a:t>Вода на Венере ?</a:t>
            </a:r>
            <a:r>
              <a:rPr lang="ru-RU" sz="2000" dirty="0" smtClean="0"/>
              <a:t/>
            </a:r>
            <a:br>
              <a:rPr lang="ru-RU" sz="2000" dirty="0" smtClean="0"/>
            </a:br>
            <a:r>
              <a:rPr lang="ru-RU" sz="2000" dirty="0" smtClean="0"/>
              <a:t>Космические аппараты в атмосфере этой планеты обнаружили на высотах 50-70 км необычный облачный слой, содержащий капельки серной кислоты и соединения хлора и фтора с водородом, которые поставляются в него при вулканической деятельности планеты. Кстати, Венера – единственная планета солнечной системы, вращающаяся против часовой стрелки!</a:t>
            </a:r>
            <a:br>
              <a:rPr lang="ru-RU" sz="2000" dirty="0" smtClean="0"/>
            </a:br>
            <a:r>
              <a:rPr lang="ru-RU" sz="2000" dirty="0" smtClean="0"/>
              <a:t>        </a:t>
            </a:r>
            <a:r>
              <a:rPr lang="ru-RU" sz="2000" dirty="0" smtClean="0">
                <a:effectLst/>
              </a:rPr>
              <a:t>Куст Екатерина, 4 класс</a:t>
            </a:r>
            <a:endParaRPr lang="ru-RU" sz="2000" dirty="0">
              <a:effectLst/>
            </a:endParaRPr>
          </a:p>
        </p:txBody>
      </p:sp>
      <p:pic>
        <p:nvPicPr>
          <p:cNvPr id="4" name="Содержимое 3" descr="venus.jpg"/>
          <p:cNvPicPr>
            <a:picLocks noGrp="1" noChangeAspect="1"/>
          </p:cNvPicPr>
          <p:nvPr>
            <p:ph idx="1"/>
          </p:nvPr>
        </p:nvPicPr>
        <p:blipFill>
          <a:blip r:embed="rId2" cstate="print"/>
          <a:stretch>
            <a:fillRect/>
          </a:stretch>
        </p:blipFill>
        <p:spPr>
          <a:xfrm>
            <a:off x="3546775" y="1214422"/>
            <a:ext cx="5597225" cy="5643578"/>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7"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0" fill="hold"/>
                                        <p:tgtEl>
                                          <p:spTgt spid="2"/>
                                        </p:tgtEl>
                                        <p:attrNameLst>
                                          <p:attrName>ppt_x</p:attrName>
                                        </p:attrNameLst>
                                      </p:cBhvr>
                                      <p:tavLst>
                                        <p:tav tm="0">
                                          <p:val>
                                            <p:strVal val="#ppt_x"/>
                                          </p:val>
                                        </p:tav>
                                        <p:tav tm="100000">
                                          <p:val>
                                            <p:strVal val="#ppt_x"/>
                                          </p:val>
                                        </p:tav>
                                      </p:tavLst>
                                    </p:anim>
                                    <p:anim calcmode="lin" valueType="num">
                                      <p:cBhvr additive="base">
                                        <p:cTn id="16"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open.az/uploads/posts/2009-04/1238758221_marte.jpg">
            <a:hlinkClick r:id="rId2"/>
          </p:cNvPr>
          <p:cNvPicPr>
            <a:picLocks noChangeAspect="1" noChangeArrowheads="1"/>
          </p:cNvPicPr>
          <p:nvPr/>
        </p:nvPicPr>
        <p:blipFill>
          <a:blip r:embed="rId3" cstate="print"/>
          <a:srcRect/>
          <a:stretch>
            <a:fillRect/>
          </a:stretch>
        </p:blipFill>
        <p:spPr bwMode="auto">
          <a:xfrm>
            <a:off x="-50162" y="0"/>
            <a:ext cx="9194162" cy="6882686"/>
          </a:xfrm>
          <a:prstGeom prst="rect">
            <a:avLst/>
          </a:prstGeom>
          <a:noFill/>
        </p:spPr>
      </p:pic>
      <p:sp>
        <p:nvSpPr>
          <p:cNvPr id="3" name="Содержимое 2"/>
          <p:cNvSpPr>
            <a:spLocks noGrp="1"/>
          </p:cNvSpPr>
          <p:nvPr>
            <p:ph idx="1"/>
          </p:nvPr>
        </p:nvSpPr>
        <p:spPr>
          <a:xfrm>
            <a:off x="500034" y="3286124"/>
            <a:ext cx="8229600" cy="3571876"/>
          </a:xfrm>
        </p:spPr>
        <p:txBody>
          <a:bodyPr>
            <a:normAutofit/>
            <a:scene3d>
              <a:camera prst="orthographicFront"/>
              <a:lightRig rig="flat" dir="tl"/>
            </a:scene3d>
            <a:sp3d contourW="19050" prstMaterial="clear">
              <a:bevelT w="50800" h="50800"/>
              <a:contourClr>
                <a:schemeClr val="accent5">
                  <a:tint val="70000"/>
                  <a:satMod val="180000"/>
                  <a:alpha val="70000"/>
                </a:schemeClr>
              </a:contourClr>
            </a:sp3d>
          </a:bodyPr>
          <a:lstStyle/>
          <a:p>
            <a:pPr indent="411480" algn="ctr"/>
            <a:r>
              <a:rPr lang="ru-RU"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Марс</a:t>
            </a:r>
          </a:p>
          <a:p>
            <a:pPr indent="411480"/>
            <a:r>
              <a:rPr lang="ru-RU" sz="1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В Солнечной системе 9 планет: Меркурий, Венера, Земля, Марс, Юпитер, Сатурн, Уран, Нептун, Плутон. Мой доклад про планету Марс.</a:t>
            </a:r>
          </a:p>
          <a:p>
            <a:pPr indent="411480"/>
            <a:r>
              <a:rPr lang="ru-RU" sz="1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Марс – четвёртая от Солнца и последняя из планет земной группы. Её диаметр – 6786 км. Сутки здесь длятся 24 часа 37 минут, а ось вращения наклонена к орбите под углом 25 градусов, что приводит к смене времён года. Писатели-фантасты населили Марс земными разумными существами. Опираясь на современный уровень развития науки можно сделать вывод, что разумной жизни на Марсе нет, хотя, возможно, здесь могли (или могут) существовать простейшие организмы. Исследования пока не подтвердили, но и не опровергли этот факт. </a:t>
            </a:r>
          </a:p>
          <a:p>
            <a:pPr indent="411480" algn="r"/>
            <a:r>
              <a:rPr lang="ru-RU" sz="1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Гаврилюк Анна 4 класс</a:t>
            </a:r>
          </a:p>
          <a:p>
            <a:endParaRPr lang="ru-RU" sz="1400" b="1" dirty="0">
              <a:ln/>
              <a:solidFill>
                <a:schemeClr val="accent5">
                  <a:tint val="50000"/>
                  <a:satMod val="180000"/>
                </a:schemeClr>
              </a:solidFill>
            </a:endParaRPr>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3686172" cy="1785926"/>
          </a:xfrm>
        </p:spPr>
        <p:txBody>
          <a:bodyPr>
            <a:noAutofit/>
          </a:bodyPr>
          <a:lstStyle/>
          <a:p>
            <a:pPr algn="l"/>
            <a:r>
              <a:rPr lang="ru-RU" sz="40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Астероиды, </a:t>
            </a:r>
            <a:r>
              <a:rPr lang="ru-RU" sz="4000"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метеороиды</a:t>
            </a:r>
            <a:r>
              <a:rPr lang="ru-RU" sz="40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и метеориты</a:t>
            </a:r>
            <a:endParaRPr lang="ru-RU" sz="40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4" name="Содержимое 3" descr="метеорит 1.jpg"/>
          <p:cNvPicPr>
            <a:picLocks noGrp="1" noChangeAspect="1"/>
          </p:cNvPicPr>
          <p:nvPr>
            <p:ph idx="1"/>
          </p:nvPr>
        </p:nvPicPr>
        <p:blipFill>
          <a:blip r:embed="rId2" cstate="print"/>
          <a:stretch>
            <a:fillRect/>
          </a:stretch>
        </p:blipFill>
        <p:spPr>
          <a:xfrm>
            <a:off x="4500562" y="3429001"/>
            <a:ext cx="4643438" cy="3429000"/>
          </a:xfrm>
          <a:prstGeom prst="rect">
            <a:avLst/>
          </a:prstGeom>
          <a:ln>
            <a:noFill/>
          </a:ln>
          <a:effectLst>
            <a:softEdge rad="112500"/>
          </a:effectLst>
        </p:spPr>
      </p:pic>
      <p:pic>
        <p:nvPicPr>
          <p:cNvPr id="5" name="Рисунок 4" descr="метеорит 2.jpg"/>
          <p:cNvPicPr>
            <a:picLocks noChangeAspect="1"/>
          </p:cNvPicPr>
          <p:nvPr/>
        </p:nvPicPr>
        <p:blipFill>
          <a:blip r:embed="rId3" cstate="print"/>
          <a:stretch>
            <a:fillRect/>
          </a:stretch>
        </p:blipFill>
        <p:spPr>
          <a:xfrm>
            <a:off x="4471739" y="0"/>
            <a:ext cx="4672259" cy="3500438"/>
          </a:xfrm>
          <a:prstGeom prst="rect">
            <a:avLst/>
          </a:prstGeom>
          <a:ln>
            <a:noFill/>
          </a:ln>
          <a:effectLst>
            <a:softEdge rad="112500"/>
          </a:effectLst>
        </p:spPr>
      </p:pic>
      <p:sp>
        <p:nvSpPr>
          <p:cNvPr id="7" name="TextBox 6"/>
          <p:cNvSpPr txBox="1"/>
          <p:nvPr/>
        </p:nvSpPr>
        <p:spPr>
          <a:xfrm>
            <a:off x="214282" y="1785926"/>
            <a:ext cx="4000528" cy="5016758"/>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ru-RU" sz="2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Астероиды, небольшие небесные тела, вращающиеся вокруг  солнца. Их очень много в космосе. </a:t>
            </a:r>
            <a:r>
              <a:rPr lang="ru-RU" sz="20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Метеороиды</a:t>
            </a:r>
            <a:r>
              <a:rPr lang="ru-RU" sz="2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 частицы скальной породы, ещё меньшего размера. Некоторые из них падают на Землю, но сгорают, войдя в контакт с атмосферой. Если </a:t>
            </a:r>
            <a:r>
              <a:rPr lang="ru-RU" sz="20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метеороид</a:t>
            </a:r>
            <a:r>
              <a:rPr lang="ru-RU" sz="2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достигает поверхности нашей планеты, его называют метеоритом. </a:t>
            </a:r>
          </a:p>
          <a:p>
            <a:pPr algn="r"/>
            <a:r>
              <a:rPr lang="ru-RU" sz="20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Кирина Анна, 4 класс</a:t>
            </a:r>
            <a:endParaRPr lang="ru-RU" sz="20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from="(-#ppt_w/2)" to="(#ppt_x)" calcmode="lin" valueType="num">
                                      <p:cBhvr>
                                        <p:cTn id="7" dur="600" fill="hold">
                                          <p:stCondLst>
                                            <p:cond delay="0"/>
                                          </p:stCondLst>
                                        </p:cTn>
                                        <p:tgtEl>
                                          <p:spTgt spid="5"/>
                                        </p:tgtEl>
                                        <p:attrNameLst>
                                          <p:attrName>ppt_x</p:attrName>
                                        </p:attrNameLst>
                                      </p:cBhvr>
                                    </p:anim>
                                    <p:anim from="0" to="-1.0" calcmode="lin" valueType="num">
                                      <p:cBhvr>
                                        <p:cTn id="8" dur="200" decel="50000" autoRev="1" fill="hold">
                                          <p:stCondLst>
                                            <p:cond delay="600"/>
                                          </p:stCondLst>
                                        </p:cTn>
                                        <p:tgtEl>
                                          <p:spTgt spid="5"/>
                                        </p:tgtEl>
                                        <p:attrNameLst>
                                          <p:attrName>xshear</p:attrName>
                                        </p:attrNameLst>
                                      </p:cBhvr>
                                    </p:anim>
                                    <p:animScale>
                                      <p:cBhvr>
                                        <p:cTn id="9" dur="200" decel="100000" autoRev="1" fill="hold">
                                          <p:stCondLst>
                                            <p:cond delay="600"/>
                                          </p:stCondLst>
                                        </p:cTn>
                                        <p:tgtEl>
                                          <p:spTgt spid="5"/>
                                        </p:tgtEl>
                                      </p:cBhvr>
                                      <p:from x="100000" y="100000"/>
                                      <p:to x="80000" y="100000"/>
                                    </p:animScale>
                                    <p:anim by="(#ppt_h/3+#ppt_w*0.1)" calcmode="lin" valueType="num">
                                      <p:cBhvr additive="sum">
                                        <p:cTn id="10" dur="200" decel="100000" autoRev="1" fill="hold">
                                          <p:stCondLst>
                                            <p:cond delay="600"/>
                                          </p:stCondLst>
                                        </p:cTn>
                                        <p:tgtEl>
                                          <p:spTgt spid="5"/>
                                        </p:tgtEl>
                                        <p:attrNameLst>
                                          <p:attrName>ppt_x</p:attrName>
                                        </p:attrNameLst>
                                      </p:cBhvr>
                                    </p:anim>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25"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24" dur="1000" fill="hold"/>
                                        <p:tgtEl>
                                          <p:spTgt spid="2"/>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2"/>
                                        </p:tgtEl>
                                      </p:cBhvr>
                                    </p:animEffect>
                                  </p:childTnLst>
                                </p:cTn>
                              </p:par>
                            </p:childTnLst>
                          </p:cTn>
                        </p:par>
                        <p:par>
                          <p:cTn id="29" fill="hold">
                            <p:stCondLst>
                              <p:cond delay="3000"/>
                            </p:stCondLst>
                            <p:childTnLst>
                              <p:par>
                                <p:cTn id="30" presetID="7"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0" fill="hold"/>
                                        <p:tgtEl>
                                          <p:spTgt spid="7"/>
                                        </p:tgtEl>
                                        <p:attrNameLst>
                                          <p:attrName>ppt_x</p:attrName>
                                        </p:attrNameLst>
                                      </p:cBhvr>
                                      <p:tavLst>
                                        <p:tav tm="0">
                                          <p:val>
                                            <p:strVal val="#ppt_x"/>
                                          </p:val>
                                        </p:tav>
                                        <p:tav tm="100000">
                                          <p:val>
                                            <p:strVal val="#ppt_x"/>
                                          </p:val>
                                        </p:tav>
                                      </p:tavLst>
                                    </p:anim>
                                    <p:anim calcmode="lin" valueType="num">
                                      <p:cBhvr additive="base">
                                        <p:cTn id="33"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287</TotalTime>
  <Words>1190</Words>
  <Application>Microsoft Office PowerPoint</Application>
  <PresentationFormat>Экран (4:3)</PresentationFormat>
  <Paragraphs>47</Paragraphs>
  <Slides>12</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12</vt:i4>
      </vt:variant>
    </vt:vector>
  </HeadingPairs>
  <TitlesOfParts>
    <vt:vector size="21" baseType="lpstr">
      <vt:lpstr>Arial</vt:lpstr>
      <vt:lpstr>Book Antiqua</vt:lpstr>
      <vt:lpstr>Calibri</vt:lpstr>
      <vt:lpstr>Lucida Sans</vt:lpstr>
      <vt:lpstr>Times New Roman</vt:lpstr>
      <vt:lpstr>Wingdings</vt:lpstr>
      <vt:lpstr>Wingdings 2</vt:lpstr>
      <vt:lpstr>Wingdings 3</vt:lpstr>
      <vt:lpstr>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Вода на Венере ? Космические аппараты в атмосфере этой планеты обнаружили на высотах 50-70 км необычный облачный слой, содержащий капельки серной кислоты и соединения хлора и фтора с водородом, которые поставляются в него при вулканической деятельности планеты. Кстати, Венера – единственная планета солнечной системы, вращающаяся против часовой стрелки!         Куст Екатерина, 4 класс</vt:lpstr>
      <vt:lpstr>Презентация PowerPoint</vt:lpstr>
      <vt:lpstr>Астероиды, метеороиды и метеориты</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ПРОЕКТ: «Взгляд на космос глазами детей» Выполнили учащиеся 4 класса МОУ ООШ №3 Учитель: Дорожкина Оксана Борисовна</dc:title>
  <cp:lastModifiedBy>Сергей</cp:lastModifiedBy>
  <cp:revision>43</cp:revision>
  <dcterms:modified xsi:type="dcterms:W3CDTF">2015-08-19T13:07:02Z</dcterms:modified>
</cp:coreProperties>
</file>